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512cb524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512cb524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512cb524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512cb524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676837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676837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5ac44e9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5ac44e9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5ac44e9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5ac44e9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512cb524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512cb524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6676837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6676837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enelux.rwe.com/en/locations/eemshaven-power-plan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3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" sz="1400"/>
              <a:t>IRENA WORLD ENERGY TRANSITIONS OUTLOOK 2023</a:t>
            </a:r>
            <a:endParaRPr sz="14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8025"/>
            <a:ext cx="8520600" cy="44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973" l="20278" r="16958" t="19911"/>
          <a:stretch/>
        </p:blipFill>
        <p:spPr>
          <a:xfrm>
            <a:off x="1271425" y="478850"/>
            <a:ext cx="6068174" cy="44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66050"/>
            <a:ext cx="8520600" cy="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488"/>
              <a:t>Tracking progress of key energy system components to achieve the 1.5°C Scenario </a:t>
            </a:r>
            <a:endParaRPr sz="1488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489850"/>
            <a:ext cx="8520600" cy="48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7880" l="3704" r="12865" t="12603"/>
          <a:stretch/>
        </p:blipFill>
        <p:spPr>
          <a:xfrm>
            <a:off x="358000" y="1293200"/>
            <a:ext cx="7628549" cy="374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74576" l="17535" r="12490" t="15630"/>
          <a:stretch/>
        </p:blipFill>
        <p:spPr>
          <a:xfrm>
            <a:off x="1587800" y="789500"/>
            <a:ext cx="6398750" cy="50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0" y="744575"/>
            <a:ext cx="8520600" cy="425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151275"/>
            <a:ext cx="85206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iw" sz="900"/>
              <a:t>Eemshaven </a:t>
            </a:r>
            <a:r>
              <a:rPr lang="iw" sz="900"/>
              <a:t>RWE 1560 MW HARDCOAL/BIOMASS FIRED POWER PLANT WITH PROVISION FOR CO2 CAPTURE</a:t>
            </a:r>
            <a:endParaRPr sz="900"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3441" l="0" r="0" t="13824"/>
          <a:stretch/>
        </p:blipFill>
        <p:spPr>
          <a:xfrm>
            <a:off x="148600" y="478850"/>
            <a:ext cx="8776149" cy="47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ctrTitle"/>
          </p:nvPr>
        </p:nvSpPr>
        <p:spPr>
          <a:xfrm>
            <a:off x="311700" y="-41275"/>
            <a:ext cx="8520600" cy="26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388"/>
              <a:t>RWE VISION</a:t>
            </a:r>
            <a:endParaRPr sz="1388"/>
          </a:p>
        </p:txBody>
      </p:sp>
      <p:sp>
        <p:nvSpPr>
          <p:cNvPr id="77" name="Google Shape;77;p16"/>
          <p:cNvSpPr txBox="1"/>
          <p:nvPr>
            <p:ph idx="1" type="subTitle"/>
          </p:nvPr>
        </p:nvSpPr>
        <p:spPr>
          <a:xfrm>
            <a:off x="311700" y="346750"/>
            <a:ext cx="85206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5297" l="8122" r="5469" t="13321"/>
          <a:stretch/>
        </p:blipFill>
        <p:spPr>
          <a:xfrm>
            <a:off x="388025" y="280800"/>
            <a:ext cx="8478950" cy="45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ctrTitle"/>
          </p:nvPr>
        </p:nvSpPr>
        <p:spPr>
          <a:xfrm>
            <a:off x="311700" y="-66050"/>
            <a:ext cx="8520600" cy="2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388"/>
              <a:t>פוטנציאל ללכידת פחמן בתחנת חשמל EMSHAVEN</a:t>
            </a:r>
            <a:endParaRPr sz="1388"/>
          </a:p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270400" y="305475"/>
            <a:ext cx="8520600" cy="42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w" sz="1200"/>
              <a:t>בניית התחנה הושלמה בשנת 2015 ונחשבת לאחת מהתחנות הפחמיות המודרניות באירופה. (קישור 1)</a:t>
            </a:r>
            <a:endParaRPr sz="1200"/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w" sz="1200"/>
              <a:t>בבניית התחנה הושקעו 2 מיליארד יורו ומיליארד יורו נוספים יוחדו למערכת לכידת פחמן. השקעה זאת טרם מומשה מהסיבה שאין עדיין עידוד מספק מטעם הרשויות ללכידת פחמן.</a:t>
            </a:r>
            <a:endParaRPr sz="1200"/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w" sz="1200"/>
              <a:t>בתמונה המוצגת ניתן לראות מגדל ספיגה FGD ללכידת SO2 מגזי השריפה . בעזרת אבן גיר וחמצן, המערכת מרחיקה את תחמוצת הגפרית בצורה של גבס נקי מהמערכת.</a:t>
            </a:r>
            <a:endParaRPr sz="1200"/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w" sz="1200"/>
              <a:t>יחידה נוספת, קטנה יותר מבצעת דניטריפיקציה של גזי השריפה בעזרת אמוניה. (קישור מס. 2.)</a:t>
            </a:r>
            <a:endParaRPr sz="1200"/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iw" sz="1200"/>
              <a:t>בהפעלה 24/7, על פי נתוני פליטה אופייניים לתחנה פחמית: 0.9 טון דו תחמוצת הפחמן למגוואט.שעה, התחנה אמורה לפלוט </a:t>
            </a:r>
            <a:r>
              <a:rPr b="1" lang="iw" sz="1200"/>
              <a:t>12,990,040</a:t>
            </a:r>
            <a:r>
              <a:rPr lang="iw" sz="1200"/>
              <a:t> טון דו תחמוצת הפחמן בשנה. </a:t>
            </a:r>
            <a:endParaRPr sz="1200"/>
          </a:p>
          <a:p>
            <a:pPr indent="-304800" lvl="0" marL="457200" rtl="1" algn="r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iw" sz="1200"/>
              <a:t>1,300,000</a:t>
            </a:r>
            <a:r>
              <a:rPr lang="iw" sz="1200"/>
              <a:t> טון דו תחמוצת הפחמן בשנה, ניתן להפוך בעזרת מימן למתנול במתקן ייצור יעודי בקומפלקס הכימי הסמוך.(אודות התהליך בקישור 3). הכמות הנותרת אמורה להשלח להטמנה בים הצפוני.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311700" y="0"/>
            <a:ext cx="8520600" cy="30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288"/>
              <a:t>קישורים</a:t>
            </a:r>
            <a:endParaRPr sz="1288"/>
          </a:p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311700" y="338500"/>
            <a:ext cx="8520600" cy="47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1" algn="r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iw" sz="1300" u="sng">
                <a:solidFill>
                  <a:schemeClr val="hlink"/>
                </a:solidFill>
                <a:hlinkClick r:id="rId3"/>
              </a:rPr>
              <a:t>https://benelux.rwe.com/en/locations/eemshaven-power-plant /</a:t>
            </a:r>
            <a:endParaRPr sz="1300"/>
          </a:p>
          <a:p>
            <a:pPr indent="-311150" lvl="0" marL="457200" rtl="1" algn="r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iw" sz="1300" u="sng">
                <a:solidFill>
                  <a:schemeClr val="hlink"/>
                </a:solidFill>
              </a:rPr>
              <a:t>https://www.rwe.com/en/research-and-development/rwe-innovation-centre/environmental-engineering-and-emission-reduction/nitrogen-oxide-reduction/       </a:t>
            </a:r>
            <a:endParaRPr sz="1300" u="sng">
              <a:solidFill>
                <a:schemeClr val="hlink"/>
              </a:solidFill>
            </a:endParaRPr>
          </a:p>
          <a:p>
            <a:pPr indent="-311150" lvl="0" marL="457200" rtl="1" algn="r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iw" sz="1300" u="sng">
                <a:solidFill>
                  <a:schemeClr val="hlink"/>
                </a:solidFill>
              </a:rPr>
              <a:t> https://www.mefco2.eu/project_progress.php#TOUR     </a:t>
            </a:r>
            <a:endParaRPr sz="1300" u="sng">
              <a:solidFill>
                <a:schemeClr val="hlink"/>
              </a:solidFill>
            </a:endParaRPr>
          </a:p>
          <a:p>
            <a:pPr indent="-311150" lvl="0" marL="457200" rtl="1" algn="r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iw" sz="1300" u="sng">
                <a:solidFill>
                  <a:schemeClr val="hlink"/>
                </a:solidFill>
              </a:rPr>
              <a:t>https://photos.app.goo.gl/68quzi43L9SF1Kcb7    </a:t>
            </a:r>
            <a:endParaRPr sz="1300" u="sng">
              <a:solidFill>
                <a:schemeClr val="hlink"/>
              </a:solidFill>
            </a:endParaRPr>
          </a:p>
          <a:p>
            <a:pPr indent="-311150" lvl="0" marL="457200" rtl="1" algn="r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iw" sz="1300" u="sng">
                <a:solidFill>
                  <a:schemeClr val="hlink"/>
                </a:solidFill>
              </a:rPr>
              <a:t>  </a:t>
            </a:r>
            <a:endParaRPr sz="13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0" y="66050"/>
            <a:ext cx="8520600" cy="3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300">
              <a:highlight>
                <a:srgbClr val="49D3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188"/>
              <a:t>The Role of Gas in Today’s Energy Transitions. IEA 2019</a:t>
            </a:r>
            <a:endParaRPr sz="1188"/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1725"/>
            <a:ext cx="8731075" cy="45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ctrTitle"/>
          </p:nvPr>
        </p:nvSpPr>
        <p:spPr>
          <a:xfrm>
            <a:off x="311700" y="0"/>
            <a:ext cx="8520600" cy="3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311700" y="330300"/>
            <a:ext cx="8520600" cy="47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