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1487" r:id="rId3"/>
    <p:sldId id="1489" r:id="rId4"/>
    <p:sldId id="1490" r:id="rId5"/>
    <p:sldId id="1491" r:id="rId6"/>
    <p:sldId id="1492" r:id="rId7"/>
    <p:sldId id="1493" r:id="rId8"/>
    <p:sldId id="1436" r:id="rId9"/>
    <p:sldId id="1494" r:id="rId10"/>
    <p:sldId id="1495" r:id="rId11"/>
    <p:sldId id="257" r:id="rId12"/>
    <p:sldId id="329" r:id="rId13"/>
    <p:sldId id="1496" r:id="rId14"/>
    <p:sldId id="1486" r:id="rId15"/>
    <p:sldId id="130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CD7"/>
    <a:srgbClr val="88D8E0"/>
    <a:srgbClr val="70D0DA"/>
    <a:srgbClr val="58C8D4"/>
    <a:srgbClr val="32B2C0"/>
    <a:srgbClr val="1C2C4E"/>
    <a:srgbClr val="CBBB34"/>
    <a:srgbClr val="9D9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4" autoAdjust="0"/>
    <p:restoredTop sz="96318" autoAdjust="0"/>
  </p:normalViewPr>
  <p:slideViewPr>
    <p:cSldViewPr snapToGrid="0" snapToObjects="1">
      <p:cViewPr varScale="1">
        <p:scale>
          <a:sx n="108" d="100"/>
          <a:sy n="108" d="100"/>
        </p:scale>
        <p:origin x="144" y="114"/>
      </p:cViewPr>
      <p:guideLst>
        <p:guide orient="horz" pos="7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466D3-EC75-43E4-B0DA-AF2D42660821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0696E-A202-4EF6-9093-5C9C1D54F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54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0696E-A202-4EF6-9093-5C9C1D54F08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40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0696E-A202-4EF6-9093-5C9C1D54F08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89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3DA5BC-E410-4011-84F1-E9F5F05C6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7408" y="192248"/>
            <a:ext cx="1865992" cy="6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1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8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29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8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10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7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88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76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97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13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018A48E-1027-4843-8C77-7AC9C3D7B31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87408" y="247112"/>
            <a:ext cx="1865992" cy="6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3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the-future-of-hydroge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v8WT3-7ZH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iea.org/reports/the-future-of-hydrog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world-energy-outlook-201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world-energy-outlook-2019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s://www.fch.europa.eu/publica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ergy/sites/ener/files/hydrogen_strategy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euronews.com/2020/07/10/explainer-why-is-the-eu-commission-betting-on-hydrogen-for-a-cleaner-future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Ven7ixa2VM" TargetMode="External"/><Relationship Id="rId4" Type="http://schemas.openxmlformats.org/officeDocument/2006/relationships/hyperlink" Target="https://www.hydrogeneurope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Gemeentelijke_Gasfabriek_(Utrecht)#:~:text=Voor%201862%20betrok%20men%20in,benodigde%20netwerk%20van%20gasleidingen%20aa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wtechmagazine.be/2010/01/houtgas-als-alternatieve-brandstof-voor-auto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world-energy-outlook-201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2stationmaps.com/hydrogen-stations#safe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cMCO37A1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315896"/>
            <a:ext cx="9144000" cy="923330"/>
          </a:xfrm>
        </p:spPr>
        <p:txBody>
          <a:bodyPr lIns="0" tIns="0" rIns="0" bIns="0">
            <a:spAutoFit/>
          </a:bodyPr>
          <a:lstStyle/>
          <a:p>
            <a:pPr algn="l" fontAlgn="t" hangingPunct="0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Theo Fens</a:t>
            </a:r>
          </a:p>
          <a:p>
            <a:pPr algn="l" fontAlgn="t" hangingPunct="0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Delft University of Technology</a:t>
            </a:r>
          </a:p>
          <a:p>
            <a:pPr algn="l" fontAlgn="t" hangingPunct="0">
              <a:lnSpc>
                <a:spcPct val="100000"/>
              </a:lnSpc>
              <a:spcBef>
                <a:spcPts val="0"/>
              </a:spcBef>
            </a:pPr>
            <a:r>
              <a:rPr lang="en-GB" sz="2000" i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IDIC/EDI </a:t>
            </a:r>
            <a:r>
              <a:rPr lang="en-GB" sz="2000" i="1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online seminar </a:t>
            </a:r>
            <a:r>
              <a:rPr lang="en-GB" sz="2000" i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hydrogen, September 2020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24000" y="2535225"/>
            <a:ext cx="8854911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 hangingPunct="0"/>
            <a:r>
              <a:rPr lang="en-US" sz="4700" b="1" i="1" dirty="0">
                <a:solidFill>
                  <a:srgbClr val="1C2C4E"/>
                </a:solidFill>
              </a:rPr>
              <a:t>Why hydrogen?</a:t>
            </a:r>
            <a:endParaRPr lang="nl-NL" sz="4700" dirty="0">
              <a:solidFill>
                <a:srgbClr val="1C2C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9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1347047-E1C0-47B4-A608-D97A4280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65" y="1283836"/>
            <a:ext cx="11631669" cy="44966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647" y="884077"/>
            <a:ext cx="12021647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Characteristics hydrogen compared to natural gas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812702" y="6477339"/>
            <a:ext cx="2339592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EIA 2019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3"/>
              </a:rPr>
              <a:t>https://www.iea.org/reports/the-future-of-hydrogen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62EE316-E4C5-4989-BB06-8425237D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" y="5914315"/>
            <a:ext cx="6008914" cy="44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Notes: cm/s = </a:t>
            </a:r>
            <a:r>
              <a:rPr lang="en-US" sz="1200" i="1" dirty="0" err="1">
                <a:solidFill>
                  <a:srgbClr val="000000"/>
                </a:solidFill>
              </a:rPr>
              <a:t>centimetre</a:t>
            </a:r>
            <a:r>
              <a:rPr lang="en-US" sz="1200" i="1" dirty="0">
                <a:solidFill>
                  <a:srgbClr val="000000"/>
                </a:solidFill>
              </a:rPr>
              <a:t> per second; kg/m3 = kilograms per cubic </a:t>
            </a:r>
            <a:r>
              <a:rPr lang="en-US" sz="1200" i="1" dirty="0" err="1">
                <a:solidFill>
                  <a:srgbClr val="000000"/>
                </a:solidFill>
              </a:rPr>
              <a:t>metre</a:t>
            </a:r>
            <a:r>
              <a:rPr lang="en-US" sz="1200" i="1" dirty="0">
                <a:solidFill>
                  <a:srgbClr val="000000"/>
                </a:solidFill>
              </a:rPr>
              <a:t>; LHV = lower heating value; MJ = megajoule; MJ/kg = megajoules per kilogram; MJ/L = megajoules per </a:t>
            </a:r>
            <a:r>
              <a:rPr lang="en-US" sz="1200" i="1" dirty="0" err="1">
                <a:solidFill>
                  <a:srgbClr val="000000"/>
                </a:solidFill>
              </a:rPr>
              <a:t>litre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GB" sz="1200" i="1" dirty="0">
              <a:solidFill>
                <a:srgbClr val="00000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EE3CD18-D5ED-4F28-A859-F394FCEDFE19}"/>
              </a:ext>
            </a:extLst>
          </p:cNvPr>
          <p:cNvSpPr/>
          <p:nvPr/>
        </p:nvSpPr>
        <p:spPr>
          <a:xfrm>
            <a:off x="376517" y="3410894"/>
            <a:ext cx="11365827" cy="3191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2F88549-3AFC-413D-89E5-70270C77B797}"/>
              </a:ext>
            </a:extLst>
          </p:cNvPr>
          <p:cNvSpPr/>
          <p:nvPr/>
        </p:nvSpPr>
        <p:spPr>
          <a:xfrm>
            <a:off x="388242" y="4222721"/>
            <a:ext cx="11365827" cy="319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5998F05-E5A0-4EE8-951B-B553CF0B9D99}"/>
              </a:ext>
            </a:extLst>
          </p:cNvPr>
          <p:cNvSpPr/>
          <p:nvPr/>
        </p:nvSpPr>
        <p:spPr>
          <a:xfrm>
            <a:off x="377010" y="4606126"/>
            <a:ext cx="11365827" cy="319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F082666-B71E-4558-BC2D-D4A319BE2A82}"/>
              </a:ext>
            </a:extLst>
          </p:cNvPr>
          <p:cNvSpPr/>
          <p:nvPr/>
        </p:nvSpPr>
        <p:spPr>
          <a:xfrm>
            <a:off x="365779" y="5422670"/>
            <a:ext cx="11365827" cy="319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B7220D-81DC-4F88-A79B-30A0EC8E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142" y="5914315"/>
            <a:ext cx="3358133" cy="44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200" i="1" dirty="0">
                <a:solidFill>
                  <a:srgbClr val="00B050"/>
                </a:solidFill>
              </a:rPr>
              <a:t>Video on hydrogen characteristics</a:t>
            </a:r>
            <a:br>
              <a:rPr lang="en-US" sz="1200" i="1" dirty="0">
                <a:solidFill>
                  <a:srgbClr val="00B050"/>
                </a:solidFill>
              </a:rPr>
            </a:br>
            <a:r>
              <a:rPr lang="en-US" sz="1200" i="1" dirty="0">
                <a:solidFill>
                  <a:srgbClr val="00B050"/>
                </a:solidFill>
                <a:hlinkClick r:id="rId4"/>
              </a:rPr>
              <a:t>https://www.youtube.com/watch?v=Kv8WT3-7ZHE</a:t>
            </a:r>
            <a:r>
              <a:rPr lang="en-US" sz="1200" i="1" dirty="0">
                <a:solidFill>
                  <a:srgbClr val="00B050"/>
                </a:solidFill>
              </a:rPr>
              <a:t> </a:t>
            </a:r>
            <a:endParaRPr lang="en-GB" sz="1200" i="1" dirty="0">
              <a:solidFill>
                <a:srgbClr val="000000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2E484B1-CC8F-42E5-805D-D0AC59ECA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47" y="587999"/>
            <a:ext cx="6215290" cy="688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</a:rPr>
              <a:t>Video on hydrogen characteristics</a:t>
            </a:r>
            <a:br>
              <a:rPr lang="en-US" sz="2000" i="1" dirty="0">
                <a:solidFill>
                  <a:srgbClr val="00B050"/>
                </a:solidFill>
              </a:rPr>
            </a:br>
            <a:r>
              <a:rPr lang="en-US" sz="2000" i="1" dirty="0">
                <a:solidFill>
                  <a:srgbClr val="00B050"/>
                </a:solidFill>
                <a:hlinkClick r:id="rId4"/>
              </a:rPr>
              <a:t>https://www.youtube.com/watch?v=Kv8WT3-7ZHE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7B583-2D5E-4039-A29E-ED8BF5BB250D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2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564C4-4757-4D4E-B154-C1E1A0CD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6" y="864089"/>
            <a:ext cx="11963213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End use applications, energy value chain                                 NL example</a:t>
            </a:r>
          </a:p>
        </p:txBody>
      </p:sp>
      <p:sp>
        <p:nvSpPr>
          <p:cNvPr id="37" name="Punthaak 7">
            <a:extLst>
              <a:ext uri="{FF2B5EF4-FFF2-40B4-BE49-F238E27FC236}">
                <a16:creationId xmlns:a16="http://schemas.microsoft.com/office/drawing/2014/main" id="{F306BE24-D378-489F-B31A-6150BEA23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076" y="1633055"/>
            <a:ext cx="2171186" cy="3533347"/>
          </a:xfrm>
          <a:prstGeom prst="chevron">
            <a:avLst>
              <a:gd name="adj" fmla="val 51851"/>
            </a:avLst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GB" sz="1400" dirty="0">
                <a:solidFill>
                  <a:schemeClr val="bg1"/>
                </a:solidFill>
              </a:rPr>
              <a:t>             Gas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                       Electricity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                Heat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                   Distribution</a:t>
            </a:r>
          </a:p>
        </p:txBody>
      </p:sp>
      <p:sp>
        <p:nvSpPr>
          <p:cNvPr id="38" name="Punthaak 8">
            <a:extLst>
              <a:ext uri="{FF2B5EF4-FFF2-40B4-BE49-F238E27FC236}">
                <a16:creationId xmlns:a16="http://schemas.microsoft.com/office/drawing/2014/main" id="{252F6B30-CC2C-4BB7-B565-2C232E35E2FE}"/>
              </a:ext>
            </a:extLst>
          </p:cNvPr>
          <p:cNvSpPr>
            <a:spLocks noChangeAspect="1"/>
          </p:cNvSpPr>
          <p:nvPr/>
        </p:nvSpPr>
        <p:spPr bwMode="auto">
          <a:xfrm>
            <a:off x="1195245" y="4308294"/>
            <a:ext cx="1306710" cy="393360"/>
          </a:xfrm>
          <a:prstGeom prst="chevron">
            <a:avLst>
              <a:gd name="adj" fmla="val 29176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400" dirty="0"/>
              <a:t>Fuel 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1400" dirty="0"/>
              <a:t>     production</a:t>
            </a:r>
          </a:p>
        </p:txBody>
      </p:sp>
      <p:sp>
        <p:nvSpPr>
          <p:cNvPr id="39" name="Punthaak 9">
            <a:extLst>
              <a:ext uri="{FF2B5EF4-FFF2-40B4-BE49-F238E27FC236}">
                <a16:creationId xmlns:a16="http://schemas.microsoft.com/office/drawing/2014/main" id="{8ED93601-4011-4771-B9FB-B28C7BF17F4E}"/>
              </a:ext>
            </a:extLst>
          </p:cNvPr>
          <p:cNvSpPr>
            <a:spLocks noChangeAspect="1"/>
          </p:cNvSpPr>
          <p:nvPr/>
        </p:nvSpPr>
        <p:spPr bwMode="auto">
          <a:xfrm>
            <a:off x="2436794" y="4315118"/>
            <a:ext cx="1308631" cy="851284"/>
          </a:xfrm>
          <a:prstGeom prst="chevron">
            <a:avLst>
              <a:gd name="adj" fmla="val 31370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GB" sz="1400" dirty="0"/>
              <a:t>  Large scale</a:t>
            </a:r>
            <a:br>
              <a:rPr lang="en-GB" sz="1400" dirty="0"/>
            </a:br>
            <a:r>
              <a:rPr lang="en-GB" sz="1400" dirty="0"/>
              <a:t>    Electricity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GB" sz="1400" dirty="0"/>
              <a:t>production</a:t>
            </a:r>
          </a:p>
        </p:txBody>
      </p:sp>
      <p:sp>
        <p:nvSpPr>
          <p:cNvPr id="40" name="Punthaak 10">
            <a:extLst>
              <a:ext uri="{FF2B5EF4-FFF2-40B4-BE49-F238E27FC236}">
                <a16:creationId xmlns:a16="http://schemas.microsoft.com/office/drawing/2014/main" id="{5C7D1870-C96F-4CD7-BB65-59323C68488A}"/>
              </a:ext>
            </a:extLst>
          </p:cNvPr>
          <p:cNvSpPr>
            <a:spLocks noChangeAspect="1"/>
          </p:cNvSpPr>
          <p:nvPr/>
        </p:nvSpPr>
        <p:spPr bwMode="auto">
          <a:xfrm>
            <a:off x="3541685" y="4315118"/>
            <a:ext cx="1306710" cy="851284"/>
          </a:xfrm>
          <a:prstGeom prst="chevron">
            <a:avLst>
              <a:gd name="adj" fmla="val 31368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GB" sz="1400" dirty="0"/>
              <a:t>    Electricity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GB" sz="1400" dirty="0"/>
              <a:t>    Trade</a:t>
            </a:r>
          </a:p>
        </p:txBody>
      </p:sp>
      <p:sp>
        <p:nvSpPr>
          <p:cNvPr id="41" name="Punthaak 11">
            <a:extLst>
              <a:ext uri="{FF2B5EF4-FFF2-40B4-BE49-F238E27FC236}">
                <a16:creationId xmlns:a16="http://schemas.microsoft.com/office/drawing/2014/main" id="{17CE449B-586C-4F96-9650-121EAEDF7EEF}"/>
              </a:ext>
            </a:extLst>
          </p:cNvPr>
          <p:cNvSpPr>
            <a:spLocks noChangeAspect="1"/>
          </p:cNvSpPr>
          <p:nvPr/>
        </p:nvSpPr>
        <p:spPr bwMode="auto">
          <a:xfrm>
            <a:off x="4646379" y="4317040"/>
            <a:ext cx="1306710" cy="849362"/>
          </a:xfrm>
          <a:prstGeom prst="chevron">
            <a:avLst>
              <a:gd name="adj" fmla="val 31833"/>
            </a:avLst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GB" sz="1400" dirty="0">
                <a:solidFill>
                  <a:schemeClr val="bg1"/>
                </a:solidFill>
              </a:rPr>
              <a:t>     Electricity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GB" sz="1400" dirty="0">
                <a:solidFill>
                  <a:schemeClr val="bg1"/>
                </a:solidFill>
              </a:rPr>
              <a:t>    Transmission</a:t>
            </a:r>
          </a:p>
        </p:txBody>
      </p:sp>
      <p:sp>
        <p:nvSpPr>
          <p:cNvPr id="42" name="Punthaak 13">
            <a:extLst>
              <a:ext uri="{FF2B5EF4-FFF2-40B4-BE49-F238E27FC236}">
                <a16:creationId xmlns:a16="http://schemas.microsoft.com/office/drawing/2014/main" id="{1A014AAF-833B-478F-9487-08435ADEA7FA}"/>
              </a:ext>
            </a:extLst>
          </p:cNvPr>
          <p:cNvSpPr>
            <a:spLocks noChangeAspect="1"/>
          </p:cNvSpPr>
          <p:nvPr/>
        </p:nvSpPr>
        <p:spPr bwMode="auto">
          <a:xfrm>
            <a:off x="3518985" y="1633055"/>
            <a:ext cx="1306710" cy="851284"/>
          </a:xfrm>
          <a:prstGeom prst="chevron">
            <a:avLst>
              <a:gd name="adj" fmla="val 30272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GB" sz="1400" dirty="0"/>
              <a:t>Gas</a:t>
            </a:r>
            <a:br>
              <a:rPr lang="en-GB" sz="1400" dirty="0"/>
            </a:br>
            <a:r>
              <a:rPr lang="en-GB" sz="1400" dirty="0"/>
              <a:t>  Trade</a:t>
            </a:r>
          </a:p>
        </p:txBody>
      </p:sp>
      <p:sp>
        <p:nvSpPr>
          <p:cNvPr id="43" name="Punthaak 14">
            <a:extLst>
              <a:ext uri="{FF2B5EF4-FFF2-40B4-BE49-F238E27FC236}">
                <a16:creationId xmlns:a16="http://schemas.microsoft.com/office/drawing/2014/main" id="{ACC89E72-064E-4CCC-8E1A-C7E376A49BF7}"/>
              </a:ext>
            </a:extLst>
          </p:cNvPr>
          <p:cNvSpPr>
            <a:spLocks noChangeAspect="1"/>
          </p:cNvSpPr>
          <p:nvPr/>
        </p:nvSpPr>
        <p:spPr bwMode="auto">
          <a:xfrm>
            <a:off x="4646379" y="1633055"/>
            <a:ext cx="1306710" cy="851284"/>
          </a:xfrm>
          <a:prstGeom prst="chevron">
            <a:avLst>
              <a:gd name="adj" fmla="val 30272"/>
            </a:avLst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GB" sz="1400" dirty="0">
                <a:solidFill>
                  <a:schemeClr val="bg1"/>
                </a:solidFill>
              </a:rPr>
              <a:t>Gas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GB" sz="1400" dirty="0">
                <a:solidFill>
                  <a:schemeClr val="bg1"/>
                </a:solidFill>
              </a:rPr>
              <a:t>   Transmission</a:t>
            </a:r>
          </a:p>
        </p:txBody>
      </p:sp>
      <p:sp>
        <p:nvSpPr>
          <p:cNvPr id="44" name="Punthaak 15">
            <a:extLst>
              <a:ext uri="{FF2B5EF4-FFF2-40B4-BE49-F238E27FC236}">
                <a16:creationId xmlns:a16="http://schemas.microsoft.com/office/drawing/2014/main" id="{62411DE0-B355-4558-9563-FFDBDA4A7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88" y="1633056"/>
            <a:ext cx="2156150" cy="3533346"/>
          </a:xfrm>
          <a:prstGeom prst="chevron">
            <a:avLst>
              <a:gd name="adj" fmla="val 51645"/>
            </a:avLst>
          </a:prstGeom>
          <a:gradFill rotWithShape="0">
            <a:gsLst>
              <a:gs pos="0">
                <a:srgbClr val="0066FF"/>
              </a:gs>
              <a:gs pos="100000">
                <a:srgbClr val="99CC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GB" sz="1400" dirty="0"/>
              <a:t>            Gas</a:t>
            </a:r>
            <a:br>
              <a:rPr lang="en-GB" sz="1400" dirty="0"/>
            </a:br>
            <a:r>
              <a:rPr lang="en-GB" sz="1400" dirty="0"/>
              <a:t>                        Electricity</a:t>
            </a:r>
            <a:br>
              <a:rPr lang="en-GB" sz="1400" dirty="0"/>
            </a:br>
            <a:r>
              <a:rPr lang="en-GB" sz="1400" dirty="0"/>
              <a:t>                Heat</a:t>
            </a:r>
            <a:br>
              <a:rPr lang="en-GB" sz="1400" dirty="0"/>
            </a:br>
            <a:r>
              <a:rPr lang="en-GB" sz="1400" dirty="0"/>
              <a:t>                    Metering</a:t>
            </a:r>
          </a:p>
        </p:txBody>
      </p:sp>
      <p:sp>
        <p:nvSpPr>
          <p:cNvPr id="45" name="Punthaak 16">
            <a:extLst>
              <a:ext uri="{FF2B5EF4-FFF2-40B4-BE49-F238E27FC236}">
                <a16:creationId xmlns:a16="http://schemas.microsoft.com/office/drawing/2014/main" id="{93DF4897-F33E-450A-9F67-C7B7A20C7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5138" y="1633057"/>
            <a:ext cx="2280396" cy="3533345"/>
          </a:xfrm>
          <a:prstGeom prst="chevron">
            <a:avLst>
              <a:gd name="adj" fmla="val 48584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GB" sz="1400" dirty="0"/>
              <a:t>              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GB" sz="1400" dirty="0"/>
              <a:t>        Gas</a:t>
            </a:r>
            <a:br>
              <a:rPr lang="en-GB" sz="1400" dirty="0"/>
            </a:br>
            <a:r>
              <a:rPr lang="en-GB" sz="1400" dirty="0"/>
              <a:t>                   Electricity</a:t>
            </a:r>
            <a:br>
              <a:rPr lang="en-GB" sz="1400" dirty="0"/>
            </a:br>
            <a:r>
              <a:rPr lang="en-GB" sz="1400" dirty="0"/>
              <a:t>           Heat</a:t>
            </a:r>
            <a:br>
              <a:rPr lang="en-GB" sz="1400" dirty="0"/>
            </a:br>
            <a:r>
              <a:rPr lang="en-GB" sz="1400" dirty="0"/>
              <a:t>                   B2B/B2C</a:t>
            </a:r>
            <a:br>
              <a:rPr lang="en-GB" sz="1400" dirty="0"/>
            </a:br>
            <a:r>
              <a:rPr lang="en-GB" sz="1400" dirty="0"/>
              <a:t>              Retail</a:t>
            </a:r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id="{7A3EFA7C-CC4E-4D61-89C4-25BBE42E3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5189" y="1621526"/>
            <a:ext cx="1615819" cy="354487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t" anchorCtr="0"/>
          <a:lstStyle/>
          <a:p>
            <a:pPr algn="ctr">
              <a:defRPr/>
            </a:pPr>
            <a:r>
              <a:rPr lang="en-GB" sz="1400" dirty="0"/>
              <a:t>Customer</a:t>
            </a:r>
          </a:p>
        </p:txBody>
      </p:sp>
      <p:grpSp>
        <p:nvGrpSpPr>
          <p:cNvPr id="47" name="Groep 46">
            <a:extLst>
              <a:ext uri="{FF2B5EF4-FFF2-40B4-BE49-F238E27FC236}">
                <a16:creationId xmlns:a16="http://schemas.microsoft.com/office/drawing/2014/main" id="{A37F9FBA-D03A-4B05-B366-C5390BE7F662}"/>
              </a:ext>
            </a:extLst>
          </p:cNvPr>
          <p:cNvGrpSpPr/>
          <p:nvPr/>
        </p:nvGrpSpPr>
        <p:grpSpPr>
          <a:xfrm>
            <a:off x="228787" y="1633056"/>
            <a:ext cx="3496247" cy="851283"/>
            <a:chOff x="228787" y="1633056"/>
            <a:chExt cx="3496247" cy="851283"/>
          </a:xfrm>
        </p:grpSpPr>
        <p:sp>
          <p:nvSpPr>
            <p:cNvPr id="48" name="Punthaak 12">
              <a:extLst>
                <a:ext uri="{FF2B5EF4-FFF2-40B4-BE49-F238E27FC236}">
                  <a16:creationId xmlns:a16="http://schemas.microsoft.com/office/drawing/2014/main" id="{2853F517-84E2-4E18-AC74-EBF217A716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6403" y="1633056"/>
              <a:ext cx="1308631" cy="851283"/>
            </a:xfrm>
            <a:prstGeom prst="chevron">
              <a:avLst>
                <a:gd name="adj" fmla="val 30863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Gas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   production</a:t>
              </a:r>
            </a:p>
          </p:txBody>
        </p:sp>
        <p:sp>
          <p:nvSpPr>
            <p:cNvPr id="49" name="Punthaak 21">
              <a:extLst>
                <a:ext uri="{FF2B5EF4-FFF2-40B4-BE49-F238E27FC236}">
                  <a16:creationId xmlns:a16="http://schemas.microsoft.com/office/drawing/2014/main" id="{DC136BEA-2512-4F83-BEC8-CB5182451F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20677" y="1633056"/>
              <a:ext cx="1308631" cy="851283"/>
            </a:xfrm>
            <a:prstGeom prst="chevron">
              <a:avLst>
                <a:gd name="adj" fmla="val 31546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Gas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   appraisal</a:t>
              </a:r>
            </a:p>
          </p:txBody>
        </p:sp>
        <p:sp>
          <p:nvSpPr>
            <p:cNvPr id="50" name="Punthaak 21">
              <a:extLst>
                <a:ext uri="{FF2B5EF4-FFF2-40B4-BE49-F238E27FC236}">
                  <a16:creationId xmlns:a16="http://schemas.microsoft.com/office/drawing/2014/main" id="{0CAD3416-799B-4832-8E26-BF12D8FBB3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8787" y="1633056"/>
              <a:ext cx="1308631" cy="851283"/>
            </a:xfrm>
            <a:prstGeom prst="chevron">
              <a:avLst>
                <a:gd name="adj" fmla="val 32230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Gas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   exploration</a:t>
              </a:r>
            </a:p>
          </p:txBody>
        </p:sp>
      </p:grpSp>
      <p:sp>
        <p:nvSpPr>
          <p:cNvPr id="51" name="Punthaak 41">
            <a:extLst>
              <a:ext uri="{FF2B5EF4-FFF2-40B4-BE49-F238E27FC236}">
                <a16:creationId xmlns:a16="http://schemas.microsoft.com/office/drawing/2014/main" id="{A6C22C5F-76EB-458E-8591-E06B802D24C4}"/>
              </a:ext>
            </a:extLst>
          </p:cNvPr>
          <p:cNvSpPr>
            <a:spLocks noChangeAspect="1"/>
          </p:cNvSpPr>
          <p:nvPr/>
        </p:nvSpPr>
        <p:spPr bwMode="auto">
          <a:xfrm>
            <a:off x="1193041" y="4787113"/>
            <a:ext cx="1306710" cy="379289"/>
          </a:xfrm>
          <a:prstGeom prst="chevron">
            <a:avLst>
              <a:gd name="adj" fmla="val 29176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400" dirty="0"/>
              <a:t>Renewables</a:t>
            </a:r>
          </a:p>
        </p:txBody>
      </p:sp>
      <p:sp>
        <p:nvSpPr>
          <p:cNvPr id="52" name="Punthaak 44">
            <a:extLst>
              <a:ext uri="{FF2B5EF4-FFF2-40B4-BE49-F238E27FC236}">
                <a16:creationId xmlns:a16="http://schemas.microsoft.com/office/drawing/2014/main" id="{393BBA7D-45E1-415D-89D6-26EA45777A35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897012" y="2047163"/>
            <a:ext cx="1023120" cy="527555"/>
          </a:xfrm>
          <a:prstGeom prst="chevron">
            <a:avLst>
              <a:gd name="adj" fmla="val 31523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100" dirty="0"/>
              <a:t>Local G </a:t>
            </a:r>
            <a:br>
              <a:rPr lang="en-GB" sz="1100" dirty="0"/>
            </a:br>
            <a:r>
              <a:rPr lang="en-GB" sz="1100" dirty="0"/>
              <a:t>production </a:t>
            </a:r>
          </a:p>
        </p:txBody>
      </p:sp>
      <p:sp>
        <p:nvSpPr>
          <p:cNvPr id="53" name="Punthaak 47">
            <a:extLst>
              <a:ext uri="{FF2B5EF4-FFF2-40B4-BE49-F238E27FC236}">
                <a16:creationId xmlns:a16="http://schemas.microsoft.com/office/drawing/2014/main" id="{EF637BDF-3C95-4C76-9CB3-1AFBE9AC5F54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0930495" y="4251896"/>
            <a:ext cx="1023120" cy="527555"/>
          </a:xfrm>
          <a:prstGeom prst="chevron">
            <a:avLst>
              <a:gd name="adj" fmla="val 31523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100" dirty="0"/>
              <a:t>Local E </a:t>
            </a:r>
            <a:br>
              <a:rPr lang="en-GB" sz="1100" dirty="0"/>
            </a:br>
            <a:r>
              <a:rPr lang="en-GB" sz="1100" dirty="0"/>
              <a:t>production </a:t>
            </a:r>
          </a:p>
        </p:txBody>
      </p:sp>
      <p:cxnSp>
        <p:nvCxnSpPr>
          <p:cNvPr id="54" name="Vorm 56">
            <a:extLst>
              <a:ext uri="{FF2B5EF4-FFF2-40B4-BE49-F238E27FC236}">
                <a16:creationId xmlns:a16="http://schemas.microsoft.com/office/drawing/2014/main" id="{FBBEB2A4-A3EE-4576-A195-EAA5318FAD60}"/>
              </a:ext>
            </a:extLst>
          </p:cNvPr>
          <p:cNvCxnSpPr>
            <a:cxnSpLocks noChangeShapeType="1"/>
            <a:stCxn id="52" idx="3"/>
            <a:endCxn id="37" idx="0"/>
          </p:cNvCxnSpPr>
          <p:nvPr/>
        </p:nvCxnSpPr>
        <p:spPr bwMode="auto">
          <a:xfrm rot="10800000">
            <a:off x="6267778" y="1633055"/>
            <a:ext cx="4629234" cy="677886"/>
          </a:xfrm>
          <a:prstGeom prst="bentConnector4">
            <a:avLst>
              <a:gd name="adj1" fmla="val 4541"/>
              <a:gd name="adj2" fmla="val 133722"/>
            </a:avLst>
          </a:prstGeom>
          <a:noFill/>
          <a:ln w="25400">
            <a:solidFill>
              <a:srgbClr val="002A82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5" name="Vorm 56">
            <a:extLst>
              <a:ext uri="{FF2B5EF4-FFF2-40B4-BE49-F238E27FC236}">
                <a16:creationId xmlns:a16="http://schemas.microsoft.com/office/drawing/2014/main" id="{34CCFF44-E760-4768-BB67-9AA7323C4EA6}"/>
              </a:ext>
            </a:extLst>
          </p:cNvPr>
          <p:cNvCxnSpPr>
            <a:cxnSpLocks noChangeShapeType="1"/>
            <a:stCxn id="53" idx="3"/>
            <a:endCxn id="37" idx="2"/>
          </p:cNvCxnSpPr>
          <p:nvPr/>
        </p:nvCxnSpPr>
        <p:spPr bwMode="auto">
          <a:xfrm rot="10800000" flipV="1">
            <a:off x="6267779" y="4515674"/>
            <a:ext cx="4662717" cy="650728"/>
          </a:xfrm>
          <a:prstGeom prst="bentConnector4">
            <a:avLst>
              <a:gd name="adj1" fmla="val 4661"/>
              <a:gd name="adj2" fmla="val 135130"/>
            </a:avLst>
          </a:prstGeom>
          <a:noFill/>
          <a:ln w="25400">
            <a:solidFill>
              <a:srgbClr val="002A82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56" name="Groep 55">
            <a:extLst>
              <a:ext uri="{FF2B5EF4-FFF2-40B4-BE49-F238E27FC236}">
                <a16:creationId xmlns:a16="http://schemas.microsoft.com/office/drawing/2014/main" id="{A07E07FF-C63A-46F4-AAAB-421861DE6E9A}"/>
              </a:ext>
            </a:extLst>
          </p:cNvPr>
          <p:cNvGrpSpPr/>
          <p:nvPr/>
        </p:nvGrpSpPr>
        <p:grpSpPr>
          <a:xfrm>
            <a:off x="1938624" y="1633056"/>
            <a:ext cx="9981508" cy="2636363"/>
            <a:chOff x="1938624" y="1633056"/>
            <a:chExt cx="9981508" cy="2636363"/>
          </a:xfrm>
        </p:grpSpPr>
        <p:sp>
          <p:nvSpPr>
            <p:cNvPr id="57" name="Punthaak 46">
              <a:extLst>
                <a:ext uri="{FF2B5EF4-FFF2-40B4-BE49-F238E27FC236}">
                  <a16:creationId xmlns:a16="http://schemas.microsoft.com/office/drawing/2014/main" id="{E0E3566B-180C-4E15-BBCC-660C038AEF98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0897012" y="3131712"/>
              <a:ext cx="1023120" cy="527555"/>
            </a:xfrm>
            <a:prstGeom prst="chevron">
              <a:avLst>
                <a:gd name="adj" fmla="val 31523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lIns="0" rIns="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100" dirty="0"/>
                <a:t>Local H </a:t>
              </a:r>
              <a:br>
                <a:rPr lang="en-GB" sz="1100" dirty="0"/>
              </a:br>
              <a:r>
                <a:rPr lang="en-GB" sz="1100" dirty="0"/>
                <a:t>production </a:t>
              </a:r>
            </a:p>
          </p:txBody>
        </p:sp>
        <p:cxnSp>
          <p:nvCxnSpPr>
            <p:cNvPr id="58" name="Vorm 56">
              <a:extLst>
                <a:ext uri="{FF2B5EF4-FFF2-40B4-BE49-F238E27FC236}">
                  <a16:creationId xmlns:a16="http://schemas.microsoft.com/office/drawing/2014/main" id="{3E63B9D9-65C0-4916-9F5D-829BCD7F59BE}"/>
                </a:ext>
              </a:extLst>
            </p:cNvPr>
            <p:cNvCxnSpPr>
              <a:cxnSpLocks noChangeShapeType="1"/>
              <a:stCxn id="57" idx="3"/>
              <a:endCxn id="37" idx="0"/>
            </p:cNvCxnSpPr>
            <p:nvPr/>
          </p:nvCxnSpPr>
          <p:spPr bwMode="auto">
            <a:xfrm rot="10800000">
              <a:off x="6267778" y="1633056"/>
              <a:ext cx="4629234" cy="1762435"/>
            </a:xfrm>
            <a:prstGeom prst="bentConnector4">
              <a:avLst>
                <a:gd name="adj1" fmla="val 8492"/>
                <a:gd name="adj2" fmla="val 112971"/>
              </a:avLst>
            </a:prstGeom>
            <a:noFill/>
            <a:ln w="25400">
              <a:solidFill>
                <a:srgbClr val="002A82"/>
              </a:solidFill>
              <a:miter lim="800000"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9" name="Punthaak 36">
              <a:extLst>
                <a:ext uri="{FF2B5EF4-FFF2-40B4-BE49-F238E27FC236}">
                  <a16:creationId xmlns:a16="http://schemas.microsoft.com/office/drawing/2014/main" id="{6066FA23-AC00-48D2-9DA4-2C80FF6619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35399" y="2525232"/>
              <a:ext cx="1553335" cy="1744187"/>
            </a:xfrm>
            <a:prstGeom prst="chevron">
              <a:avLst>
                <a:gd name="adj" fmla="val 35818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      Heat</a:t>
              </a:r>
              <a:br>
                <a:rPr lang="en-GB" sz="1400" dirty="0"/>
              </a:br>
              <a:r>
                <a:rPr lang="en-GB" sz="1400" dirty="0"/>
                <a:t>        Trade</a:t>
              </a:r>
            </a:p>
          </p:txBody>
        </p:sp>
        <p:sp>
          <p:nvSpPr>
            <p:cNvPr id="60" name="Punthaak 21">
              <a:extLst>
                <a:ext uri="{FF2B5EF4-FFF2-40B4-BE49-F238E27FC236}">
                  <a16:creationId xmlns:a16="http://schemas.microsoft.com/office/drawing/2014/main" id="{4FE8C61D-0A48-47D9-A05B-A8415AC4F4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36041" y="2540730"/>
              <a:ext cx="1308631" cy="851283"/>
            </a:xfrm>
            <a:prstGeom prst="chevron">
              <a:avLst>
                <a:gd name="adj" fmla="val 31876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  Geothermal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   appraisal</a:t>
              </a:r>
            </a:p>
          </p:txBody>
        </p:sp>
        <p:sp>
          <p:nvSpPr>
            <p:cNvPr id="61" name="Punthaak 21">
              <a:extLst>
                <a:ext uri="{FF2B5EF4-FFF2-40B4-BE49-F238E27FC236}">
                  <a16:creationId xmlns:a16="http://schemas.microsoft.com/office/drawing/2014/main" id="{531A754C-A211-4253-80B2-D6858A919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8624" y="2540730"/>
              <a:ext cx="1308631" cy="851283"/>
            </a:xfrm>
            <a:prstGeom prst="chevron">
              <a:avLst>
                <a:gd name="adj" fmla="val 31876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  Geothermal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   exploration</a:t>
              </a:r>
            </a:p>
          </p:txBody>
        </p:sp>
        <p:sp>
          <p:nvSpPr>
            <p:cNvPr id="62" name="Punthaak 28">
              <a:extLst>
                <a:ext uri="{FF2B5EF4-FFF2-40B4-BE49-F238E27FC236}">
                  <a16:creationId xmlns:a16="http://schemas.microsoft.com/office/drawing/2014/main" id="{052D5BDF-477B-4164-876A-8EDAF16C2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47934" y="2538150"/>
              <a:ext cx="1308631" cy="851283"/>
            </a:xfrm>
            <a:prstGeom prst="chevron">
              <a:avLst>
                <a:gd name="adj" fmla="val 31523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 Geothermal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   production</a:t>
              </a:r>
            </a:p>
          </p:txBody>
        </p:sp>
        <p:sp>
          <p:nvSpPr>
            <p:cNvPr id="63" name="Punthaak 29">
              <a:extLst>
                <a:ext uri="{FF2B5EF4-FFF2-40B4-BE49-F238E27FC236}">
                  <a16:creationId xmlns:a16="http://schemas.microsoft.com/office/drawing/2014/main" id="{24E47868-3D9C-45BC-9D92-B64B10258E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42061" y="3418136"/>
              <a:ext cx="1308631" cy="851283"/>
            </a:xfrm>
            <a:prstGeom prst="chevron">
              <a:avLst>
                <a:gd name="adj" fmla="val 31523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 waste heat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   production</a:t>
              </a:r>
            </a:p>
          </p:txBody>
        </p:sp>
      </p:grpSp>
      <p:sp>
        <p:nvSpPr>
          <p:cNvPr id="64" name="Text Box 14">
            <a:extLst>
              <a:ext uri="{FF2B5EF4-FFF2-40B4-BE49-F238E27FC236}">
                <a16:creationId xmlns:a16="http://schemas.microsoft.com/office/drawing/2014/main" id="{887A7A97-249E-42EB-852A-81D6A147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158" y="6283272"/>
            <a:ext cx="9805318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>
            <a:defPPr>
              <a:defRPr lang="nl-NL"/>
            </a:defPPr>
            <a:lvl1pPr>
              <a:defRPr i="1">
                <a:solidFill>
                  <a:srgbClr val="000000"/>
                </a:solidFill>
              </a:defRPr>
            </a:lvl1pPr>
          </a:lstStyle>
          <a:p>
            <a:r>
              <a:rPr lang="nl-NL" dirty="0" err="1"/>
              <a:t>Government</a:t>
            </a:r>
            <a:r>
              <a:rPr lang="nl-NL" dirty="0"/>
              <a:t> </a:t>
            </a:r>
            <a:r>
              <a:rPr lang="nl-NL" dirty="0" err="1"/>
              <a:t>roles</a:t>
            </a:r>
            <a:r>
              <a:rPr lang="nl-NL" dirty="0"/>
              <a:t>: policy maker, regulator, share holder, taxes, governance subsidies, dividend receiver</a:t>
            </a:r>
          </a:p>
        </p:txBody>
      </p:sp>
      <p:sp>
        <p:nvSpPr>
          <p:cNvPr id="65" name="Punthaak 12">
            <a:extLst>
              <a:ext uri="{FF2B5EF4-FFF2-40B4-BE49-F238E27FC236}">
                <a16:creationId xmlns:a16="http://schemas.microsoft.com/office/drawing/2014/main" id="{E9EE9B97-82C3-4DDF-BF71-90F149357B07}"/>
              </a:ext>
            </a:extLst>
          </p:cNvPr>
          <p:cNvSpPr>
            <a:spLocks noChangeAspect="1"/>
          </p:cNvSpPr>
          <p:nvPr/>
        </p:nvSpPr>
        <p:spPr bwMode="auto">
          <a:xfrm>
            <a:off x="2410739" y="1635891"/>
            <a:ext cx="1308631" cy="851283"/>
          </a:xfrm>
          <a:prstGeom prst="chevron">
            <a:avLst>
              <a:gd name="adj" fmla="val 30863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GB" sz="1400" dirty="0">
                <a:solidFill>
                  <a:srgbClr val="006600"/>
                </a:solidFill>
              </a:rPr>
              <a:t>Green gas 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1400" dirty="0">
                <a:solidFill>
                  <a:srgbClr val="006600"/>
                </a:solidFill>
              </a:rPr>
              <a:t>     production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80D87D9B-4F54-40DD-A479-BE2F49F28C40}"/>
              </a:ext>
            </a:extLst>
          </p:cNvPr>
          <p:cNvSpPr/>
          <p:nvPr/>
        </p:nvSpPr>
        <p:spPr>
          <a:xfrm>
            <a:off x="2656872" y="5630027"/>
            <a:ext cx="1306710" cy="34970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Regulated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4D630F48-790A-4C22-A6DC-01963AD133C8}"/>
              </a:ext>
            </a:extLst>
          </p:cNvPr>
          <p:cNvSpPr/>
          <p:nvPr/>
        </p:nvSpPr>
        <p:spPr>
          <a:xfrm>
            <a:off x="4204177" y="5630027"/>
            <a:ext cx="1288436" cy="34970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nl-NL" sz="1400" dirty="0">
                <a:solidFill>
                  <a:schemeClr val="tx1"/>
                </a:solidFill>
              </a:rPr>
              <a:t>Open market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28FC229-4ED3-4476-A5B3-DCFF8C8B299E}"/>
              </a:ext>
            </a:extLst>
          </p:cNvPr>
          <p:cNvGrpSpPr/>
          <p:nvPr/>
        </p:nvGrpSpPr>
        <p:grpSpPr>
          <a:xfrm>
            <a:off x="1189384" y="1635991"/>
            <a:ext cx="9080289" cy="3533347"/>
            <a:chOff x="1347645" y="1785455"/>
            <a:chExt cx="9080289" cy="3533347"/>
          </a:xfrm>
        </p:grpSpPr>
        <p:sp>
          <p:nvSpPr>
            <p:cNvPr id="35" name="Punthaak 7">
              <a:extLst>
                <a:ext uri="{FF2B5EF4-FFF2-40B4-BE49-F238E27FC236}">
                  <a16:creationId xmlns:a16="http://schemas.microsoft.com/office/drawing/2014/main" id="{72190735-C375-4489-899E-C7B6B4EA3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7476" y="1785455"/>
              <a:ext cx="2171186" cy="3533347"/>
            </a:xfrm>
            <a:prstGeom prst="chevron">
              <a:avLst>
                <a:gd name="adj" fmla="val 51851"/>
              </a:avLst>
            </a:prstGeom>
            <a:solidFill>
              <a:srgbClr val="3366FF"/>
            </a:solidFill>
            <a:ln w="50800">
              <a:solidFill>
                <a:srgbClr val="00B0F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             Gas</a:t>
              </a:r>
              <a:br>
                <a:rPr lang="en-GB" sz="1400" dirty="0">
                  <a:solidFill>
                    <a:schemeClr val="bg1"/>
                  </a:solidFill>
                </a:rPr>
              </a:br>
              <a:r>
                <a:rPr lang="en-GB" sz="1400" dirty="0">
                  <a:solidFill>
                    <a:schemeClr val="bg1"/>
                  </a:solidFill>
                </a:rPr>
                <a:t>                       Electricity</a:t>
              </a:r>
              <a:br>
                <a:rPr lang="en-GB" sz="1400" dirty="0">
                  <a:solidFill>
                    <a:schemeClr val="bg1"/>
                  </a:solidFill>
                </a:rPr>
              </a:br>
              <a:r>
                <a:rPr lang="en-GB" sz="1400" dirty="0">
                  <a:solidFill>
                    <a:schemeClr val="bg1"/>
                  </a:solidFill>
                </a:rPr>
                <a:t>                Heat </a:t>
              </a:r>
              <a:br>
                <a:rPr lang="en-GB" sz="1400" dirty="0">
                  <a:solidFill>
                    <a:schemeClr val="bg1"/>
                  </a:solidFill>
                </a:rPr>
              </a:br>
              <a:r>
                <a:rPr lang="en-GB" sz="1400" dirty="0">
                  <a:solidFill>
                    <a:schemeClr val="bg1"/>
                  </a:solidFill>
                </a:rPr>
                <a:t>                   Distribution</a:t>
              </a:r>
            </a:p>
          </p:txBody>
        </p:sp>
        <p:sp>
          <p:nvSpPr>
            <p:cNvPr id="36" name="Punthaak 8">
              <a:extLst>
                <a:ext uri="{FF2B5EF4-FFF2-40B4-BE49-F238E27FC236}">
                  <a16:creationId xmlns:a16="http://schemas.microsoft.com/office/drawing/2014/main" id="{D991AEA4-E746-40D8-BC09-1EFF8F0F29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47645" y="4460694"/>
              <a:ext cx="1306710" cy="393360"/>
            </a:xfrm>
            <a:prstGeom prst="chevron">
              <a:avLst>
                <a:gd name="adj" fmla="val 29176"/>
              </a:avLst>
            </a:prstGeom>
            <a:solidFill>
              <a:srgbClr val="99CCFF"/>
            </a:solidFill>
            <a:ln w="50800">
              <a:solidFill>
                <a:srgbClr val="00B0F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Fuel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   production</a:t>
              </a:r>
            </a:p>
          </p:txBody>
        </p:sp>
        <p:sp>
          <p:nvSpPr>
            <p:cNvPr id="68" name="Punthaak 9">
              <a:extLst>
                <a:ext uri="{FF2B5EF4-FFF2-40B4-BE49-F238E27FC236}">
                  <a16:creationId xmlns:a16="http://schemas.microsoft.com/office/drawing/2014/main" id="{C53C4BC3-AA2C-43AD-B706-E237F11EF9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89194" y="4467518"/>
              <a:ext cx="1308631" cy="851284"/>
            </a:xfrm>
            <a:prstGeom prst="chevron">
              <a:avLst>
                <a:gd name="adj" fmla="val 31370"/>
              </a:avLst>
            </a:prstGeom>
            <a:solidFill>
              <a:srgbClr val="99CCFF"/>
            </a:solidFill>
            <a:ln w="50800">
              <a:solidFill>
                <a:srgbClr val="00B0F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  Large scale</a:t>
              </a:r>
              <a:br>
                <a:rPr lang="en-GB" sz="1400" dirty="0"/>
              </a:br>
              <a:r>
                <a:rPr lang="en-GB" sz="1400" dirty="0"/>
                <a:t>    Electricity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400" dirty="0"/>
                <a:t>production</a:t>
              </a:r>
            </a:p>
          </p:txBody>
        </p:sp>
        <p:sp>
          <p:nvSpPr>
            <p:cNvPr id="69" name="Punthaak 10">
              <a:extLst>
                <a:ext uri="{FF2B5EF4-FFF2-40B4-BE49-F238E27FC236}">
                  <a16:creationId xmlns:a16="http://schemas.microsoft.com/office/drawing/2014/main" id="{40852A0E-CF97-4892-9C8B-754E4B2667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4085" y="4467518"/>
              <a:ext cx="1306710" cy="851284"/>
            </a:xfrm>
            <a:prstGeom prst="chevron">
              <a:avLst>
                <a:gd name="adj" fmla="val 31368"/>
              </a:avLst>
            </a:prstGeom>
            <a:solidFill>
              <a:srgbClr val="99CCFF"/>
            </a:solidFill>
            <a:ln w="50800">
              <a:solidFill>
                <a:srgbClr val="00B0F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GB" sz="1400" dirty="0"/>
                <a:t>    Electricity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GB" sz="1400" dirty="0"/>
                <a:t>    Trade</a:t>
              </a:r>
            </a:p>
          </p:txBody>
        </p:sp>
        <p:sp>
          <p:nvSpPr>
            <p:cNvPr id="70" name="Punthaak 11">
              <a:extLst>
                <a:ext uri="{FF2B5EF4-FFF2-40B4-BE49-F238E27FC236}">
                  <a16:creationId xmlns:a16="http://schemas.microsoft.com/office/drawing/2014/main" id="{9D03E3D1-1434-4305-97DA-D728714BF5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98779" y="4469440"/>
              <a:ext cx="1306710" cy="849362"/>
            </a:xfrm>
            <a:prstGeom prst="chevron">
              <a:avLst>
                <a:gd name="adj" fmla="val 31833"/>
              </a:avLst>
            </a:prstGeom>
            <a:solidFill>
              <a:srgbClr val="3366FF"/>
            </a:solidFill>
            <a:ln w="50800">
              <a:solidFill>
                <a:srgbClr val="00B0F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     Electricity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    Transmission</a:t>
              </a:r>
            </a:p>
          </p:txBody>
        </p:sp>
        <p:sp>
          <p:nvSpPr>
            <p:cNvPr id="71" name="Punthaak 13">
              <a:extLst>
                <a:ext uri="{FF2B5EF4-FFF2-40B4-BE49-F238E27FC236}">
                  <a16:creationId xmlns:a16="http://schemas.microsoft.com/office/drawing/2014/main" id="{95D0A842-4CCE-46F0-9C81-D6F2216D94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71385" y="1785455"/>
              <a:ext cx="1306710" cy="851284"/>
            </a:xfrm>
            <a:prstGeom prst="chevron">
              <a:avLst>
                <a:gd name="adj" fmla="val 30272"/>
              </a:avLst>
            </a:prstGeom>
            <a:solidFill>
              <a:srgbClr val="99CCFF"/>
            </a:solidFill>
            <a:ln w="50800">
              <a:solidFill>
                <a:srgbClr val="00B0F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GB" sz="1400" dirty="0"/>
                <a:t>Gas</a:t>
              </a:r>
              <a:br>
                <a:rPr lang="en-GB" sz="1400" dirty="0"/>
              </a:br>
              <a:r>
                <a:rPr lang="en-GB" sz="1400" dirty="0"/>
                <a:t>  Trade</a:t>
              </a:r>
            </a:p>
          </p:txBody>
        </p:sp>
        <p:sp>
          <p:nvSpPr>
            <p:cNvPr id="72" name="Punthaak 14">
              <a:extLst>
                <a:ext uri="{FF2B5EF4-FFF2-40B4-BE49-F238E27FC236}">
                  <a16:creationId xmlns:a16="http://schemas.microsoft.com/office/drawing/2014/main" id="{D9FCE8D9-3EC2-419A-A608-BBC2031132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98779" y="1785455"/>
              <a:ext cx="1306710" cy="851284"/>
            </a:xfrm>
            <a:prstGeom prst="chevron">
              <a:avLst>
                <a:gd name="adj" fmla="val 30272"/>
              </a:avLst>
            </a:prstGeom>
            <a:solidFill>
              <a:srgbClr val="3366FF"/>
            </a:solidFill>
            <a:ln w="50800">
              <a:solidFill>
                <a:srgbClr val="00B0F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Gas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   Transmission</a:t>
              </a:r>
            </a:p>
          </p:txBody>
        </p:sp>
        <p:sp>
          <p:nvSpPr>
            <p:cNvPr id="73" name="Punthaak 15">
              <a:extLst>
                <a:ext uri="{FF2B5EF4-FFF2-40B4-BE49-F238E27FC236}">
                  <a16:creationId xmlns:a16="http://schemas.microsoft.com/office/drawing/2014/main" id="{8D028AD8-3973-44BA-BA18-8DFFB16C4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3188" y="1785456"/>
              <a:ext cx="2156150" cy="3533346"/>
            </a:xfrm>
            <a:prstGeom prst="chevron">
              <a:avLst>
                <a:gd name="adj" fmla="val 51645"/>
              </a:avLst>
            </a:prstGeom>
            <a:gradFill rotWithShape="0">
              <a:gsLst>
                <a:gs pos="0">
                  <a:srgbClr val="0066FF"/>
                </a:gs>
                <a:gs pos="100000">
                  <a:srgbClr val="99CCFF"/>
                </a:gs>
              </a:gsLst>
              <a:lin ang="0" scaled="1"/>
            </a:gradFill>
            <a:ln w="50800">
              <a:solidFill>
                <a:srgbClr val="00B0F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GB" sz="1400" dirty="0"/>
                <a:t>            Gas</a:t>
              </a:r>
              <a:br>
                <a:rPr lang="en-GB" sz="1400" dirty="0"/>
              </a:br>
              <a:r>
                <a:rPr lang="en-GB" sz="1400" dirty="0"/>
                <a:t>                        Electricity</a:t>
              </a:r>
              <a:br>
                <a:rPr lang="en-GB" sz="1400" dirty="0"/>
              </a:br>
              <a:r>
                <a:rPr lang="en-GB" sz="1400" dirty="0"/>
                <a:t>                Heat</a:t>
              </a:r>
              <a:br>
                <a:rPr lang="en-GB" sz="1400" dirty="0"/>
              </a:br>
              <a:r>
                <a:rPr lang="en-GB" sz="1400" dirty="0"/>
                <a:t>                    Metering</a:t>
              </a:r>
            </a:p>
          </p:txBody>
        </p:sp>
        <p:sp>
          <p:nvSpPr>
            <p:cNvPr id="74" name="Punthaak 16">
              <a:extLst>
                <a:ext uri="{FF2B5EF4-FFF2-40B4-BE49-F238E27FC236}">
                  <a16:creationId xmlns:a16="http://schemas.microsoft.com/office/drawing/2014/main" id="{C6B8B525-61A5-48E5-8A21-54CC5170E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538" y="1785457"/>
              <a:ext cx="2280396" cy="3533345"/>
            </a:xfrm>
            <a:prstGeom prst="chevron">
              <a:avLst>
                <a:gd name="adj" fmla="val 48584"/>
              </a:avLst>
            </a:prstGeom>
            <a:solidFill>
              <a:srgbClr val="99CCFF"/>
            </a:solidFill>
            <a:ln w="50800">
              <a:solidFill>
                <a:srgbClr val="00B0F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GB" sz="1400" dirty="0"/>
                <a:t>              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GB" sz="1400" dirty="0"/>
                <a:t>        Gas</a:t>
              </a:r>
              <a:br>
                <a:rPr lang="en-GB" sz="1400" dirty="0"/>
              </a:br>
              <a:r>
                <a:rPr lang="en-GB" sz="1400" dirty="0"/>
                <a:t>                   Electricity</a:t>
              </a:r>
              <a:br>
                <a:rPr lang="en-GB" sz="1400" dirty="0"/>
              </a:br>
              <a:r>
                <a:rPr lang="en-GB" sz="1400" dirty="0"/>
                <a:t>           Heat</a:t>
              </a:r>
              <a:br>
                <a:rPr lang="en-GB" sz="1400" dirty="0"/>
              </a:br>
              <a:r>
                <a:rPr lang="en-GB" sz="1400" dirty="0"/>
                <a:t>                   B2B/B2C</a:t>
              </a:r>
              <a:br>
                <a:rPr lang="en-GB" sz="1400" dirty="0"/>
              </a:br>
              <a:r>
                <a:rPr lang="en-GB" sz="1400" dirty="0"/>
                <a:t>              Retail</a:t>
              </a:r>
            </a:p>
          </p:txBody>
        </p:sp>
        <p:sp>
          <p:nvSpPr>
            <p:cNvPr id="75" name="Punthaak 12">
              <a:extLst>
                <a:ext uri="{FF2B5EF4-FFF2-40B4-BE49-F238E27FC236}">
                  <a16:creationId xmlns:a16="http://schemas.microsoft.com/office/drawing/2014/main" id="{B2DA4310-B786-4584-8649-72AF4ED6C0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3139" y="1788291"/>
              <a:ext cx="1308631" cy="851283"/>
            </a:xfrm>
            <a:prstGeom prst="chevron">
              <a:avLst>
                <a:gd name="adj" fmla="val 30863"/>
              </a:avLst>
            </a:prstGeom>
            <a:solidFill>
              <a:srgbClr val="99CCFF"/>
            </a:solidFill>
            <a:ln w="50800">
              <a:solidFill>
                <a:srgbClr val="00B0F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400" dirty="0">
                  <a:solidFill>
                    <a:srgbClr val="006600"/>
                  </a:solidFill>
                </a:rPr>
                <a:t>Green gas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400" dirty="0">
                  <a:solidFill>
                    <a:srgbClr val="006600"/>
                  </a:solidFill>
                </a:rPr>
                <a:t>     production</a:t>
              </a:r>
            </a:p>
          </p:txBody>
        </p:sp>
      </p:grpSp>
      <p:sp>
        <p:nvSpPr>
          <p:cNvPr id="76" name="Titel 1">
            <a:extLst>
              <a:ext uri="{FF2B5EF4-FFF2-40B4-BE49-F238E27FC236}">
                <a16:creationId xmlns:a16="http://schemas.microsoft.com/office/drawing/2014/main" id="{D5964A47-DB6D-4FD8-ACBA-09191C3BF148}"/>
              </a:ext>
            </a:extLst>
          </p:cNvPr>
          <p:cNvSpPr txBox="1">
            <a:spLocks/>
          </p:cNvSpPr>
          <p:nvPr/>
        </p:nvSpPr>
        <p:spPr>
          <a:xfrm>
            <a:off x="6350581" y="868337"/>
            <a:ext cx="2420142" cy="39857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---&gt;</a:t>
            </a:r>
            <a:r>
              <a:rPr lang="en-GB" sz="2800" b="1" i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hydrogen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DABBD-8A3B-4829-9737-09B6B8D660A5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9847" y="3144306"/>
            <a:ext cx="6352306" cy="569387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40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Thank you for your attention</a:t>
            </a:r>
            <a:endParaRPr lang="en-GB" sz="40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A699C01-E68D-41BD-AD4B-38D5207B0D2C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6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2418" y="871059"/>
            <a:ext cx="11184947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Backup sheets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A699C01-E68D-41BD-AD4B-38D5207B0D2C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8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647" y="884077"/>
            <a:ext cx="12021647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Potential pathways for producing hydrogen and hydrogen-based products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812702" y="6477339"/>
            <a:ext cx="2339592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EIA 2019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2"/>
              </a:rPr>
              <a:t>https://www.iea.org/reports/the-future-of-hydrogen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D19C2FE-062F-4295-8146-FD6D7F8B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2" y="1370634"/>
            <a:ext cx="12094535" cy="49857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586F8-77D0-4A9E-AA2B-135187D1E61E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9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618" y="867117"/>
            <a:ext cx="9855532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Historic global annual demand for hydrogen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EE5342-F782-47B1-AB36-65C4F3E5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732" y="6121510"/>
            <a:ext cx="6306533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Around 70 Mt of hydrogen is used today in pure form; a further 45 Mt is used in industry without prior separation from other gases.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FCAF055-6160-44BC-8C28-379C8D347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7765" y="1123945"/>
            <a:ext cx="1615911" cy="5058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Notes: DRI = direct reduced iron steel production. Methanol, DRI and “other mixed” represent demand for</a:t>
            </a:r>
          </a:p>
          <a:p>
            <a:r>
              <a:rPr lang="en-US" i="1" dirty="0">
                <a:solidFill>
                  <a:srgbClr val="000000"/>
                </a:solidFill>
              </a:rPr>
              <a:t>applications that use hydrogen as part of a mixture of gases, such as synthesis gas, for fuel or feedstock.</a:t>
            </a: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AC92F8-02B1-4E01-A86E-D361E9D7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1" y="1343264"/>
            <a:ext cx="10210034" cy="4700404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05372BAD-4218-45F1-96E0-A32E5832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269" y="6457562"/>
            <a:ext cx="2554393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IAE WEO 2019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3"/>
              </a:rPr>
              <a:t>https://www.iea.org/reports/world-energy-outlook-2019</a:t>
            </a:r>
            <a:r>
              <a:rPr lang="en-GB" sz="923" i="1" dirty="0">
                <a:latin typeface="Arial Narrow" charset="0"/>
              </a:rPr>
              <a:t> 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32EBB46-7EC9-4838-AC48-472FD8669D88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9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821" y="871068"/>
            <a:ext cx="11328080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World primary energy demand by fuel and related CO</a:t>
            </a:r>
            <a:r>
              <a:rPr lang="en-US" sz="2800" b="1" i="1" baseline="-25000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 emissions by scenario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632117" y="6473945"/>
            <a:ext cx="2527142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IEA WEO 2019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3"/>
              </a:rPr>
              <a:t>https://www.iea.org/reports/world-energy-outlook-2019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FE061C-DF20-44BF-B031-4A0D120FB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21" y="1263781"/>
            <a:ext cx="10461774" cy="4720821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7D2218-55A8-4952-887B-B55E9D3FACDA}"/>
              </a:ext>
            </a:extLst>
          </p:cNvPr>
          <p:cNvSpPr txBox="1">
            <a:spLocks/>
          </p:cNvSpPr>
          <p:nvPr/>
        </p:nvSpPr>
        <p:spPr>
          <a:xfrm>
            <a:off x="648000" y="6393833"/>
            <a:ext cx="375042" cy="4157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kstballon: rechthoek met afgeronde hoeken 11">
            <a:extLst>
              <a:ext uri="{FF2B5EF4-FFF2-40B4-BE49-F238E27FC236}">
                <a16:creationId xmlns:a16="http://schemas.microsoft.com/office/drawing/2014/main" id="{A90D246F-EA0F-4D48-A15B-927EFE4E1DB4}"/>
              </a:ext>
            </a:extLst>
          </p:cNvPr>
          <p:cNvSpPr/>
          <p:nvPr/>
        </p:nvSpPr>
        <p:spPr>
          <a:xfrm>
            <a:off x="8071338" y="1873568"/>
            <a:ext cx="1446839" cy="476726"/>
          </a:xfrm>
          <a:prstGeom prst="wedgeRoundRectCallout">
            <a:avLst>
              <a:gd name="adj1" fmla="val 104417"/>
              <a:gd name="adj2" fmla="val 3599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36000" bIns="0" anchor="ctr" anchorCtr="1">
            <a:spAutoFit/>
          </a:bodyPr>
          <a:lstStyle/>
          <a:p>
            <a:r>
              <a:rPr lang="en-GB" sz="1400" i="1" dirty="0">
                <a:solidFill>
                  <a:srgbClr val="000000"/>
                </a:solidFill>
              </a:rPr>
              <a:t>Business as usual: 42 GT CO</a:t>
            </a:r>
            <a:r>
              <a:rPr lang="en-GB" sz="1400" i="1" baseline="-25000" dirty="0">
                <a:solidFill>
                  <a:srgbClr val="000000"/>
                </a:solidFill>
              </a:rPr>
              <a:t>2</a:t>
            </a:r>
            <a:r>
              <a:rPr lang="en-GB" sz="1400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" name="Tekstballon: rechthoek met afgeronde hoeken 12">
            <a:extLst>
              <a:ext uri="{FF2B5EF4-FFF2-40B4-BE49-F238E27FC236}">
                <a16:creationId xmlns:a16="http://schemas.microsoft.com/office/drawing/2014/main" id="{AB536125-0C55-4BC5-95DB-2A13E5538C07}"/>
              </a:ext>
            </a:extLst>
          </p:cNvPr>
          <p:cNvSpPr/>
          <p:nvPr/>
        </p:nvSpPr>
        <p:spPr>
          <a:xfrm>
            <a:off x="2576146" y="1873568"/>
            <a:ext cx="1181581" cy="476726"/>
          </a:xfrm>
          <a:prstGeom prst="wedgeRoundRectCallout">
            <a:avLst>
              <a:gd name="adj1" fmla="val 86273"/>
              <a:gd name="adj2" fmla="val 1097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36000" bIns="0" anchor="ctr" anchorCtr="1">
            <a:spAutoFit/>
          </a:bodyPr>
          <a:lstStyle/>
          <a:p>
            <a:r>
              <a:rPr lang="en-GB" sz="1400" i="1" dirty="0">
                <a:solidFill>
                  <a:srgbClr val="000000"/>
                </a:solidFill>
              </a:rPr>
              <a:t>Paris 2 ˚C: </a:t>
            </a:r>
            <a:br>
              <a:rPr lang="en-GB" sz="1400" i="1" dirty="0">
                <a:solidFill>
                  <a:srgbClr val="000000"/>
                </a:solidFill>
              </a:rPr>
            </a:br>
            <a:r>
              <a:rPr lang="en-GB" sz="1400" i="1" dirty="0">
                <a:solidFill>
                  <a:srgbClr val="000000"/>
                </a:solidFill>
              </a:rPr>
              <a:t>37 GT CO</a:t>
            </a:r>
            <a:r>
              <a:rPr lang="en-GB" sz="1400" i="1" baseline="-25000" dirty="0">
                <a:solidFill>
                  <a:srgbClr val="000000"/>
                </a:solidFill>
              </a:rPr>
              <a:t>2</a:t>
            </a:r>
            <a:r>
              <a:rPr lang="en-GB" sz="1400" i="1" dirty="0">
                <a:solidFill>
                  <a:srgbClr val="000000"/>
                </a:solidFill>
              </a:rPr>
              <a:t> </a:t>
            </a:r>
            <a:r>
              <a:rPr lang="en-GB" sz="1400" i="1" baseline="-25000" dirty="0">
                <a:solidFill>
                  <a:srgbClr val="000000"/>
                </a:solidFill>
              </a:rPr>
              <a:t> </a:t>
            </a:r>
            <a:r>
              <a:rPr lang="en-GB" sz="1400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Tekstballon: rechthoek met afgeronde hoeken 13">
            <a:extLst>
              <a:ext uri="{FF2B5EF4-FFF2-40B4-BE49-F238E27FC236}">
                <a16:creationId xmlns:a16="http://schemas.microsoft.com/office/drawing/2014/main" id="{B4D0901C-094A-4E34-9492-E80377329CC3}"/>
              </a:ext>
            </a:extLst>
          </p:cNvPr>
          <p:cNvSpPr/>
          <p:nvPr/>
        </p:nvSpPr>
        <p:spPr>
          <a:xfrm>
            <a:off x="5706208" y="1873568"/>
            <a:ext cx="1384813" cy="476726"/>
          </a:xfrm>
          <a:prstGeom prst="wedgeRoundRectCallout">
            <a:avLst>
              <a:gd name="adj1" fmla="val 65806"/>
              <a:gd name="adj2" fmla="val 3956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36000" bIns="0" anchor="ctr" anchorCtr="1">
            <a:spAutoFit/>
          </a:bodyPr>
          <a:lstStyle/>
          <a:p>
            <a:r>
              <a:rPr lang="en-GB" sz="1400" i="1" dirty="0">
                <a:solidFill>
                  <a:srgbClr val="000000"/>
                </a:solidFill>
              </a:rPr>
              <a:t>Paris 1.5 ˚C: </a:t>
            </a:r>
            <a:br>
              <a:rPr lang="en-GB" sz="1400" i="1" dirty="0">
                <a:solidFill>
                  <a:srgbClr val="000000"/>
                </a:solidFill>
              </a:rPr>
            </a:br>
            <a:r>
              <a:rPr lang="en-GB" sz="1400" i="1" dirty="0">
                <a:solidFill>
                  <a:srgbClr val="000000"/>
                </a:solidFill>
              </a:rPr>
              <a:t>15 GT CO</a:t>
            </a:r>
            <a:r>
              <a:rPr lang="en-GB" sz="1400" i="1" baseline="-25000" dirty="0">
                <a:solidFill>
                  <a:srgbClr val="000000"/>
                </a:solidFill>
              </a:rPr>
              <a:t>2</a:t>
            </a:r>
            <a:r>
              <a:rPr lang="en-GB" sz="1400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878C1D7-FC1D-4172-BE4A-E662EA912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746" y="5961830"/>
            <a:ext cx="5871269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So we need to limit the temperature rise to 1.5 ˚C, going from the Stated Policies towards the Sustainable Development.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8C12EC8-41B0-4380-9123-A5ED36BA9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957" y="3731267"/>
            <a:ext cx="1402902" cy="11806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Hydrogen plays a key role in this scenario.</a:t>
            </a:r>
            <a:endParaRPr lang="en-GB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1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3724FA-AB5D-4626-A55F-0F70BC24A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0" y="1269637"/>
            <a:ext cx="12039503" cy="48827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8407" y="871066"/>
            <a:ext cx="10735407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Hydrogen as an enabler for the energy transition</a:t>
            </a:r>
            <a:endParaRPr lang="nl-NL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0301247" y="6483052"/>
            <a:ext cx="1850675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pitchFamily="34" charset="0"/>
              </a:rPr>
              <a:t>Source: FCH JU 2019</a:t>
            </a:r>
            <a:br>
              <a:rPr lang="en-GB" sz="923" i="1" dirty="0">
                <a:latin typeface="Arial Narrow" pitchFamily="34" charset="0"/>
              </a:rPr>
            </a:br>
            <a:r>
              <a:rPr lang="en-GB" sz="923" i="1" dirty="0">
                <a:latin typeface="Arial Narrow" pitchFamily="34" charset="0"/>
                <a:hlinkClick r:id="rId4"/>
              </a:rPr>
              <a:t>https://www.fch.europa.eu/publications</a:t>
            </a:r>
            <a:r>
              <a:rPr lang="en-GB" sz="923" i="1" dirty="0">
                <a:latin typeface="Arial Narrow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5F994-1F32-4C35-A119-D21B27397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25" y="4580663"/>
            <a:ext cx="1391347" cy="719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Green power provides green hydrogen.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0CDFE4C-5D29-460D-AF9A-35BA11A60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019" y="5974409"/>
            <a:ext cx="2743200" cy="503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Storage of green hydrogen utilizing natural gas storage infrastructure.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5125BC-4B1A-4984-9C5A-3AAFB1410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182" y="1696277"/>
            <a:ext cx="2410692" cy="719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Transporting green hydrogen utilising natural gas network infrastructure.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1B531AE-BF60-4BA2-8B38-602699C655F0}"/>
              </a:ext>
            </a:extLst>
          </p:cNvPr>
          <p:cNvSpPr txBox="1">
            <a:spLocks/>
          </p:cNvSpPr>
          <p:nvPr/>
        </p:nvSpPr>
        <p:spPr>
          <a:xfrm>
            <a:off x="648000" y="6393833"/>
            <a:ext cx="375042" cy="4157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CC0307F-61F9-4A3B-9F14-09B97E52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050" y="2415311"/>
            <a:ext cx="1756882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Mobility sector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3E6DC87-9E49-4380-BB59-2B18335F4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7982" y="3758417"/>
            <a:ext cx="2584938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Build environment sector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3AE8818-6DE4-4B47-934C-EB161801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050" y="4903989"/>
            <a:ext cx="1756882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Industry sector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69C25B3-2539-498D-9292-FF6797AF7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0707" y="3732637"/>
            <a:ext cx="3841302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This has been recognized by the EU…..</a:t>
            </a:r>
            <a:endParaRPr lang="en-GB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1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38" y="871072"/>
            <a:ext cx="11976968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Massive plans: the EU green deal with a role for hydrogen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73109" y="6466552"/>
            <a:ext cx="2988807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Hydrogen Strategy 2020-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3"/>
              </a:rPr>
              <a:t>https://ec.europa.eu/energy/sites/ener/files/hydrogen_strategy.pdf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0B0FC80B-98F9-45F4-B574-2CF6C26C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73" y="1815473"/>
            <a:ext cx="5819914" cy="3881942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10DFECB-15D1-42B0-A97F-85979ACFDD78}"/>
              </a:ext>
            </a:extLst>
          </p:cNvPr>
          <p:cNvSpPr txBox="1">
            <a:spLocks/>
          </p:cNvSpPr>
          <p:nvPr/>
        </p:nvSpPr>
        <p:spPr>
          <a:xfrm>
            <a:off x="648000" y="6393833"/>
            <a:ext cx="518340" cy="4157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211D1C-90C1-4899-8A79-8AA3AF9DF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9957" y="5839878"/>
            <a:ext cx="7727730" cy="44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200" i="1" dirty="0">
                <a:solidFill>
                  <a:srgbClr val="00B050"/>
                </a:solidFill>
              </a:rPr>
              <a:t>Video on hydrogen plans EU:</a:t>
            </a:r>
            <a:br>
              <a:rPr lang="en-US" sz="1200" i="1" dirty="0">
                <a:solidFill>
                  <a:srgbClr val="00B050"/>
                </a:solidFill>
              </a:rPr>
            </a:br>
            <a:r>
              <a:rPr lang="en-US" sz="1200" i="1" dirty="0">
                <a:solidFill>
                  <a:srgbClr val="00B050"/>
                </a:solidFill>
                <a:hlinkClick r:id="rId5"/>
              </a:rPr>
              <a:t>https://www.euronews.com/2020/07/10/explainer-why-is-the-eu-commission-betting-on-hydrogen-for-a-cleaner-future</a:t>
            </a:r>
            <a:r>
              <a:rPr lang="en-US" sz="1200" i="1" dirty="0">
                <a:solidFill>
                  <a:srgbClr val="00B050"/>
                </a:solidFill>
              </a:rPr>
              <a:t> </a:t>
            </a:r>
            <a:endParaRPr lang="en-GB" sz="1200" i="1" dirty="0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AFE45C-8F19-4996-9BF9-750533D8D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57" y="2316337"/>
            <a:ext cx="5525271" cy="247684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D04E8AB8-21CB-4DDF-B709-8974EB6602FB}"/>
              </a:ext>
            </a:extLst>
          </p:cNvPr>
          <p:cNvSpPr/>
          <p:nvPr/>
        </p:nvSpPr>
        <p:spPr>
          <a:xfrm>
            <a:off x="388957" y="2316337"/>
            <a:ext cx="5525271" cy="2476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8857A35-B071-45C4-BC88-A9CF04D7E521}"/>
              </a:ext>
            </a:extLst>
          </p:cNvPr>
          <p:cNvSpPr/>
          <p:nvPr/>
        </p:nvSpPr>
        <p:spPr>
          <a:xfrm>
            <a:off x="6277772" y="1815473"/>
            <a:ext cx="5819914" cy="388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6E3DF0F-F90F-44CE-B88C-665F0099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6755"/>
            <a:ext cx="11976968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Video on hydrogen plans EU:</a:t>
            </a:r>
            <a:br>
              <a:rPr lang="en-US" i="1" dirty="0">
                <a:solidFill>
                  <a:srgbClr val="00B050"/>
                </a:solidFill>
              </a:rPr>
            </a:br>
            <a:r>
              <a:rPr lang="en-US" i="1" dirty="0">
                <a:solidFill>
                  <a:srgbClr val="00B050"/>
                </a:solidFill>
                <a:hlinkClick r:id="rId5"/>
              </a:rPr>
              <a:t>https://www.euronews.com/2020/07/10/explainer-why-is-the-eu-commission-betting-on-hydrogen-for-a-cleaner-future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endParaRPr lang="en-GB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044" y="871072"/>
            <a:ext cx="11992562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And massive studies on hydrogen…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5C7FDB23-1EEE-411D-8109-B53CC7B2F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044" y="1253896"/>
            <a:ext cx="11853911" cy="4580158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CD326A4F-4CD9-43F6-9230-C67191557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295" y="5939092"/>
            <a:ext cx="7313044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Implementation requires institutional arrangements: rules and regulations…..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CD3717F-25D3-426E-BA28-1D74C15C2CCB}"/>
              </a:ext>
            </a:extLst>
          </p:cNvPr>
          <p:cNvSpPr txBox="1">
            <a:spLocks/>
          </p:cNvSpPr>
          <p:nvPr/>
        </p:nvSpPr>
        <p:spPr>
          <a:xfrm>
            <a:off x="648000" y="6393833"/>
            <a:ext cx="518340" cy="4157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FA26C070-243C-4590-AA0D-0CC080886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4134" y="6466552"/>
            <a:ext cx="1587782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Hydrogen Europe 2019</a:t>
            </a:r>
          </a:p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  <a:hlinkClick r:id="rId4"/>
              </a:rPr>
              <a:t>https://www.hydrogeneurope.eu/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E8477-ECD3-457B-B8A9-846ECDE2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822" y="5846759"/>
            <a:ext cx="3358133" cy="44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200" i="1" dirty="0">
                <a:solidFill>
                  <a:srgbClr val="00B050"/>
                </a:solidFill>
              </a:rPr>
              <a:t>Video by Hydrogen Europe</a:t>
            </a:r>
            <a:br>
              <a:rPr lang="en-US" sz="1200" i="1" dirty="0">
                <a:solidFill>
                  <a:srgbClr val="00B050"/>
                </a:solidFill>
              </a:rPr>
            </a:br>
            <a:r>
              <a:rPr lang="en-US" sz="1200" i="1" dirty="0">
                <a:solidFill>
                  <a:srgbClr val="00B050"/>
                </a:solidFill>
                <a:hlinkClick r:id="rId5"/>
              </a:rPr>
              <a:t>https://www.youtube.com/watch?v=AVen7ixa2VM</a:t>
            </a:r>
            <a:r>
              <a:rPr lang="en-US" sz="1200" i="1" dirty="0">
                <a:solidFill>
                  <a:srgbClr val="00B050"/>
                </a:solidFill>
              </a:rPr>
              <a:t> </a:t>
            </a:r>
            <a:endParaRPr lang="en-GB" sz="1200" i="1" dirty="0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DC48-FF6D-484F-A3E4-C3C6E0841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4" y="547577"/>
            <a:ext cx="5719692" cy="688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</a:rPr>
              <a:t>Video by Hydrogen Europe</a:t>
            </a:r>
            <a:br>
              <a:rPr lang="en-US" sz="2000" i="1" dirty="0">
                <a:solidFill>
                  <a:srgbClr val="00B050"/>
                </a:solidFill>
              </a:rPr>
            </a:br>
            <a:r>
              <a:rPr lang="en-US" sz="2000" i="1" dirty="0">
                <a:solidFill>
                  <a:srgbClr val="00B050"/>
                </a:solidFill>
                <a:hlinkClick r:id="rId5"/>
              </a:rPr>
              <a:t>https://www.youtube.com/watch?v=AVen7ixa2VM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B666485-2758-4C97-9C8F-DF3E1CAF1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774" y="3335865"/>
            <a:ext cx="7313044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Hydrogen is already used in the industry sector. Is the use of hydrogen in other sectors such as the built environment and mobility, a new phenomenon? </a:t>
            </a:r>
            <a:endParaRPr lang="en-GB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828621"/>
            <a:ext cx="11125200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Town Gas production Utrecht 1862-1959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51647FD-C7FC-4F83-A480-10A4C1474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820" y="1222997"/>
            <a:ext cx="7973720" cy="4806381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131739EE-3C62-4601-AF38-76FE43464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013" y="6184185"/>
            <a:ext cx="6195210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Town gas produced from coal often contained &gt; 50% hydrogen.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EAB7E68-AE1E-4BDF-8042-EA2230924F31}"/>
              </a:ext>
            </a:extLst>
          </p:cNvPr>
          <p:cNvSpPr txBox="1">
            <a:spLocks/>
          </p:cNvSpPr>
          <p:nvPr/>
        </p:nvSpPr>
        <p:spPr>
          <a:xfrm>
            <a:off x="648000" y="6393833"/>
            <a:ext cx="375042" cy="4157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9181FF8-8D72-43C6-AACF-511FAFC2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229" y="6464945"/>
            <a:ext cx="7530114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pitchFamily="34" charset="0"/>
              </a:rPr>
              <a:t>Source: Wikipedia</a:t>
            </a:r>
            <a:br>
              <a:rPr lang="en-GB" sz="923" i="1" dirty="0">
                <a:latin typeface="Arial Narrow" pitchFamily="34" charset="0"/>
              </a:rPr>
            </a:br>
            <a:r>
              <a:rPr lang="en-GB" sz="923" i="1" dirty="0">
                <a:latin typeface="Arial Narrow" pitchFamily="34" charset="0"/>
                <a:hlinkClick r:id="rId3"/>
              </a:rPr>
              <a:t>https://nl.wikipedia.org/wiki/Gemeentelijke_Gasfabriek_(Utrecht)#:~:text=Voor%201862%20betrok%20men%20in,benodigde%20netwerk%20van%20gasleidingen%20aan</a:t>
            </a:r>
            <a:r>
              <a:rPr lang="en-GB" sz="923" i="1" dirty="0">
                <a:latin typeface="Arial Narrow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59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431" y="828621"/>
            <a:ext cx="11160369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Wood gasification in mobility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2CA77E-B45D-4503-96E7-484F5912E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881" y="1198761"/>
            <a:ext cx="7576238" cy="4976636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0A83D31-79A3-4D6F-B244-5911F011515F}"/>
              </a:ext>
            </a:extLst>
          </p:cNvPr>
          <p:cNvSpPr txBox="1">
            <a:spLocks/>
          </p:cNvSpPr>
          <p:nvPr/>
        </p:nvSpPr>
        <p:spPr>
          <a:xfrm>
            <a:off x="648000" y="6393833"/>
            <a:ext cx="375042" cy="4157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1B376D10-ADBC-4AA7-AF66-F24F68059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138" y="6464945"/>
            <a:ext cx="4162205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pitchFamily="34" charset="0"/>
              </a:rPr>
              <a:t>Source: </a:t>
            </a:r>
            <a:r>
              <a:rPr lang="en-GB" sz="923" i="1" dirty="0" err="1">
                <a:latin typeface="Arial Narrow" pitchFamily="34" charset="0"/>
              </a:rPr>
              <a:t>Lowtech</a:t>
            </a:r>
            <a:r>
              <a:rPr lang="en-GB" sz="923" i="1" dirty="0">
                <a:latin typeface="Arial Narrow" pitchFamily="34" charset="0"/>
              </a:rPr>
              <a:t> </a:t>
            </a:r>
            <a:r>
              <a:rPr lang="en-GB" sz="923" i="1" dirty="0" err="1">
                <a:latin typeface="Arial Narrow" pitchFamily="34" charset="0"/>
              </a:rPr>
              <a:t>Mgazine</a:t>
            </a:r>
            <a:br>
              <a:rPr lang="en-GB" sz="923" i="1" dirty="0">
                <a:latin typeface="Arial Narrow" pitchFamily="34" charset="0"/>
              </a:rPr>
            </a:br>
            <a:r>
              <a:rPr lang="en-GB" sz="923" i="1" dirty="0">
                <a:latin typeface="Arial Narrow" pitchFamily="34" charset="0"/>
                <a:hlinkClick r:id="rId3"/>
              </a:rPr>
              <a:t>https://www.lowtechmagazine.be/2010/01/houtgas-als-alternatieve-brandstof-voor-autos.html</a:t>
            </a:r>
            <a:r>
              <a:rPr lang="en-GB" sz="923" i="1" dirty="0">
                <a:latin typeface="Arial Narrow" pitchFamily="34" charset="0"/>
              </a:rPr>
              <a:t>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31739EE-3C62-4601-AF38-76FE43464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868" y="6131433"/>
            <a:ext cx="4584970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Wood gasification car used during World War II.</a:t>
            </a:r>
            <a:endParaRPr lang="en-GB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146" y="872063"/>
            <a:ext cx="11414255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The hydrogen resource chain, production and use 2019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91280A-0647-400A-A1C5-A5E7410BA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72" y="1298627"/>
            <a:ext cx="12187301" cy="4838404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2B92D599-0B55-456D-966A-248C143ACFC3}"/>
              </a:ext>
            </a:extLst>
          </p:cNvPr>
          <p:cNvSpPr/>
          <p:nvPr/>
        </p:nvSpPr>
        <p:spPr>
          <a:xfrm>
            <a:off x="6795066" y="5568996"/>
            <a:ext cx="2031023" cy="238363"/>
          </a:xfrm>
          <a:prstGeom prst="wedgeRoundRectCallout">
            <a:avLst>
              <a:gd name="adj1" fmla="val 129871"/>
              <a:gd name="adj2" fmla="val -1797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36000" bIns="0" anchor="ctr" anchorCtr="1">
            <a:spAutoFit/>
          </a:bodyPr>
          <a:lstStyle/>
          <a:p>
            <a:r>
              <a:rPr lang="nl-NL" sz="1400" i="1" dirty="0">
                <a:solidFill>
                  <a:srgbClr val="000000"/>
                </a:solidFill>
              </a:rPr>
              <a:t>Direct Reduction Iron steel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02F492D-DAC0-4ABF-A423-C84A6973291A}"/>
              </a:ext>
            </a:extLst>
          </p:cNvPr>
          <p:cNvSpPr/>
          <p:nvPr/>
        </p:nvSpPr>
        <p:spPr>
          <a:xfrm>
            <a:off x="10587791" y="4908884"/>
            <a:ext cx="96252" cy="471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E46B743A-05ED-47EB-90E2-B0C256E03C6E}"/>
              </a:ext>
            </a:extLst>
          </p:cNvPr>
          <p:cNvGrpSpPr/>
          <p:nvPr/>
        </p:nvGrpSpPr>
        <p:grpSpPr>
          <a:xfrm>
            <a:off x="2483910" y="4664665"/>
            <a:ext cx="2045671" cy="244219"/>
            <a:chOff x="2483910" y="4664665"/>
            <a:chExt cx="2045671" cy="244219"/>
          </a:xfrm>
        </p:grpSpPr>
        <p:sp>
          <p:nvSpPr>
            <p:cNvPr id="8" name="Tekstballon: rechthoek met afgeronde hoeken 7">
              <a:extLst>
                <a:ext uri="{FF2B5EF4-FFF2-40B4-BE49-F238E27FC236}">
                  <a16:creationId xmlns:a16="http://schemas.microsoft.com/office/drawing/2014/main" id="{BEE3012C-DA15-4C71-B03B-30763380CEB4}"/>
                </a:ext>
              </a:extLst>
            </p:cNvPr>
            <p:cNvSpPr/>
            <p:nvPr/>
          </p:nvSpPr>
          <p:spPr>
            <a:xfrm>
              <a:off x="2498558" y="4670521"/>
              <a:ext cx="2031023" cy="238363"/>
            </a:xfrm>
            <a:prstGeom prst="wedgeRoundRectCallout">
              <a:avLst>
                <a:gd name="adj1" fmla="val 80087"/>
                <a:gd name="adj2" fmla="val -87693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0" tIns="0" rIns="36000" bIns="0" anchor="ctr" anchorCtr="1">
              <a:spAutoFit/>
            </a:bodyPr>
            <a:lstStyle/>
            <a:p>
              <a:r>
                <a:rPr lang="en-GB" sz="1400" i="1" dirty="0">
                  <a:solidFill>
                    <a:srgbClr val="000000"/>
                  </a:solidFill>
                </a:rPr>
                <a:t>Currently &lt; 1% green… </a:t>
              </a:r>
            </a:p>
          </p:txBody>
        </p:sp>
        <p:sp>
          <p:nvSpPr>
            <p:cNvPr id="9" name="Tekstballon: rechthoek met afgeronde hoeken 8">
              <a:extLst>
                <a:ext uri="{FF2B5EF4-FFF2-40B4-BE49-F238E27FC236}">
                  <a16:creationId xmlns:a16="http://schemas.microsoft.com/office/drawing/2014/main" id="{9E9CDFDB-AE65-472A-A1E5-715C91D47F8A}"/>
                </a:ext>
              </a:extLst>
            </p:cNvPr>
            <p:cNvSpPr/>
            <p:nvPr/>
          </p:nvSpPr>
          <p:spPr>
            <a:xfrm>
              <a:off x="2483910" y="4664665"/>
              <a:ext cx="2031023" cy="238363"/>
            </a:xfrm>
            <a:prstGeom prst="wedgeRoundRectCallout">
              <a:avLst>
                <a:gd name="adj1" fmla="val -37662"/>
                <a:gd name="adj2" fmla="val 22596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0" tIns="0" rIns="36000" bIns="0" anchor="ctr" anchorCtr="1">
              <a:spAutoFit/>
            </a:bodyPr>
            <a:lstStyle/>
            <a:p>
              <a:r>
                <a:rPr lang="en-GB" sz="1400" i="1" dirty="0">
                  <a:solidFill>
                    <a:srgbClr val="000000"/>
                  </a:solidFill>
                </a:rPr>
                <a:t>Currently &lt; 1% green… </a:t>
              </a:r>
            </a:p>
          </p:txBody>
        </p:sp>
      </p:grpSp>
      <p:sp>
        <p:nvSpPr>
          <p:cNvPr id="11" name="Text Box 9">
            <a:extLst>
              <a:ext uri="{FF2B5EF4-FFF2-40B4-BE49-F238E27FC236}">
                <a16:creationId xmlns:a16="http://schemas.microsoft.com/office/drawing/2014/main" id="{D95E423C-2682-472A-BC8F-71F981C8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297" y="6470247"/>
            <a:ext cx="2554393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IAE WEO 2019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3"/>
              </a:rPr>
              <a:t>https://www.iea.org/reports/world-energy-outlook-2019</a:t>
            </a:r>
            <a:r>
              <a:rPr lang="en-GB" sz="923" i="1" dirty="0">
                <a:latin typeface="Arial Narrow" charset="0"/>
              </a:rPr>
              <a:t>  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884BDC8-C276-4A8C-8B90-30ACED0DD896}"/>
              </a:ext>
            </a:extLst>
          </p:cNvPr>
          <p:cNvSpPr txBox="1">
            <a:spLocks/>
          </p:cNvSpPr>
          <p:nvPr/>
        </p:nvSpPr>
        <p:spPr>
          <a:xfrm>
            <a:off x="648000" y="6393833"/>
            <a:ext cx="375042" cy="23330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108" y="871066"/>
            <a:ext cx="11857892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Hydrogen safety and handling</a:t>
            </a:r>
            <a:endParaRPr lang="nl-NL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9712778" y="6464945"/>
            <a:ext cx="2432565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pitchFamily="34" charset="0"/>
              </a:rPr>
              <a:t>Source: Hydrogen station maps 2020</a:t>
            </a:r>
            <a:br>
              <a:rPr lang="en-GB" sz="923" i="1" dirty="0">
                <a:latin typeface="Arial Narrow" pitchFamily="34" charset="0"/>
              </a:rPr>
            </a:br>
            <a:r>
              <a:rPr lang="en-GB" sz="923" i="1" dirty="0">
                <a:latin typeface="Arial Narrow" pitchFamily="34" charset="0"/>
                <a:hlinkClick r:id="rId2"/>
              </a:rPr>
              <a:t>https://h2stationmaps.com/hydrogen-stations#safety</a:t>
            </a:r>
            <a:r>
              <a:rPr lang="en-GB" sz="923" i="1" dirty="0">
                <a:latin typeface="Arial Narrow" pitchFamily="34" charset="0"/>
              </a:rPr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90BC33-282C-46C3-983A-839D9287A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4" y="1278690"/>
            <a:ext cx="7979271" cy="5391617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7ACDBD4-1296-4678-9D8F-D74CA6B527E8}"/>
              </a:ext>
            </a:extLst>
          </p:cNvPr>
          <p:cNvSpPr txBox="1">
            <a:spLocks/>
          </p:cNvSpPr>
          <p:nvPr/>
        </p:nvSpPr>
        <p:spPr>
          <a:xfrm>
            <a:off x="648000" y="6393833"/>
            <a:ext cx="518340" cy="4157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2B84D-8B34-4B25-8E49-C1FC81D4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8733" y="1269637"/>
            <a:ext cx="3404134" cy="4227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Remarks:</a:t>
            </a:r>
            <a:br>
              <a:rPr lang="en-US" i="1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When a conventional hydrocarbon fuel burns, it produces hot ash from the oxidation of carbon, creating radiant heat. </a:t>
            </a:r>
          </a:p>
          <a:p>
            <a:endParaRPr lang="en-US" i="1" dirty="0">
              <a:solidFill>
                <a:srgbClr val="000000"/>
              </a:solidFill>
            </a:endParaRPr>
          </a:p>
          <a:p>
            <a:r>
              <a:rPr lang="en-US" i="1" dirty="0">
                <a:solidFill>
                  <a:srgbClr val="000000"/>
                </a:solidFill>
              </a:rPr>
              <a:t>This is not the case with hydrogen because it does not contain carbon. In its pure form, hydrogen burns and produces no hot ash and very little radiant heat.</a:t>
            </a:r>
          </a:p>
          <a:p>
            <a:endParaRPr lang="en-US" i="1" dirty="0">
              <a:solidFill>
                <a:srgbClr val="000000"/>
              </a:solidFill>
            </a:endParaRPr>
          </a:p>
          <a:p>
            <a:r>
              <a:rPr lang="en-US" i="1" dirty="0">
                <a:solidFill>
                  <a:srgbClr val="000000"/>
                </a:solidFill>
              </a:rPr>
              <a:t>However, a hydron flame is nearly invisible compared to a natural gas flame.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5F2F311-321D-49EB-910D-AE0D10DE9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8733" y="5674877"/>
            <a:ext cx="3404135" cy="44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200" i="1" dirty="0">
                <a:solidFill>
                  <a:srgbClr val="00B050"/>
                </a:solidFill>
              </a:rPr>
              <a:t>Video on hydrogen safety:</a:t>
            </a:r>
            <a:br>
              <a:rPr lang="en-US" sz="1200" i="1" dirty="0">
                <a:solidFill>
                  <a:srgbClr val="00B050"/>
                </a:solidFill>
              </a:rPr>
            </a:br>
            <a:r>
              <a:rPr lang="en-US" sz="1200" i="1" dirty="0">
                <a:solidFill>
                  <a:srgbClr val="000000"/>
                </a:solidFill>
                <a:hlinkClick r:id="rId4"/>
              </a:rPr>
              <a:t>https://www.youtube.com/watch?v=6cMCO37A1jY</a:t>
            </a:r>
            <a:r>
              <a:rPr lang="en-US" sz="1200" i="1" dirty="0">
                <a:solidFill>
                  <a:srgbClr val="000000"/>
                </a:solidFill>
              </a:rPr>
              <a:t> </a:t>
            </a:r>
            <a:endParaRPr lang="en-GB" sz="1200" i="1" dirty="0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3B4210-5310-47B2-A696-CEF48875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45" y="545316"/>
            <a:ext cx="5911355" cy="688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</a:rPr>
              <a:t>Video on hydrogen safety:</a:t>
            </a:r>
            <a:br>
              <a:rPr lang="en-US" sz="2000" i="1" dirty="0">
                <a:solidFill>
                  <a:srgbClr val="00B050"/>
                </a:solidFill>
              </a:rPr>
            </a:br>
            <a:r>
              <a:rPr lang="en-US" sz="2000" i="1" dirty="0">
                <a:solidFill>
                  <a:srgbClr val="000000"/>
                </a:solidFill>
                <a:hlinkClick r:id="rId4"/>
              </a:rPr>
              <a:t>https://www.youtube.com/watch?v=6cMCO37A1jY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endParaRPr lang="en-GB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7.6|12.2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4|17.1|2.2|8.2|9.3"/>
</p:tagLst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6523</TotalTime>
  <Words>1052</Words>
  <Application>Microsoft Office PowerPoint</Application>
  <PresentationFormat>Breedbeeld</PresentationFormat>
  <Paragraphs>140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Office-thema</vt:lpstr>
      <vt:lpstr>PowerPoint-presentatie</vt:lpstr>
      <vt:lpstr>World primary energy demand by fuel and related CO2 emissions by scenario</vt:lpstr>
      <vt:lpstr>Hydrogen as an enabler for the energy transition</vt:lpstr>
      <vt:lpstr>Massive plans: the EU green deal with a role for hydrogen</vt:lpstr>
      <vt:lpstr>And massive studies on hydrogen…</vt:lpstr>
      <vt:lpstr>Town Gas production Utrecht 1862-1959</vt:lpstr>
      <vt:lpstr>Wood gasification in mobility</vt:lpstr>
      <vt:lpstr>The hydrogen resource chain, production and use 2019</vt:lpstr>
      <vt:lpstr>Hydrogen safety and handling</vt:lpstr>
      <vt:lpstr>Characteristics hydrogen compared to natural gas</vt:lpstr>
      <vt:lpstr>End use applications, energy value chain                                 NL example</vt:lpstr>
      <vt:lpstr>Thank you for your attention</vt:lpstr>
      <vt:lpstr>Backup sheets</vt:lpstr>
      <vt:lpstr>Potential pathways for producing hydrogen and hydrogen-based products</vt:lpstr>
      <vt:lpstr>Historic global annual demand for hydrogen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 Waterstof in één dag</dc:title>
  <dc:creator>Inge Rietsema</dc:creator>
  <cp:lastModifiedBy>Theo Fens</cp:lastModifiedBy>
  <cp:revision>158</cp:revision>
  <dcterms:created xsi:type="dcterms:W3CDTF">2019-02-13T10:18:04Z</dcterms:created>
  <dcterms:modified xsi:type="dcterms:W3CDTF">2020-08-27T12:04:06Z</dcterms:modified>
</cp:coreProperties>
</file>