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1238" r:id="rId3"/>
    <p:sldId id="1440" r:id="rId4"/>
    <p:sldId id="1439" r:id="rId5"/>
    <p:sldId id="1488" r:id="rId6"/>
    <p:sldId id="1505" r:id="rId7"/>
    <p:sldId id="1496" r:id="rId8"/>
    <p:sldId id="1498" r:id="rId9"/>
    <p:sldId id="1506" r:id="rId10"/>
    <p:sldId id="1070" r:id="rId11"/>
    <p:sldId id="1524" r:id="rId12"/>
    <p:sldId id="1356" r:id="rId13"/>
    <p:sldId id="1307" r:id="rId14"/>
    <p:sldId id="329" r:id="rId15"/>
    <p:sldId id="392" r:id="rId16"/>
    <p:sldId id="1301" r:id="rId17"/>
    <p:sldId id="1353" r:id="rId18"/>
    <p:sldId id="1504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D153"/>
    <a:srgbClr val="1C2C4E"/>
    <a:srgbClr val="CBBB34"/>
    <a:srgbClr val="9D9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/>
    <p:restoredTop sz="94686"/>
  </p:normalViewPr>
  <p:slideViewPr>
    <p:cSldViewPr snapToGrid="0" snapToObjects="1">
      <p:cViewPr varScale="1">
        <p:scale>
          <a:sx n="102" d="100"/>
          <a:sy n="102" d="100"/>
        </p:scale>
        <p:origin x="840" y="114"/>
      </p:cViewPr>
      <p:guideLst>
        <p:guide orient="horz" pos="7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466D3-EC75-43E4-B0DA-AF2D42660821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0696E-A202-4EF6-9093-5C9C1D54F0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54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D0696E-A202-4EF6-9093-5C9C1D54F08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474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213A06-90AE-4FA2-BE1E-27BD27EED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7408" y="247112"/>
            <a:ext cx="1865992" cy="6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1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8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29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8B841BA-649E-42F1-8E9A-187CFDEFCF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7408" y="247112"/>
            <a:ext cx="1865992" cy="6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7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E8CABDC-2B8B-44E2-84A8-DBCB6F49D9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7408" y="247112"/>
            <a:ext cx="1865992" cy="62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0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7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3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88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76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97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313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41E27-753B-4B48-A0BA-8A1FDE58E45F}" type="datetimeFigureOut">
              <a:rPr lang="nl-NL" smtClean="0"/>
              <a:t>27-8-2020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A5E95-F38A-4049-B799-580CFB543C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93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gasforclimate2050.eu/sdm_downloads/european-hydrogen-backbon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7iPqEdJ95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world-energy-outlook-2019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world-energy-outlook-201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ydrogencouncil.com/en/path-to-hydrogen-competitiveness-a-cost-perspective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fnb-gas.de/fnb-gas/veroeffentlichungen/pressemitteilungen/fernleitungsnetzbetreiber-veroeffentlichen-h2-startnetz-2030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drogenic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no.nl/en/focus-areas/energy-transition/roadmaps/towards-co2-neutral-fuels-and-feedstock/hydrogen-for-a-sustainable-energy-supply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s://www.hydrogenic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ena.org/-/media/Files/IRENA/Agency/Webinars/2020/Jun/IRENAinsight-webinar_RPGC-in-2019-Overview.pdf?la=en&amp;hash=80A08A29C8807989DC9DBA8E78E55B6124DC5E42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iea.org/reports/the-future-of-hydrog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iea.org/reports/the-future-of-hydrog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.xml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jpg"/><Relationship Id="rId11" Type="http://schemas.openxmlformats.org/officeDocument/2006/relationships/image" Target="../media/image19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jpeg"/><Relationship Id="rId4" Type="http://schemas.openxmlformats.org/officeDocument/2006/relationships/tags" Target="../tags/tag5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315896"/>
            <a:ext cx="9144000" cy="923330"/>
          </a:xfrm>
        </p:spPr>
        <p:txBody>
          <a:bodyPr lIns="0" tIns="0" rIns="0" bIns="0">
            <a:spAutoFit/>
          </a:bodyPr>
          <a:lstStyle/>
          <a:p>
            <a:pPr algn="l" fontAlgn="t" hangingPunct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9D9102"/>
                </a:solidFill>
                <a:latin typeface="Calibri" charset="0"/>
                <a:ea typeface="Calibri" charset="0"/>
                <a:cs typeface="Calibri" charset="0"/>
              </a:rPr>
              <a:t>Theo Fens</a:t>
            </a:r>
          </a:p>
          <a:p>
            <a:pPr algn="l" fontAlgn="t" hangingPunct="0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9D9102"/>
                </a:solidFill>
                <a:latin typeface="Calibri" charset="0"/>
                <a:ea typeface="Calibri" charset="0"/>
                <a:cs typeface="Calibri" charset="0"/>
              </a:rPr>
              <a:t>Delft University of Technology</a:t>
            </a:r>
          </a:p>
          <a:p>
            <a:pPr algn="l" fontAlgn="t" hangingPunct="0">
              <a:lnSpc>
                <a:spcPct val="100000"/>
              </a:lnSpc>
              <a:spcBef>
                <a:spcPts val="0"/>
              </a:spcBef>
            </a:pPr>
            <a:r>
              <a:rPr lang="en-US" sz="2000" i="1" dirty="0">
                <a:solidFill>
                  <a:srgbClr val="9D9102"/>
                </a:solidFill>
                <a:latin typeface="Calibri" charset="0"/>
                <a:ea typeface="Calibri" charset="0"/>
                <a:cs typeface="Calibri" charset="0"/>
              </a:rPr>
              <a:t>IDIC/EDI </a:t>
            </a:r>
            <a:r>
              <a:rPr lang="en-US" sz="2000" i="1">
                <a:solidFill>
                  <a:srgbClr val="9D9102"/>
                </a:solidFill>
                <a:latin typeface="Calibri" charset="0"/>
                <a:ea typeface="Calibri" charset="0"/>
                <a:cs typeface="Calibri" charset="0"/>
              </a:rPr>
              <a:t>online seminar hydrogen</a:t>
            </a:r>
            <a:r>
              <a:rPr lang="en-US" sz="2000" i="1" dirty="0">
                <a:solidFill>
                  <a:srgbClr val="9D9102"/>
                </a:solidFill>
                <a:latin typeface="Calibri" charset="0"/>
                <a:ea typeface="Calibri" charset="0"/>
                <a:cs typeface="Calibri" charset="0"/>
              </a:rPr>
              <a:t>, September 2020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524000" y="2530072"/>
            <a:ext cx="10195245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 hangingPunct="0"/>
            <a:r>
              <a:rPr lang="en-US" sz="4700" b="1" i="1" dirty="0">
                <a:solidFill>
                  <a:srgbClr val="1C2C4E"/>
                </a:solidFill>
              </a:rPr>
              <a:t>Production, transport, storage of hydrogen, the economics</a:t>
            </a:r>
            <a:endParaRPr lang="nl-NL" sz="4700" dirty="0">
              <a:solidFill>
                <a:srgbClr val="1C2C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9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CFA4C-E6BD-4551-BCA9-A97C9A96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865945"/>
            <a:ext cx="11248396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Existing hydrogen pipelines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2A87A9-A44C-40EC-B8BB-B78D03A01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532" y="1700808"/>
            <a:ext cx="9529265" cy="576064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Air products                                                  Air Liquide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8CF517-5C16-4205-AB00-B722C3D7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7" y="2133897"/>
            <a:ext cx="12085024" cy="4070960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E10F70CF-A109-4D7B-B050-A42968401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351" y="6218981"/>
            <a:ext cx="10332773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These are industrial dedicated regional hydrogen networks, how about the hydrogen plans of the gas TSO’s? 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C07BF6E-7F01-4849-9A90-3E1AF48C75C6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680981" y="6477339"/>
            <a:ext cx="3471312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Gas for climate July 2020 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2"/>
              </a:rPr>
              <a:t>https://gasforclimate2050.eu/sdm_downloads/european-hydrogen-backbone/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08FF0DD-7D15-486B-97B1-15823D83E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733" y="2308474"/>
            <a:ext cx="3165231" cy="3119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A group of EU TSOs (</a:t>
            </a:r>
            <a:r>
              <a:rPr lang="en-US" i="1" dirty="0" err="1">
                <a:solidFill>
                  <a:srgbClr val="000000"/>
                </a:solidFill>
              </a:rPr>
              <a:t>Enagás</a:t>
            </a:r>
            <a:r>
              <a:rPr lang="en-US" i="1" dirty="0">
                <a:solidFill>
                  <a:srgbClr val="000000"/>
                </a:solidFill>
              </a:rPr>
              <a:t>, Energinet, </a:t>
            </a:r>
            <a:r>
              <a:rPr lang="en-US" i="1" dirty="0" err="1">
                <a:solidFill>
                  <a:srgbClr val="000000"/>
                </a:solidFill>
              </a:rPr>
              <a:t>Fluxys</a:t>
            </a:r>
            <a:r>
              <a:rPr lang="en-US" i="1" dirty="0">
                <a:solidFill>
                  <a:srgbClr val="000000"/>
                </a:solidFill>
              </a:rPr>
              <a:t> Belgium, </a:t>
            </a:r>
            <a:r>
              <a:rPr lang="en-US" i="1" dirty="0">
                <a:solidFill>
                  <a:srgbClr val="00B050"/>
                </a:solidFill>
              </a:rPr>
              <a:t>Gasunie</a:t>
            </a:r>
            <a:r>
              <a:rPr lang="en-US" i="1" dirty="0">
                <a:solidFill>
                  <a:srgbClr val="000000"/>
                </a:solidFill>
              </a:rPr>
              <a:t>, </a:t>
            </a:r>
            <a:r>
              <a:rPr lang="en-US" i="1" dirty="0" err="1">
                <a:solidFill>
                  <a:srgbClr val="000000"/>
                </a:solidFill>
              </a:rPr>
              <a:t>GRTgaz</a:t>
            </a:r>
            <a:r>
              <a:rPr lang="en-US" i="1" dirty="0">
                <a:solidFill>
                  <a:srgbClr val="000000"/>
                </a:solidFill>
              </a:rPr>
              <a:t>, NET4GAS, OGE, ONTRAS, </a:t>
            </a:r>
            <a:r>
              <a:rPr lang="en-US" i="1" dirty="0" err="1">
                <a:solidFill>
                  <a:srgbClr val="000000"/>
                </a:solidFill>
              </a:rPr>
              <a:t>Snam</a:t>
            </a:r>
            <a:r>
              <a:rPr lang="en-US" i="1" dirty="0">
                <a:solidFill>
                  <a:srgbClr val="000000"/>
                </a:solidFill>
              </a:rPr>
              <a:t>, </a:t>
            </a:r>
            <a:r>
              <a:rPr lang="en-US" i="1" dirty="0" err="1">
                <a:solidFill>
                  <a:srgbClr val="000000"/>
                </a:solidFill>
              </a:rPr>
              <a:t>Swedegas</a:t>
            </a:r>
            <a:r>
              <a:rPr lang="en-US" i="1" dirty="0">
                <a:solidFill>
                  <a:srgbClr val="000000"/>
                </a:solidFill>
              </a:rPr>
              <a:t> (</a:t>
            </a:r>
            <a:r>
              <a:rPr lang="en-US" i="1" dirty="0" err="1">
                <a:solidFill>
                  <a:srgbClr val="000000"/>
                </a:solidFill>
              </a:rPr>
              <a:t>Nordion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Energi</a:t>
            </a:r>
            <a:r>
              <a:rPr lang="en-US" i="1" dirty="0">
                <a:solidFill>
                  <a:srgbClr val="000000"/>
                </a:solidFill>
              </a:rPr>
              <a:t>), </a:t>
            </a:r>
            <a:r>
              <a:rPr lang="en-US" i="1" dirty="0" err="1">
                <a:solidFill>
                  <a:srgbClr val="000000"/>
                </a:solidFill>
              </a:rPr>
              <a:t>Teréga</a:t>
            </a:r>
            <a:r>
              <a:rPr lang="en-US" i="1" dirty="0">
                <a:solidFill>
                  <a:srgbClr val="000000"/>
                </a:solidFill>
              </a:rPr>
              <a:t>)</a:t>
            </a:r>
          </a:p>
          <a:p>
            <a:r>
              <a:rPr lang="en-US" i="1" dirty="0">
                <a:solidFill>
                  <a:srgbClr val="000000"/>
                </a:solidFill>
              </a:rPr>
              <a:t>from nine EU member states presented on a plan to create a dedicated hydrogen pipeline network of almost 23,000 km by 2040, to be used in parallel to the natural gas grid.</a:t>
            </a:r>
            <a:endParaRPr lang="en-GB" i="1" dirty="0">
              <a:solidFill>
                <a:srgbClr val="000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C67E08F-2C67-461A-A025-FA3741E11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9" y="211015"/>
            <a:ext cx="8013928" cy="647113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9763" y="1097351"/>
            <a:ext cx="3727938" cy="1132233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EU TSOs gas: European hydrogen infrastructure backbone</a:t>
            </a:r>
            <a:endParaRPr lang="en-GB" sz="27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1FED9D3-4FB5-4643-9930-02CA4F59F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971" y="5539022"/>
            <a:ext cx="4732254" cy="626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This TSO network is intended for 100% hydrogen, what is the story on blending with natural gas? 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8FF230-0874-484F-9085-A393FF793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4822" y="5846759"/>
            <a:ext cx="3358133" cy="442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200" i="1" dirty="0">
                <a:solidFill>
                  <a:srgbClr val="00B050"/>
                </a:solidFill>
              </a:rPr>
              <a:t>Video hydrogen gas transmission line by Gasunie</a:t>
            </a:r>
            <a:br>
              <a:rPr lang="en-US" sz="1200" i="1" dirty="0">
                <a:solidFill>
                  <a:srgbClr val="00B050"/>
                </a:solidFill>
              </a:rPr>
            </a:br>
            <a:r>
              <a:rPr lang="en-US" sz="1200" i="1" dirty="0">
                <a:solidFill>
                  <a:srgbClr val="00B050"/>
                </a:solidFill>
                <a:hlinkClick r:id="rId4"/>
              </a:rPr>
              <a:t>https://www.youtube.com/watch?v=a7iPqEdJ95s</a:t>
            </a:r>
            <a:r>
              <a:rPr lang="en-US" sz="1200" i="1" dirty="0">
                <a:solidFill>
                  <a:srgbClr val="00B050"/>
                </a:solidFill>
              </a:rPr>
              <a:t> </a:t>
            </a:r>
            <a:endParaRPr lang="en-GB" sz="1200" i="1" dirty="0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5C6256-DC1B-4DA4-950B-FC7B1EF57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553" y="1127438"/>
            <a:ext cx="6230148" cy="688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2000" i="1" dirty="0">
                <a:solidFill>
                  <a:srgbClr val="00B050"/>
                </a:solidFill>
              </a:rPr>
              <a:t>Video hydrogen gas transmission line by Gasunie</a:t>
            </a:r>
            <a:br>
              <a:rPr lang="en-US" sz="2000" i="1" dirty="0">
                <a:solidFill>
                  <a:srgbClr val="00B050"/>
                </a:solidFill>
              </a:rPr>
            </a:br>
            <a:r>
              <a:rPr lang="en-US" sz="2000" i="1" dirty="0">
                <a:solidFill>
                  <a:srgbClr val="00B050"/>
                </a:solidFill>
                <a:hlinkClick r:id="rId4"/>
              </a:rPr>
              <a:t>https://www.youtube.com/watch?v=a7iPqEdJ95s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endParaRPr lang="en-GB" sz="2000" i="1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3A418BC-0E98-4653-8BAA-F44CA5E1BCF6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31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145" y="480261"/>
            <a:ext cx="12021647" cy="786369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Current limits on hydrogen blending in </a:t>
            </a:r>
            <a:b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</a:br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natural gas networks and gas demand per capita in selected locations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EE5342-F782-47B1-AB36-65C4F3E50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057" y="6145100"/>
            <a:ext cx="8081467" cy="626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Today most natural gas networks have limits on allowable hydrogen concentrations;</a:t>
            </a:r>
          </a:p>
          <a:p>
            <a:r>
              <a:rPr lang="en-US" i="1" dirty="0">
                <a:solidFill>
                  <a:srgbClr val="000000"/>
                </a:solidFill>
              </a:rPr>
              <a:t>some with the strictest limits have the highest per capita natural gas demand.</a:t>
            </a:r>
            <a:endParaRPr lang="en-GB" i="1" dirty="0">
              <a:solidFill>
                <a:srgbClr val="00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D50944-323A-4B2D-9A9F-007756EE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06" y="1415924"/>
            <a:ext cx="9795386" cy="4571731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5FF2F968-E33B-4949-AB82-E17D09EE6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297" y="6470247"/>
            <a:ext cx="2554393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IAE WEO 2019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3"/>
              </a:rPr>
              <a:t>https://www.iea.org/reports/world-energy-outlook-2019</a:t>
            </a:r>
            <a:r>
              <a:rPr lang="en-GB" sz="923" i="1" dirty="0">
                <a:latin typeface="Arial Narrow" charset="0"/>
              </a:rPr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371AF-3D7B-4268-8851-D24F2DA02A66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7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162" y="480261"/>
            <a:ext cx="12021647" cy="786369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Estimated tolerance to hydrogen </a:t>
            </a:r>
            <a:b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</a:br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blend shares of selected elements of existing gas distribution networks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EE5342-F782-47B1-AB36-65C4F3E50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776" y="5986477"/>
            <a:ext cx="8502979" cy="626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Much existing equipment would need to be adapted to tolerate meaningful levels of</a:t>
            </a:r>
          </a:p>
          <a:p>
            <a:r>
              <a:rPr lang="en-US" i="1" dirty="0">
                <a:solidFill>
                  <a:srgbClr val="000000"/>
                </a:solidFill>
              </a:rPr>
              <a:t>blending or be replaced by new equipment designed to tolerate pure streams of hydrogen.</a:t>
            </a:r>
            <a:endParaRPr lang="en-GB" i="1" dirty="0">
              <a:solidFill>
                <a:srgbClr val="00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004318-590E-4C51-BAAC-B547C5312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16" y="1387900"/>
            <a:ext cx="9842222" cy="4541923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824150A8-CE7A-41CB-80C6-1EF7746C5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297" y="6470247"/>
            <a:ext cx="2554393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IAE WEO 2019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3"/>
              </a:rPr>
              <a:t>https://www.iea.org/reports/world-energy-outlook-2019</a:t>
            </a:r>
            <a:r>
              <a:rPr lang="en-GB" sz="923" i="1" dirty="0">
                <a:latin typeface="Arial Narrow" charset="0"/>
              </a:rPr>
              <a:t> 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4651A96-965F-472B-BB89-DB6D2A274ED7}"/>
              </a:ext>
            </a:extLst>
          </p:cNvPr>
          <p:cNvSpPr/>
          <p:nvPr/>
        </p:nvSpPr>
        <p:spPr>
          <a:xfrm>
            <a:off x="3759271" y="1649691"/>
            <a:ext cx="5684167" cy="188536"/>
          </a:xfrm>
          <a:prstGeom prst="rect">
            <a:avLst/>
          </a:prstGeom>
          <a:solidFill>
            <a:srgbClr val="6ED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0B55354-55A5-4058-9092-586DACA59534}"/>
              </a:ext>
            </a:extLst>
          </p:cNvPr>
          <p:cNvSpPr/>
          <p:nvPr/>
        </p:nvSpPr>
        <p:spPr>
          <a:xfrm>
            <a:off x="3754595" y="1981608"/>
            <a:ext cx="5684167" cy="188536"/>
          </a:xfrm>
          <a:prstGeom prst="rect">
            <a:avLst/>
          </a:prstGeom>
          <a:solidFill>
            <a:srgbClr val="6ED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AA4EC68-84DD-4552-8620-D7DB81F3998B}"/>
              </a:ext>
            </a:extLst>
          </p:cNvPr>
          <p:cNvSpPr/>
          <p:nvPr/>
        </p:nvSpPr>
        <p:spPr>
          <a:xfrm>
            <a:off x="3754595" y="2341566"/>
            <a:ext cx="1719651" cy="188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6095AD37-2910-466A-9ECF-A57F07C4C920}"/>
              </a:ext>
            </a:extLst>
          </p:cNvPr>
          <p:cNvSpPr/>
          <p:nvPr/>
        </p:nvSpPr>
        <p:spPr>
          <a:xfrm>
            <a:off x="3755530" y="2661333"/>
            <a:ext cx="5684167" cy="188536"/>
          </a:xfrm>
          <a:prstGeom prst="rect">
            <a:avLst/>
          </a:prstGeom>
          <a:solidFill>
            <a:srgbClr val="6ED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D0EED4A-E396-4299-9BA3-E467811ADCC4}"/>
              </a:ext>
            </a:extLst>
          </p:cNvPr>
          <p:cNvSpPr/>
          <p:nvPr/>
        </p:nvSpPr>
        <p:spPr>
          <a:xfrm>
            <a:off x="3766746" y="3009140"/>
            <a:ext cx="5684167" cy="188536"/>
          </a:xfrm>
          <a:prstGeom prst="rect">
            <a:avLst/>
          </a:prstGeom>
          <a:solidFill>
            <a:srgbClr val="6ED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087A827-8395-46CA-AD01-B54860A0E7DC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9847" y="3144306"/>
            <a:ext cx="6352306" cy="569387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40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Thank you for your attention</a:t>
            </a:r>
            <a:endParaRPr lang="en-GB" sz="40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3ED1D0D-31B5-492B-B38B-21C98CE31034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63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775" y="871072"/>
            <a:ext cx="11780869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Backup sheets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466B1D8-3A07-4F1D-AE38-2AC9D4312FB7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84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68BF438-83AF-4D84-8D8A-5502A528C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095" y="1258906"/>
            <a:ext cx="8657756" cy="54735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55" y="886748"/>
            <a:ext cx="12021647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Cost of shipping liquid hydrogen across regions 2030, $/kg</a:t>
            </a:r>
            <a:endParaRPr lang="en-GB" sz="16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320981" y="6245711"/>
            <a:ext cx="3852825" cy="5879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lvl="3"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Hydrogen Council, 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</a:rPr>
              <a:t> Path-to-Hydrogen-Competitiveness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</a:rPr>
              <a:t>_Full-Study-1 2019 </a:t>
            </a:r>
          </a:p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  <a:hlinkClick r:id="rId3"/>
              </a:rPr>
              <a:t>https://hydrogencouncil.com/en/path-to-hydrogen-competitiveness-a-cost-perspective/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1F198A7-6A38-4CCC-9B1B-46AC61C438C0}"/>
              </a:ext>
            </a:extLst>
          </p:cNvPr>
          <p:cNvSpPr/>
          <p:nvPr/>
        </p:nvSpPr>
        <p:spPr>
          <a:xfrm>
            <a:off x="1572095" y="1233760"/>
            <a:ext cx="844534" cy="119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8002C-C349-4C53-A7CB-C3419E7940CF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0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824" y="870538"/>
            <a:ext cx="11503441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The foreseen Dutch hydrogen grid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965424" y="6613009"/>
            <a:ext cx="1177414" cy="204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defTabSz="751762" eaLnBrk="0" hangingPunct="0">
              <a:lnSpc>
                <a:spcPct val="90000"/>
              </a:lnSpc>
            </a:pPr>
            <a:r>
              <a:rPr lang="nl-NL" sz="923" i="1" dirty="0">
                <a:latin typeface="Arial Narrow" charset="0"/>
              </a:rPr>
              <a:t>Source: Gasunie, 2019 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0723FF59-5958-4C15-A7E8-434345EF5161}"/>
              </a:ext>
            </a:extLst>
          </p:cNvPr>
          <p:cNvGrpSpPr/>
          <p:nvPr/>
        </p:nvGrpSpPr>
        <p:grpSpPr>
          <a:xfrm>
            <a:off x="2287639" y="1266638"/>
            <a:ext cx="8370865" cy="5262061"/>
            <a:chOff x="1910566" y="1250447"/>
            <a:chExt cx="8370865" cy="5262061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3D3A3E35-35C2-4169-A0FC-8FBFB3969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0566" y="1250447"/>
              <a:ext cx="8370865" cy="5262061"/>
            </a:xfrm>
            <a:prstGeom prst="rect">
              <a:avLst/>
            </a:prstGeom>
          </p:spPr>
        </p:pic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A53B04B3-9CEE-4EB4-93E7-CAD40B664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0566" y="1295983"/>
              <a:ext cx="4505954" cy="609685"/>
            </a:xfrm>
            <a:prstGeom prst="rect">
              <a:avLst/>
            </a:prstGeom>
          </p:spPr>
        </p:pic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C296CB8-42CF-4DDA-8BB9-00736DCC7E40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50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500" y="886748"/>
            <a:ext cx="12021647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Hydrogen transmission networks in Germany, H</a:t>
            </a:r>
            <a:r>
              <a:rPr lang="en-US" sz="2700" b="1" i="1" baseline="-25000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-Startnetz 2030, 1200 km</a:t>
            </a:r>
            <a:endParaRPr lang="en-GB" sz="27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300155" y="6538912"/>
            <a:ext cx="5891845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</a:t>
            </a:r>
            <a:r>
              <a:rPr lang="en-GB" sz="923" i="1" dirty="0" err="1">
                <a:latin typeface="Arial Narrow" charset="0"/>
              </a:rPr>
              <a:t>FNBGas</a:t>
            </a:r>
            <a:r>
              <a:rPr lang="en-GB" sz="923" i="1" dirty="0">
                <a:latin typeface="Arial Narrow" charset="0"/>
              </a:rPr>
              <a:t> May 2020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2"/>
              </a:rPr>
              <a:t>https://www.fnb-gas.de/fnb-gas/veroeffentlichungen/pressemitteilungen/fernleitungsnetzbetreiber-veroeffentlichen-h2-startnetz-2030/</a:t>
            </a:r>
            <a:r>
              <a:rPr lang="en-GB" sz="923" i="1" dirty="0">
                <a:latin typeface="Arial Narrow" charset="0"/>
              </a:rPr>
              <a:t> 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E85252C-54C8-4256-9C5C-1108470F6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8087" y="1609106"/>
            <a:ext cx="2890877" cy="45970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Notes: The plans for a hydrogen pipeline network set out in the Gas Network Development Plan (NDP) 2020-2030 have confirmed key elements of the visionary H</a:t>
            </a:r>
            <a:r>
              <a:rPr lang="en-US" sz="1400" i="1" baseline="-25000" dirty="0">
                <a:solidFill>
                  <a:srgbClr val="000000"/>
                </a:solidFill>
              </a:rPr>
              <a:t>2</a:t>
            </a:r>
            <a:r>
              <a:rPr lang="en-US" sz="1400" i="1" dirty="0">
                <a:solidFill>
                  <a:srgbClr val="000000"/>
                </a:solidFill>
              </a:rPr>
              <a:t> network of January 2020. A first hydrogen network (H</a:t>
            </a:r>
            <a:r>
              <a:rPr lang="en-US" sz="1400" i="1" baseline="-25000" dirty="0">
                <a:solidFill>
                  <a:srgbClr val="000000"/>
                </a:solidFill>
              </a:rPr>
              <a:t>2</a:t>
            </a:r>
            <a:r>
              <a:rPr lang="en-US" sz="1400" i="1" dirty="0">
                <a:solidFill>
                  <a:srgbClr val="000000"/>
                </a:solidFill>
              </a:rPr>
              <a:t> starter network 2030), which is needed to establish a hydrogen economy in Germany, can be developed quickly and at reasonable cost. The Gas NDP consultation document published by the transmission system operators on 4 May 2020 outlines concrete steps for the development of an H</a:t>
            </a:r>
            <a:r>
              <a:rPr lang="en-US" sz="1400" i="1" baseline="-25000" dirty="0">
                <a:solidFill>
                  <a:srgbClr val="000000"/>
                </a:solidFill>
              </a:rPr>
              <a:t>2</a:t>
            </a:r>
            <a:r>
              <a:rPr lang="en-US" sz="1400" i="1" dirty="0">
                <a:solidFill>
                  <a:srgbClr val="000000"/>
                </a:solidFill>
              </a:rPr>
              <a:t> network. The first converted pipelines, which are expected to be available as early as the end of 2022, will provide the core of a nationwide H</a:t>
            </a:r>
            <a:r>
              <a:rPr lang="en-US" sz="1400" i="1" baseline="-25000" dirty="0">
                <a:solidFill>
                  <a:srgbClr val="000000"/>
                </a:solidFill>
              </a:rPr>
              <a:t>2</a:t>
            </a:r>
            <a:r>
              <a:rPr lang="en-US" sz="1400" i="1" dirty="0">
                <a:solidFill>
                  <a:srgbClr val="000000"/>
                </a:solidFill>
              </a:rPr>
              <a:t> network gradually evolving until 2030 (especially in North Rhine-Westphalia and Lower Saxony).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F992ADC-63C1-4A5B-847A-63C07DD38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97" y="1414598"/>
            <a:ext cx="3775160" cy="484648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53B65FB-90BF-4693-A2F9-9D6D2D043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082" y="1276320"/>
            <a:ext cx="3990080" cy="541040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244F112-0F8B-407F-BEBD-7221C5970492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18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7E44326-7471-42D8-9179-ADE82E5F3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80" y="1270633"/>
            <a:ext cx="11554247" cy="54508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154" y="872063"/>
            <a:ext cx="11554247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Green hydrogen: electrolysers and fuel cells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655932" y="6462391"/>
            <a:ext cx="1481750" cy="3605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75807" tIns="37902" rIns="75807" bIns="37902">
            <a:spAutoFit/>
          </a:bodyPr>
          <a:lstStyle>
            <a:defPPr>
              <a:defRPr lang="nl-NL"/>
            </a:defPPr>
            <a:lvl1pPr>
              <a:defRPr sz="923" i="1">
                <a:latin typeface="Arial Narrow" pitchFamily="34" charset="0"/>
              </a:defRPr>
            </a:lvl1pPr>
          </a:lstStyle>
          <a:p>
            <a:pPr algn="r"/>
            <a:r>
              <a:rPr lang="en-GB" dirty="0"/>
              <a:t>Source: </a:t>
            </a:r>
            <a:r>
              <a:rPr lang="en-GB" dirty="0" err="1"/>
              <a:t>Hydrogenics</a:t>
            </a:r>
            <a:r>
              <a:rPr lang="en-GB" dirty="0"/>
              <a:t> 2019</a:t>
            </a:r>
            <a:br>
              <a:rPr lang="en-GB" dirty="0"/>
            </a:br>
            <a:r>
              <a:rPr lang="en-GB" dirty="0">
                <a:hlinkClick r:id="rId3"/>
              </a:rPr>
              <a:t>https://www.hydrogenics.com/</a:t>
            </a:r>
            <a:r>
              <a:rPr lang="en-GB" dirty="0"/>
              <a:t>  </a:t>
            </a:r>
          </a:p>
        </p:txBody>
      </p:sp>
      <p:sp>
        <p:nvSpPr>
          <p:cNvPr id="10" name="Stroomdiagram: Proces 9">
            <a:extLst>
              <a:ext uri="{FF2B5EF4-FFF2-40B4-BE49-F238E27FC236}">
                <a16:creationId xmlns:a16="http://schemas.microsoft.com/office/drawing/2014/main" id="{5A880B28-75FA-449C-94B3-A1117E026DB6}"/>
              </a:ext>
            </a:extLst>
          </p:cNvPr>
          <p:cNvSpPr/>
          <p:nvPr/>
        </p:nvSpPr>
        <p:spPr>
          <a:xfrm>
            <a:off x="498465" y="1307552"/>
            <a:ext cx="5626410" cy="4130722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roomdiagram: Proces 10">
            <a:extLst>
              <a:ext uri="{FF2B5EF4-FFF2-40B4-BE49-F238E27FC236}">
                <a16:creationId xmlns:a16="http://schemas.microsoft.com/office/drawing/2014/main" id="{F325D640-BB7C-4315-8EA5-E3D67D212185}"/>
              </a:ext>
            </a:extLst>
          </p:cNvPr>
          <p:cNvSpPr/>
          <p:nvPr/>
        </p:nvSpPr>
        <p:spPr>
          <a:xfrm>
            <a:off x="2411117" y="5937216"/>
            <a:ext cx="2440015" cy="320172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troomdiagram: Proces 11">
            <a:extLst>
              <a:ext uri="{FF2B5EF4-FFF2-40B4-BE49-F238E27FC236}">
                <a16:creationId xmlns:a16="http://schemas.microsoft.com/office/drawing/2014/main" id="{16ED8D27-0750-4D3E-B303-49B54DA4CB07}"/>
              </a:ext>
            </a:extLst>
          </p:cNvPr>
          <p:cNvSpPr/>
          <p:nvPr/>
        </p:nvSpPr>
        <p:spPr>
          <a:xfrm>
            <a:off x="6558009" y="5935609"/>
            <a:ext cx="3222874" cy="320172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Stroomdiagram: Proces 12">
            <a:extLst>
              <a:ext uri="{FF2B5EF4-FFF2-40B4-BE49-F238E27FC236}">
                <a16:creationId xmlns:a16="http://schemas.microsoft.com/office/drawing/2014/main" id="{3FC40BAC-2C1B-4027-8326-B61C892525FD}"/>
              </a:ext>
            </a:extLst>
          </p:cNvPr>
          <p:cNvSpPr/>
          <p:nvPr/>
        </p:nvSpPr>
        <p:spPr>
          <a:xfrm>
            <a:off x="6185402" y="1305946"/>
            <a:ext cx="5626410" cy="4130722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543EC-65EF-4225-BBA3-B06DA06B7B6D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3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6B7F4D6-F515-4F13-AFF5-ADBBF4422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79" y="1042177"/>
            <a:ext cx="9648382" cy="557462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45A29D-1D58-4BFB-A53F-0CE8A1F35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" y="828621"/>
            <a:ext cx="11142785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Hydrogen colours, from Grey to Green, the economics</a:t>
            </a:r>
          </a:p>
        </p:txBody>
      </p:sp>
      <p:sp>
        <p:nvSpPr>
          <p:cNvPr id="50" name="Text Box 9">
            <a:extLst>
              <a:ext uri="{FF2B5EF4-FFF2-40B4-BE49-F238E27FC236}">
                <a16:creationId xmlns:a16="http://schemas.microsoft.com/office/drawing/2014/main" id="{A45B3BA0-D4CF-4686-8E6B-E901E6D51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5695" y="6497911"/>
            <a:ext cx="6465720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ECN/TNO 2019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3"/>
              </a:rPr>
              <a:t>https://www.tno.nl/en/focus-areas/energy-transition/roadmaps/towards-co2-neutral-fuels-and-feedstock/hydrogen-for-a-sustainable-energy-supply/</a:t>
            </a:r>
            <a:r>
              <a:rPr lang="en-GB" sz="923" i="1" dirty="0">
                <a:latin typeface="Arial Narrow" charset="0"/>
              </a:rPr>
              <a:t>  </a:t>
            </a:r>
          </a:p>
        </p:txBody>
      </p:sp>
      <p:sp>
        <p:nvSpPr>
          <p:cNvPr id="4" name="Stroomdiagram: Proces 3">
            <a:extLst>
              <a:ext uri="{FF2B5EF4-FFF2-40B4-BE49-F238E27FC236}">
                <a16:creationId xmlns:a16="http://schemas.microsoft.com/office/drawing/2014/main" id="{BE495CA2-A4F9-4607-890A-18D709672AD9}"/>
              </a:ext>
            </a:extLst>
          </p:cNvPr>
          <p:cNvSpPr/>
          <p:nvPr/>
        </p:nvSpPr>
        <p:spPr>
          <a:xfrm>
            <a:off x="2011680" y="1540046"/>
            <a:ext cx="2945331" cy="3320716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troomdiagram: Proces 5">
            <a:extLst>
              <a:ext uri="{FF2B5EF4-FFF2-40B4-BE49-F238E27FC236}">
                <a16:creationId xmlns:a16="http://schemas.microsoft.com/office/drawing/2014/main" id="{CF3BE53B-77C9-4759-96D2-838F025ABF50}"/>
              </a:ext>
            </a:extLst>
          </p:cNvPr>
          <p:cNvSpPr/>
          <p:nvPr/>
        </p:nvSpPr>
        <p:spPr>
          <a:xfrm>
            <a:off x="5003536" y="1538442"/>
            <a:ext cx="2945331" cy="3320716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Stroomdiagram: Proces 6">
            <a:extLst>
              <a:ext uri="{FF2B5EF4-FFF2-40B4-BE49-F238E27FC236}">
                <a16:creationId xmlns:a16="http://schemas.microsoft.com/office/drawing/2014/main" id="{059E51C2-3320-46FB-922D-9BFA11FDBD0F}"/>
              </a:ext>
            </a:extLst>
          </p:cNvPr>
          <p:cNvSpPr/>
          <p:nvPr/>
        </p:nvSpPr>
        <p:spPr>
          <a:xfrm>
            <a:off x="8005018" y="1536838"/>
            <a:ext cx="2945331" cy="3320716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Stroomdiagram: Proces 7">
            <a:extLst>
              <a:ext uri="{FF2B5EF4-FFF2-40B4-BE49-F238E27FC236}">
                <a16:creationId xmlns:a16="http://schemas.microsoft.com/office/drawing/2014/main" id="{50054A64-8F89-4A16-BA0E-54A7D85469C3}"/>
              </a:ext>
            </a:extLst>
          </p:cNvPr>
          <p:cNvSpPr/>
          <p:nvPr/>
        </p:nvSpPr>
        <p:spPr>
          <a:xfrm>
            <a:off x="2019702" y="5317990"/>
            <a:ext cx="2945331" cy="1177465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Proces 8">
            <a:extLst>
              <a:ext uri="{FF2B5EF4-FFF2-40B4-BE49-F238E27FC236}">
                <a16:creationId xmlns:a16="http://schemas.microsoft.com/office/drawing/2014/main" id="{586E8BCC-87FD-463B-8FAD-B5FE45823DA1}"/>
              </a:ext>
            </a:extLst>
          </p:cNvPr>
          <p:cNvSpPr/>
          <p:nvPr/>
        </p:nvSpPr>
        <p:spPr>
          <a:xfrm>
            <a:off x="5011564" y="5326012"/>
            <a:ext cx="2945331" cy="1177465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troomdiagram: Proces 9">
            <a:extLst>
              <a:ext uri="{FF2B5EF4-FFF2-40B4-BE49-F238E27FC236}">
                <a16:creationId xmlns:a16="http://schemas.microsoft.com/office/drawing/2014/main" id="{7827C138-EB9C-4367-83F7-FB0B80252D5A}"/>
              </a:ext>
            </a:extLst>
          </p:cNvPr>
          <p:cNvSpPr/>
          <p:nvPr/>
        </p:nvSpPr>
        <p:spPr>
          <a:xfrm>
            <a:off x="8013048" y="5324408"/>
            <a:ext cx="2945331" cy="1177465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BC804EF-F8A7-42A7-B5D5-1AD196DB36D6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13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5846" y="872063"/>
            <a:ext cx="11528555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Levelised cost of green hydrogen from electrolysers 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550768" y="6433158"/>
            <a:ext cx="1579685" cy="3605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75807" tIns="37902" rIns="75807" bIns="37902">
            <a:spAutoFit/>
          </a:bodyPr>
          <a:lstStyle>
            <a:defPPr>
              <a:defRPr lang="nl-NL"/>
            </a:defPPr>
            <a:lvl1pPr>
              <a:defRPr sz="923" i="1">
                <a:latin typeface="Arial Narrow" pitchFamily="34" charset="0"/>
              </a:defRPr>
            </a:lvl1pPr>
          </a:lstStyle>
          <a:p>
            <a:pPr algn="r"/>
            <a:r>
              <a:rPr lang="en-GB" dirty="0"/>
              <a:t>Source: </a:t>
            </a:r>
            <a:r>
              <a:rPr lang="en-GB" dirty="0" err="1"/>
              <a:t>Hydrogenics</a:t>
            </a:r>
            <a:r>
              <a:rPr lang="en-GB" dirty="0"/>
              <a:t> 2019</a:t>
            </a:r>
            <a:br>
              <a:rPr lang="en-GB" dirty="0"/>
            </a:br>
            <a:r>
              <a:rPr lang="en-GB" dirty="0">
                <a:hlinkClick r:id="rId2"/>
              </a:rPr>
              <a:t>https://www.hydrogenics.com/</a:t>
            </a:r>
            <a:r>
              <a:rPr lang="en-GB" dirty="0"/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334FECA-8927-45AF-96AC-AC905D4819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43038" y="1801480"/>
                <a:ext cx="6861862" cy="104756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defPPr>
                  <a:defRPr lang="nl-NL"/>
                </a:defPPr>
                <a:lvl1pPr marL="0" algn="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𝐿𝐶𝑂𝐻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BE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𝐿𝐶𝐶𝑂</m:t>
                          </m:r>
                        </m:num>
                        <m:den>
                          <m:r>
                            <a:rPr lang="nl-NL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nl-BE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𝑡𝑖𝑙</m:t>
                          </m:r>
                        </m:den>
                      </m:f>
                      <m:r>
                        <a:rPr lang="nl-BE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l-BE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𝐿𝐶𝑂𝐸</m:t>
                      </m:r>
                      <m:r>
                        <a:rPr lang="nl-BE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nl-BE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𝐸𝑓𝑓</m:t>
                      </m:r>
                    </m:oMath>
                  </m:oMathPara>
                </a14:m>
                <a:endParaRPr lang="en-BE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D334FECA-8927-45AF-96AC-AC905D481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038" y="1801480"/>
                <a:ext cx="6861862" cy="1047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3081F9BD-0CB0-4470-AC67-D6BC43BB1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57438"/>
              </p:ext>
            </p:extLst>
          </p:nvPr>
        </p:nvGraphicFramePr>
        <p:xfrm>
          <a:off x="830997" y="3242088"/>
          <a:ext cx="10356751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296">
                  <a:extLst>
                    <a:ext uri="{9D8B030D-6E8A-4147-A177-3AD203B41FA5}">
                      <a16:colId xmlns:a16="http://schemas.microsoft.com/office/drawing/2014/main" val="1639371434"/>
                    </a:ext>
                  </a:extLst>
                </a:gridCol>
                <a:gridCol w="6210281">
                  <a:extLst>
                    <a:ext uri="{9D8B030D-6E8A-4147-A177-3AD203B41FA5}">
                      <a16:colId xmlns:a16="http://schemas.microsoft.com/office/drawing/2014/main" val="816160356"/>
                    </a:ext>
                  </a:extLst>
                </a:gridCol>
                <a:gridCol w="2222174">
                  <a:extLst>
                    <a:ext uri="{9D8B030D-6E8A-4147-A177-3AD203B41FA5}">
                      <a16:colId xmlns:a16="http://schemas.microsoft.com/office/drawing/2014/main" val="2821805028"/>
                    </a:ext>
                  </a:extLst>
                </a:gridCol>
              </a:tblGrid>
              <a:tr h="237894">
                <a:tc>
                  <a:txBody>
                    <a:bodyPr/>
                    <a:lstStyle/>
                    <a:p>
                      <a:r>
                        <a:rPr lang="nl-BE" sz="2000" dirty="0"/>
                        <a:t>Symbol</a:t>
                      </a:r>
                      <a:endParaRPr lang="en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/>
                        <a:t>Definition</a:t>
                      </a:r>
                      <a:endParaRPr lang="en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/>
                        <a:t>Unit</a:t>
                      </a:r>
                      <a:endParaRPr lang="en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684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dirty="0"/>
                        <a:t>LCOH</a:t>
                      </a:r>
                      <a:endParaRPr lang="en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dirty="0"/>
                        <a:t>Levelized Cost of Hydrogen</a:t>
                      </a:r>
                      <a:endParaRPr lang="en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/>
                        <a:t>€/kg H</a:t>
                      </a:r>
                      <a:r>
                        <a:rPr lang="nl-BE" sz="2000" baseline="-25000" dirty="0"/>
                        <a:t>2</a:t>
                      </a:r>
                      <a:endParaRPr lang="en-BE" sz="20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193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dirty="0"/>
                        <a:t>LCCO</a:t>
                      </a:r>
                      <a:endParaRPr lang="en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/>
                        <a:t>Levelized cost of Capital and fixed Opex at 100% utilization</a:t>
                      </a:r>
                      <a:endParaRPr lang="en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/>
                        <a:t>€/kg H</a:t>
                      </a:r>
                      <a:r>
                        <a:rPr lang="nl-BE" sz="2000" baseline="-25000" dirty="0"/>
                        <a:t>2</a:t>
                      </a:r>
                      <a:endParaRPr lang="en-BE" sz="20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569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dirty="0" err="1"/>
                        <a:t>Util</a:t>
                      </a:r>
                      <a:endParaRPr lang="en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/>
                        <a:t>Utilization rate of the electrolyser</a:t>
                      </a:r>
                      <a:endParaRPr lang="en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/>
                        <a:t>% of the time</a:t>
                      </a:r>
                      <a:endParaRPr lang="en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80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dirty="0"/>
                        <a:t>LCOE </a:t>
                      </a:r>
                      <a:endParaRPr lang="en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/>
                        <a:t>Levelized cost of electricity</a:t>
                      </a:r>
                      <a:endParaRPr lang="en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/>
                        <a:t>€/kWh</a:t>
                      </a:r>
                      <a:r>
                        <a:rPr lang="nl-BE" sz="2000" baseline="-25000" dirty="0"/>
                        <a:t>e</a:t>
                      </a:r>
                      <a:endParaRPr lang="en-BE" sz="20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99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2000" dirty="0"/>
                        <a:t>Eff</a:t>
                      </a:r>
                      <a:endParaRPr lang="en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/>
                        <a:t>Efficiency of the electrolyzer</a:t>
                      </a:r>
                      <a:endParaRPr lang="en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2000" dirty="0"/>
                        <a:t>kWh</a:t>
                      </a:r>
                      <a:r>
                        <a:rPr lang="nl-BE" sz="2000" baseline="-25000" dirty="0"/>
                        <a:t>e</a:t>
                      </a:r>
                      <a:r>
                        <a:rPr lang="nl-BE" sz="2000" dirty="0"/>
                        <a:t>/kg H</a:t>
                      </a:r>
                      <a:r>
                        <a:rPr lang="nl-BE" sz="2000" baseline="-25000" dirty="0"/>
                        <a:t>2</a:t>
                      </a:r>
                      <a:endParaRPr lang="en-BE" sz="20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557034"/>
                  </a:ext>
                </a:extLst>
              </a:tr>
            </a:tbl>
          </a:graphicData>
        </a:graphic>
      </p:graphicFrame>
      <p:sp>
        <p:nvSpPr>
          <p:cNvPr id="6" name="Stroomdiagram: Proces 5">
            <a:extLst>
              <a:ext uri="{FF2B5EF4-FFF2-40B4-BE49-F238E27FC236}">
                <a16:creationId xmlns:a16="http://schemas.microsoft.com/office/drawing/2014/main" id="{0A3CB435-9156-4D5B-BBA3-2B649318E688}"/>
              </a:ext>
            </a:extLst>
          </p:cNvPr>
          <p:cNvSpPr/>
          <p:nvPr/>
        </p:nvSpPr>
        <p:spPr>
          <a:xfrm>
            <a:off x="3330338" y="2197789"/>
            <a:ext cx="952902" cy="320172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Stroomdiagram: Proces 7">
            <a:extLst>
              <a:ext uri="{FF2B5EF4-FFF2-40B4-BE49-F238E27FC236}">
                <a16:creationId xmlns:a16="http://schemas.microsoft.com/office/drawing/2014/main" id="{8D010D43-3E5A-489C-B5EC-ED39A8B92250}"/>
              </a:ext>
            </a:extLst>
          </p:cNvPr>
          <p:cNvSpPr/>
          <p:nvPr/>
        </p:nvSpPr>
        <p:spPr>
          <a:xfrm>
            <a:off x="4705150" y="1936301"/>
            <a:ext cx="952902" cy="320172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Stroomdiagram: Proces 9">
            <a:extLst>
              <a:ext uri="{FF2B5EF4-FFF2-40B4-BE49-F238E27FC236}">
                <a16:creationId xmlns:a16="http://schemas.microsoft.com/office/drawing/2014/main" id="{DA007D55-B8F2-4B68-AF87-8CBE05403E67}"/>
              </a:ext>
            </a:extLst>
          </p:cNvPr>
          <p:cNvSpPr/>
          <p:nvPr/>
        </p:nvSpPr>
        <p:spPr>
          <a:xfrm>
            <a:off x="4703545" y="2435215"/>
            <a:ext cx="952902" cy="320172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roomdiagram: Proces 10">
            <a:extLst>
              <a:ext uri="{FF2B5EF4-FFF2-40B4-BE49-F238E27FC236}">
                <a16:creationId xmlns:a16="http://schemas.microsoft.com/office/drawing/2014/main" id="{12BC1840-086A-42BF-AC43-02B0F6D590BF}"/>
              </a:ext>
            </a:extLst>
          </p:cNvPr>
          <p:cNvSpPr/>
          <p:nvPr/>
        </p:nvSpPr>
        <p:spPr>
          <a:xfrm>
            <a:off x="5972476" y="2202603"/>
            <a:ext cx="952902" cy="320172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Stroomdiagram: Proces 11">
            <a:extLst>
              <a:ext uri="{FF2B5EF4-FFF2-40B4-BE49-F238E27FC236}">
                <a16:creationId xmlns:a16="http://schemas.microsoft.com/office/drawing/2014/main" id="{4582D5C8-B466-4DE6-8B71-C23EA6FEC1D2}"/>
              </a:ext>
            </a:extLst>
          </p:cNvPr>
          <p:cNvSpPr/>
          <p:nvPr/>
        </p:nvSpPr>
        <p:spPr>
          <a:xfrm>
            <a:off x="7318411" y="2200998"/>
            <a:ext cx="798543" cy="320172"/>
          </a:xfrm>
          <a:prstGeom prst="flowChart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6FC295-3D9F-4E34-8CD9-B8DFEFDC3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192" y="6218982"/>
            <a:ext cx="7049615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Green hydrogen requires green power, how about the LCOE of renewables?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5917FF7-3A4D-48F5-9AF4-2F7AE043C541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5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4210" y="864256"/>
            <a:ext cx="11372652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Levelised cost of renewable electricity in $/kWh, OPEX of green hydrogen…..</a:t>
            </a:r>
            <a:endParaRPr lang="en-GB" sz="28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663161" y="6497404"/>
            <a:ext cx="8471077" cy="3605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spAutoFit/>
          </a:bodyPr>
          <a:lstStyle>
            <a:defPPr>
              <a:defRPr lang="nl-NL"/>
            </a:defPPr>
            <a:lvl1pPr>
              <a:defRPr sz="923" i="1">
                <a:latin typeface="Arial Narrow" pitchFamily="34" charset="0"/>
              </a:defRPr>
            </a:lvl1pPr>
          </a:lstStyle>
          <a:p>
            <a:pPr algn="r"/>
            <a:r>
              <a:rPr lang="en-GB" dirty="0"/>
              <a:t>Source: Irena June 2020</a:t>
            </a:r>
            <a:br>
              <a:rPr lang="en-GB" dirty="0"/>
            </a:br>
            <a:r>
              <a:rPr lang="en-GB" dirty="0">
                <a:hlinkClick r:id="rId3"/>
              </a:rPr>
              <a:t>https://www.irena.org/-/media/Files/IRENA/Agency/Webinars/2020/Jun/IRENAinsight-webinar_RPGC-in-2019-Overview.pdf?la=en&amp;hash=80A08A29C8807989DC9DBA8E78E55B6124DC5E42</a:t>
            </a:r>
            <a:r>
              <a:rPr lang="en-GB" dirty="0"/>
              <a:t> 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31F5B2-4EA6-4BFE-8EB1-F63D0EABF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98" y="1323833"/>
            <a:ext cx="11931004" cy="5008994"/>
          </a:xfrm>
          <a:prstGeom prst="rect">
            <a:avLst/>
          </a:prstGeom>
        </p:spPr>
      </p:pic>
      <p:sp>
        <p:nvSpPr>
          <p:cNvPr id="4" name="Pijl: omhoog/omlaag 3">
            <a:extLst>
              <a:ext uri="{FF2B5EF4-FFF2-40B4-BE49-F238E27FC236}">
                <a16:creationId xmlns:a16="http://schemas.microsoft.com/office/drawing/2014/main" id="{9D51B030-A664-4546-9EFD-7758081F0667}"/>
              </a:ext>
            </a:extLst>
          </p:cNvPr>
          <p:cNvSpPr/>
          <p:nvPr/>
        </p:nvSpPr>
        <p:spPr>
          <a:xfrm>
            <a:off x="5772150" y="2495550"/>
            <a:ext cx="323850" cy="1143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ballon: rechthoek met afgeronde hoeken 7">
            <a:extLst>
              <a:ext uri="{FF2B5EF4-FFF2-40B4-BE49-F238E27FC236}">
                <a16:creationId xmlns:a16="http://schemas.microsoft.com/office/drawing/2014/main" id="{492F85BA-096B-4E39-8DAD-BD3E2211A232}"/>
              </a:ext>
            </a:extLst>
          </p:cNvPr>
          <p:cNvSpPr/>
          <p:nvPr/>
        </p:nvSpPr>
        <p:spPr>
          <a:xfrm>
            <a:off x="1448244" y="4270954"/>
            <a:ext cx="3853518" cy="238363"/>
          </a:xfrm>
          <a:prstGeom prst="wedgeRoundRectCallout">
            <a:avLst>
              <a:gd name="adj1" fmla="val 30970"/>
              <a:gd name="adj2" fmla="val -30120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0" tIns="0" rIns="36000" bIns="0" anchor="ctr" anchorCtr="1">
            <a:spAutoFit/>
          </a:bodyPr>
          <a:lstStyle/>
          <a:p>
            <a:r>
              <a:rPr lang="en-GB" sz="1400" i="1" dirty="0">
                <a:solidFill>
                  <a:srgbClr val="000000"/>
                </a:solidFill>
              </a:rPr>
              <a:t>This band moves up when the CO</a:t>
            </a:r>
            <a:r>
              <a:rPr lang="en-GB" sz="1400" i="1" baseline="-25000" dirty="0">
                <a:solidFill>
                  <a:srgbClr val="000000"/>
                </a:solidFill>
              </a:rPr>
              <a:t>2</a:t>
            </a:r>
            <a:r>
              <a:rPr lang="en-GB" sz="1400" i="1" dirty="0">
                <a:solidFill>
                  <a:srgbClr val="000000"/>
                </a:solidFill>
              </a:rPr>
              <a:t> price increases.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2815940-BF26-4B75-838E-E196C2432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092" y="1273826"/>
            <a:ext cx="6461351" cy="540387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D061178-B395-4BC9-B1BE-DFD68C551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98" y="1308776"/>
            <a:ext cx="11931004" cy="5008994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FA42E834-FE4E-4B27-96E9-AAD462CBA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244" y="4114263"/>
            <a:ext cx="6461351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</a:rPr>
              <a:t>Green hydrogen from green power, options transport and storage?</a:t>
            </a:r>
          </a:p>
        </p:txBody>
      </p:sp>
      <p:sp>
        <p:nvSpPr>
          <p:cNvPr id="21" name="Pijl: omhoog 20">
            <a:extLst>
              <a:ext uri="{FF2B5EF4-FFF2-40B4-BE49-F238E27FC236}">
                <a16:creationId xmlns:a16="http://schemas.microsoft.com/office/drawing/2014/main" id="{14068293-6A74-4FF4-B013-98776A1D4263}"/>
              </a:ext>
            </a:extLst>
          </p:cNvPr>
          <p:cNvSpPr/>
          <p:nvPr/>
        </p:nvSpPr>
        <p:spPr>
          <a:xfrm>
            <a:off x="8083189" y="4064627"/>
            <a:ext cx="251770" cy="7661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D1FBE86-8A02-42AC-86BA-6CD0FFF49962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10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B9FA8-3ACF-4ACD-8A5A-E9BE31DD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828621"/>
            <a:ext cx="11182350" cy="398571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Transport &amp; Storage of hydrogen: the options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EBD33B-2BA7-45C9-9E2C-1579EBCFA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5" y="1704322"/>
            <a:ext cx="5089842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</a:pPr>
            <a:r>
              <a:rPr lang="en-GB" dirty="0">
                <a:solidFill>
                  <a:srgbClr val="002060"/>
                </a:solidFill>
              </a:rPr>
              <a:t>Transport</a:t>
            </a:r>
          </a:p>
          <a:p>
            <a:pPr lvl="1">
              <a:buFont typeface="Arial" panose="020B0604020202020204" pitchFamily="34" charset="0"/>
            </a:pPr>
            <a:r>
              <a:rPr lang="en-GB" dirty="0">
                <a:solidFill>
                  <a:srgbClr val="002060"/>
                </a:solidFill>
              </a:rPr>
              <a:t>Pipelines (network)</a:t>
            </a:r>
          </a:p>
          <a:p>
            <a:pPr lvl="1">
              <a:buFont typeface="Arial" panose="020B0604020202020204" pitchFamily="34" charset="0"/>
            </a:pPr>
            <a:r>
              <a:rPr lang="en-GB" dirty="0">
                <a:solidFill>
                  <a:srgbClr val="002060"/>
                </a:solidFill>
              </a:rPr>
              <a:t>Trucks (tube trailer)</a:t>
            </a:r>
          </a:p>
          <a:p>
            <a:pPr lvl="1">
              <a:buFont typeface="Arial" panose="020B0604020202020204" pitchFamily="34" charset="0"/>
            </a:pPr>
            <a:r>
              <a:rPr lang="en-GB" dirty="0">
                <a:solidFill>
                  <a:srgbClr val="002060"/>
                </a:solidFill>
              </a:rPr>
              <a:t>Trucks (liquid)</a:t>
            </a:r>
          </a:p>
          <a:p>
            <a:pPr lvl="1">
              <a:buFont typeface="Arial" panose="020B0604020202020204" pitchFamily="34" charset="0"/>
            </a:pPr>
            <a:r>
              <a:rPr lang="en-GB" dirty="0">
                <a:solidFill>
                  <a:srgbClr val="002060"/>
                </a:solidFill>
              </a:rPr>
              <a:t>Ships (liquid)</a:t>
            </a:r>
          </a:p>
          <a:p>
            <a:pPr>
              <a:buFont typeface="Arial" panose="020B0604020202020204" pitchFamily="34" charset="0"/>
            </a:pPr>
            <a:r>
              <a:rPr lang="en-GB" dirty="0">
                <a:solidFill>
                  <a:srgbClr val="002060"/>
                </a:solidFill>
              </a:rPr>
              <a:t>Storage</a:t>
            </a:r>
          </a:p>
          <a:p>
            <a:pPr lvl="1">
              <a:buFont typeface="Arial" panose="020B0604020202020204" pitchFamily="34" charset="0"/>
            </a:pPr>
            <a:r>
              <a:rPr lang="en-GB" dirty="0">
                <a:solidFill>
                  <a:srgbClr val="002060"/>
                </a:solidFill>
              </a:rPr>
              <a:t>Salt caverns</a:t>
            </a:r>
          </a:p>
          <a:p>
            <a:pPr lvl="1">
              <a:buFont typeface="Arial" panose="020B0604020202020204" pitchFamily="34" charset="0"/>
            </a:pPr>
            <a:r>
              <a:rPr lang="en-GB" dirty="0">
                <a:solidFill>
                  <a:srgbClr val="002060"/>
                </a:solidFill>
              </a:rPr>
              <a:t>Gas fields </a:t>
            </a:r>
          </a:p>
          <a:p>
            <a:pPr lvl="1">
              <a:buFont typeface="Arial" panose="020B0604020202020204" pitchFamily="34" charset="0"/>
            </a:pPr>
            <a:r>
              <a:rPr lang="en-GB" dirty="0">
                <a:solidFill>
                  <a:srgbClr val="002060"/>
                </a:solidFill>
              </a:rPr>
              <a:t>Tubes (trailer)</a:t>
            </a:r>
          </a:p>
          <a:p>
            <a:pPr lvl="1">
              <a:buFont typeface="Arial" panose="020B0604020202020204" pitchFamily="34" charset="0"/>
            </a:pPr>
            <a:r>
              <a:rPr lang="en-GB" dirty="0">
                <a:solidFill>
                  <a:srgbClr val="002060"/>
                </a:solidFill>
              </a:rPr>
              <a:t>Sphere (liquid)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09E50B9-E1AF-48D3-8D61-FE96C008A320}"/>
              </a:ext>
            </a:extLst>
          </p:cNvPr>
          <p:cNvSpPr txBox="1">
            <a:spLocks/>
          </p:cNvSpPr>
          <p:nvPr/>
        </p:nvSpPr>
        <p:spPr>
          <a:xfrm>
            <a:off x="8260996" y="1644888"/>
            <a:ext cx="3914960" cy="3788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</a:t>
            </a:r>
          </a:p>
          <a:p>
            <a:pPr lvl="1"/>
            <a:r>
              <a:rPr lang="en-GB" dirty="0"/>
              <a:t>Gas (up to 700 Bar)</a:t>
            </a:r>
          </a:p>
          <a:p>
            <a:pPr lvl="1"/>
            <a:r>
              <a:rPr lang="en-GB" dirty="0"/>
              <a:t>Liquid (-253 ˚C)</a:t>
            </a:r>
          </a:p>
          <a:p>
            <a:r>
              <a:rPr lang="en-GB" dirty="0"/>
              <a:t>Other energy carriers</a:t>
            </a:r>
          </a:p>
          <a:p>
            <a:pPr lvl="1"/>
            <a:r>
              <a:rPr lang="en-GB" dirty="0"/>
              <a:t>Ammonia (NH</a:t>
            </a:r>
            <a:r>
              <a:rPr lang="en-GB" baseline="-25000" dirty="0"/>
              <a:t>3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Liquid Organic Hydrogen Carrier (LOHC)</a:t>
            </a:r>
          </a:p>
        </p:txBody>
      </p:sp>
      <p:pic>
        <p:nvPicPr>
          <p:cNvPr id="11" name="Picture 2" descr="Photo of a composite tube trailer carrying hydrogen.">
            <a:extLst>
              <a:ext uri="{FF2B5EF4-FFF2-40B4-BE49-F238E27FC236}">
                <a16:creationId xmlns:a16="http://schemas.microsoft.com/office/drawing/2014/main" id="{004FAF99-2145-42E9-9000-B6E7B0B01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413" y="1376597"/>
            <a:ext cx="3047946" cy="147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61FB078-DFA4-4A50-9A61-5C307D42E1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413" y="3002612"/>
            <a:ext cx="3065593" cy="1351284"/>
          </a:xfrm>
          <a:prstGeom prst="rect">
            <a:avLst/>
          </a:prstGeom>
        </p:spPr>
      </p:pic>
      <p:pic>
        <p:nvPicPr>
          <p:cNvPr id="13" name="Picture 2" descr="Afbeeldingsresultaat voor cape canaveral hydrogen storage">
            <a:extLst>
              <a:ext uri="{FF2B5EF4-FFF2-40B4-BE49-F238E27FC236}">
                <a16:creationId xmlns:a16="http://schemas.microsoft.com/office/drawing/2014/main" id="{B7D45789-BDA4-4FB5-B5F3-BF0CA71F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4800" y="4921874"/>
            <a:ext cx="3030644" cy="17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4B99B31-1CB5-4F07-9C4D-4E9EA90B3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80" y="1617684"/>
            <a:ext cx="1163488" cy="3194489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69CF63ED-C811-4F04-B307-448ED4B1BCC3}"/>
              </a:ext>
            </a:extLst>
          </p:cNvPr>
          <p:cNvCxnSpPr>
            <a:cxnSpLocks/>
          </p:cNvCxnSpPr>
          <p:nvPr/>
        </p:nvCxnSpPr>
        <p:spPr>
          <a:xfrm>
            <a:off x="3775428" y="1714376"/>
            <a:ext cx="9391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9E882DE7-01EF-4CC6-991B-ECF64FF1C3FA}"/>
              </a:ext>
            </a:extLst>
          </p:cNvPr>
          <p:cNvCxnSpPr>
            <a:cxnSpLocks/>
          </p:cNvCxnSpPr>
          <p:nvPr/>
        </p:nvCxnSpPr>
        <p:spPr>
          <a:xfrm>
            <a:off x="3791534" y="1714501"/>
            <a:ext cx="0" cy="2971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ED31265C-A72C-46F0-B423-25CCF590F3B2}"/>
              </a:ext>
            </a:extLst>
          </p:cNvPr>
          <p:cNvSpPr txBox="1"/>
          <p:nvPr/>
        </p:nvSpPr>
        <p:spPr>
          <a:xfrm>
            <a:off x="3312297" y="3091290"/>
            <a:ext cx="6065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300 m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61F675D9-3BEB-49CE-8E17-CA1CB6408FED}"/>
              </a:ext>
            </a:extLst>
          </p:cNvPr>
          <p:cNvSpPr txBox="1"/>
          <p:nvPr/>
        </p:nvSpPr>
        <p:spPr>
          <a:xfrm>
            <a:off x="4146159" y="1425025"/>
            <a:ext cx="4541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70 m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CCBD9B3A-2C2C-44B3-8EB2-6649B9131444}"/>
              </a:ext>
            </a:extLst>
          </p:cNvPr>
          <p:cNvSpPr txBox="1"/>
          <p:nvPr/>
        </p:nvSpPr>
        <p:spPr>
          <a:xfrm flipH="1">
            <a:off x="3675780" y="4707483"/>
            <a:ext cx="10857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400" dirty="0"/>
              <a:t>Depth 1000 m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0CA552F-F1AB-4130-92E0-66FB78C9F167}"/>
              </a:ext>
            </a:extLst>
          </p:cNvPr>
          <p:cNvSpPr/>
          <p:nvPr/>
        </p:nvSpPr>
        <p:spPr>
          <a:xfrm>
            <a:off x="5178038" y="1376597"/>
            <a:ext cx="3047946" cy="14356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D1DAEAF5-6A17-4FDE-B746-F1D95DC461CA}"/>
              </a:ext>
            </a:extLst>
          </p:cNvPr>
          <p:cNvSpPr/>
          <p:nvPr/>
        </p:nvSpPr>
        <p:spPr>
          <a:xfrm>
            <a:off x="5186060" y="2982409"/>
            <a:ext cx="3047946" cy="1371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99AB9763-70E7-487C-AB51-38A0F8596CFA}"/>
              </a:ext>
            </a:extLst>
          </p:cNvPr>
          <p:cNvSpPr/>
          <p:nvPr/>
        </p:nvSpPr>
        <p:spPr>
          <a:xfrm>
            <a:off x="8969772" y="4896342"/>
            <a:ext cx="3047946" cy="17653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DFEACD5F-0C1C-4A9E-9B4A-B8861CF191D1}"/>
              </a:ext>
            </a:extLst>
          </p:cNvPr>
          <p:cNvSpPr/>
          <p:nvPr/>
        </p:nvSpPr>
        <p:spPr>
          <a:xfrm>
            <a:off x="3290022" y="1238331"/>
            <a:ext cx="1721777" cy="3855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DBFC66B-9F77-4C0A-A60E-3F473B427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622" y="4815080"/>
            <a:ext cx="3774857" cy="1846191"/>
          </a:xfrm>
          <a:prstGeom prst="rect">
            <a:avLst/>
          </a:prstGeom>
        </p:spPr>
      </p:pic>
      <p:sp>
        <p:nvSpPr>
          <p:cNvPr id="25" name="Rechthoek 24">
            <a:extLst>
              <a:ext uri="{FF2B5EF4-FFF2-40B4-BE49-F238E27FC236}">
                <a16:creationId xmlns:a16="http://schemas.microsoft.com/office/drawing/2014/main" id="{63E7AEA3-4C81-4372-9830-235E3E425A4C}"/>
              </a:ext>
            </a:extLst>
          </p:cNvPr>
          <p:cNvSpPr/>
          <p:nvPr/>
        </p:nvSpPr>
        <p:spPr>
          <a:xfrm>
            <a:off x="5054408" y="4836041"/>
            <a:ext cx="3765838" cy="18461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ED4849A3-E6D4-4157-B862-379F14727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721" y="3636464"/>
            <a:ext cx="4349240" cy="626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</a:rPr>
              <a:t>Production -&gt; transport/storage -&gt; end user:</a:t>
            </a:r>
            <a:br>
              <a:rPr lang="en-US" i="1" dirty="0">
                <a:solidFill>
                  <a:srgbClr val="000000"/>
                </a:solidFill>
              </a:rPr>
            </a:br>
            <a:r>
              <a:rPr lang="en-US" i="1" dirty="0">
                <a:solidFill>
                  <a:srgbClr val="000000"/>
                </a:solidFill>
              </a:rPr>
              <a:t>A hydrogen value chain?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7568B32-0AF1-4260-81EA-72102763C409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0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029" y="884077"/>
            <a:ext cx="11840159" cy="384336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Elements of the hydrogen value chain</a:t>
            </a:r>
            <a:endParaRPr lang="en-GB" sz="27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812702" y="6477339"/>
            <a:ext cx="2339592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EIA 2019 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2"/>
              </a:rPr>
              <a:t>https://www.iea.org/reports/the-future-of-hydrogen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62EE316-E4C5-4989-BB06-8425237D2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5613" y="1953837"/>
            <a:ext cx="1559805" cy="626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Note: LOHC = liquid organic hydrogen carrier.</a:t>
            </a:r>
            <a:endParaRPr lang="en-GB" sz="1200" i="1" dirty="0">
              <a:solidFill>
                <a:srgbClr val="000000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EB74182-C1C2-4CB7-8DA6-61086EC6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2" y="1268413"/>
            <a:ext cx="9148291" cy="5453062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A66AA9F3-7191-42CA-8756-FABB1C9E5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2562" y="3143523"/>
            <a:ext cx="2085908" cy="20116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Various modes of hydrogen transport are possible: gas, liquid, ammonia, LOHC. The choice depends on distance, volume and end use. 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8" name="Stroomdiagram: Alternatief proces 7">
            <a:extLst>
              <a:ext uri="{FF2B5EF4-FFF2-40B4-BE49-F238E27FC236}">
                <a16:creationId xmlns:a16="http://schemas.microsoft.com/office/drawing/2014/main" id="{45520A5F-678F-4FFC-8011-9586969DCB73}"/>
              </a:ext>
            </a:extLst>
          </p:cNvPr>
          <p:cNvSpPr/>
          <p:nvPr/>
        </p:nvSpPr>
        <p:spPr>
          <a:xfrm>
            <a:off x="316525" y="1927460"/>
            <a:ext cx="2057400" cy="2820202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troomdiagram: Alternatief proces 10">
            <a:extLst>
              <a:ext uri="{FF2B5EF4-FFF2-40B4-BE49-F238E27FC236}">
                <a16:creationId xmlns:a16="http://schemas.microsoft.com/office/drawing/2014/main" id="{2C3FE104-5C4D-413D-89C3-F342B2028982}"/>
              </a:ext>
            </a:extLst>
          </p:cNvPr>
          <p:cNvSpPr/>
          <p:nvPr/>
        </p:nvSpPr>
        <p:spPr>
          <a:xfrm>
            <a:off x="2587872" y="1921599"/>
            <a:ext cx="2057400" cy="1903055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Stroomdiagram: Alternatief proces 12">
            <a:extLst>
              <a:ext uri="{FF2B5EF4-FFF2-40B4-BE49-F238E27FC236}">
                <a16:creationId xmlns:a16="http://schemas.microsoft.com/office/drawing/2014/main" id="{EE0D040D-E951-42B1-8ECA-D72E8C077215}"/>
              </a:ext>
            </a:extLst>
          </p:cNvPr>
          <p:cNvSpPr/>
          <p:nvPr/>
        </p:nvSpPr>
        <p:spPr>
          <a:xfrm>
            <a:off x="4876806" y="1924529"/>
            <a:ext cx="2057400" cy="1903055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Stroomdiagram: Alternatief proces 13">
            <a:extLst>
              <a:ext uri="{FF2B5EF4-FFF2-40B4-BE49-F238E27FC236}">
                <a16:creationId xmlns:a16="http://schemas.microsoft.com/office/drawing/2014/main" id="{35373DE8-BFB5-4FF1-BC21-49FB8D9723EE}"/>
              </a:ext>
            </a:extLst>
          </p:cNvPr>
          <p:cNvSpPr/>
          <p:nvPr/>
        </p:nvSpPr>
        <p:spPr>
          <a:xfrm>
            <a:off x="316525" y="4862147"/>
            <a:ext cx="2057401" cy="1239716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Stroomdiagram: Alternatief proces 14">
            <a:extLst>
              <a:ext uri="{FF2B5EF4-FFF2-40B4-BE49-F238E27FC236}">
                <a16:creationId xmlns:a16="http://schemas.microsoft.com/office/drawing/2014/main" id="{FF03841C-1DBF-4E0A-AC7E-58EFD76F7C26}"/>
              </a:ext>
            </a:extLst>
          </p:cNvPr>
          <p:cNvSpPr/>
          <p:nvPr/>
        </p:nvSpPr>
        <p:spPr>
          <a:xfrm>
            <a:off x="7130563" y="1953837"/>
            <a:ext cx="2057400" cy="4629280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17C3119-3F04-4D90-8E93-211FFF05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1583" y="2854979"/>
            <a:ext cx="3686787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How about the transport economics?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17" name="Stroomdiagram: Alternatief proces 16">
            <a:extLst>
              <a:ext uri="{FF2B5EF4-FFF2-40B4-BE49-F238E27FC236}">
                <a16:creationId xmlns:a16="http://schemas.microsoft.com/office/drawing/2014/main" id="{2BA112EB-C11A-4687-9DFD-4CFC06617332}"/>
              </a:ext>
            </a:extLst>
          </p:cNvPr>
          <p:cNvSpPr/>
          <p:nvPr/>
        </p:nvSpPr>
        <p:spPr>
          <a:xfrm>
            <a:off x="2587872" y="3991708"/>
            <a:ext cx="4346334" cy="2591409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87F9EDA-DC48-4733-AB43-3CC37CF12C77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6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029" y="503674"/>
            <a:ext cx="11870730" cy="758285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/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Full cost of hydrogen delivery to the </a:t>
            </a:r>
            <a:b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</a:br>
            <a:r>
              <a:rPr lang="en-US" sz="27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industrial sector by pipeline or ship in 2030 for different transmission distances</a:t>
            </a:r>
            <a:endParaRPr lang="en-GB" sz="2700" b="1" i="1" dirty="0">
              <a:solidFill>
                <a:srgbClr val="1C2C4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812702" y="6477339"/>
            <a:ext cx="2339592" cy="3322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75807" tIns="37902" rIns="75807" bIns="37902">
            <a:prstTxWarp prst="textNoShape">
              <a:avLst/>
            </a:prstTxWarp>
            <a:spAutoFit/>
          </a:bodyPr>
          <a:lstStyle/>
          <a:p>
            <a:pPr algn="r" defTabSz="751762" eaLnBrk="0" hangingPunct="0">
              <a:lnSpc>
                <a:spcPct val="90000"/>
              </a:lnSpc>
            </a:pPr>
            <a:r>
              <a:rPr lang="en-GB" sz="923" i="1" dirty="0">
                <a:latin typeface="Arial Narrow" charset="0"/>
              </a:rPr>
              <a:t>Source: EIA 2019 </a:t>
            </a:r>
            <a:br>
              <a:rPr lang="en-GB" sz="923" i="1" dirty="0">
                <a:latin typeface="Arial Narrow" charset="0"/>
              </a:rPr>
            </a:br>
            <a:r>
              <a:rPr lang="en-GB" sz="923" i="1" dirty="0">
                <a:latin typeface="Arial Narrow" charset="0"/>
                <a:hlinkClick r:id="rId2"/>
              </a:rPr>
              <a:t>https://www.iea.org/reports/the-future-of-hydrogen</a:t>
            </a:r>
            <a:r>
              <a:rPr lang="en-GB" sz="923" i="1" dirty="0">
                <a:latin typeface="Arial Narrow" charset="0"/>
              </a:rPr>
              <a:t>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62EE316-E4C5-4989-BB06-8425237D2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9954" y="2547243"/>
            <a:ext cx="1559805" cy="1365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Notes: Hydrogen production cost = USD 3/kgH</a:t>
            </a:r>
            <a:r>
              <a:rPr lang="en-US" sz="1200" i="1" baseline="-25000" dirty="0">
                <a:solidFill>
                  <a:srgbClr val="000000"/>
                </a:solidFill>
              </a:rPr>
              <a:t>2</a:t>
            </a:r>
            <a:r>
              <a:rPr lang="en-US" sz="1200" i="1" dirty="0">
                <a:solidFill>
                  <a:srgbClr val="000000"/>
                </a:solidFill>
              </a:rPr>
              <a:t>; assumes distribution of 100 </a:t>
            </a:r>
            <a:r>
              <a:rPr lang="en-US" sz="1200" i="1" dirty="0" err="1">
                <a:solidFill>
                  <a:srgbClr val="000000"/>
                </a:solidFill>
              </a:rPr>
              <a:t>tpd</a:t>
            </a:r>
            <a:r>
              <a:rPr lang="en-US" sz="1200" i="1" dirty="0">
                <a:solidFill>
                  <a:srgbClr val="000000"/>
                </a:solidFill>
              </a:rPr>
              <a:t> in a pipeline to an end-use site 50 km from the</a:t>
            </a:r>
          </a:p>
          <a:p>
            <a:r>
              <a:rPr lang="en-US" sz="1200" i="1" dirty="0">
                <a:solidFill>
                  <a:srgbClr val="000000"/>
                </a:solidFill>
              </a:rPr>
              <a:t>receiving terminal.</a:t>
            </a:r>
            <a:endParaRPr lang="en-GB" sz="1200" i="1" dirty="0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6AA9F3-7191-42CA-8756-FABB1C9E5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857" y="5862765"/>
            <a:ext cx="7496486" cy="626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Delivering hydrogen to the industrial sector is cheaper by pipeline for transport over shorter distances; above a certain distance shipping is a cheaper option.</a:t>
            </a:r>
            <a:endParaRPr lang="en-GB" i="1" dirty="0">
              <a:solidFill>
                <a:srgbClr val="00000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4A0826-1564-4203-9050-A09AEE55B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74" y="1298977"/>
            <a:ext cx="9922687" cy="4543044"/>
          </a:xfrm>
          <a:prstGeom prst="rect">
            <a:avLst/>
          </a:prstGeom>
        </p:spPr>
      </p:pic>
      <p:grpSp>
        <p:nvGrpSpPr>
          <p:cNvPr id="36" name="Groep 35">
            <a:extLst>
              <a:ext uri="{FF2B5EF4-FFF2-40B4-BE49-F238E27FC236}">
                <a16:creationId xmlns:a16="http://schemas.microsoft.com/office/drawing/2014/main" id="{4311BCBE-8114-432F-877E-DA7C067F97A5}"/>
              </a:ext>
            </a:extLst>
          </p:cNvPr>
          <p:cNvGrpSpPr/>
          <p:nvPr/>
        </p:nvGrpSpPr>
        <p:grpSpPr>
          <a:xfrm>
            <a:off x="3997232" y="2681466"/>
            <a:ext cx="4907283" cy="2204042"/>
            <a:chOff x="3997232" y="2681466"/>
            <a:chExt cx="4907283" cy="2204042"/>
          </a:xfrm>
        </p:grpSpPr>
        <p:cxnSp>
          <p:nvCxnSpPr>
            <p:cNvPr id="4" name="Rechte verbindingslijn 3">
              <a:extLst>
                <a:ext uri="{FF2B5EF4-FFF2-40B4-BE49-F238E27FC236}">
                  <a16:creationId xmlns:a16="http://schemas.microsoft.com/office/drawing/2014/main" id="{47D238A5-AA7B-44B0-AA8A-04A6E256C9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7232" y="2692359"/>
              <a:ext cx="4907283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768E7E61-4969-487F-A1C5-8F0277C3E7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7232" y="2683650"/>
              <a:ext cx="0" cy="22018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CF20E094-644E-4DE0-B16B-CEE05D2A6C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4515" y="2681466"/>
              <a:ext cx="0" cy="22018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EFD161D-AA61-419E-AE66-CFDA2CBFEEAD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B3E59C64-79F9-4B17-B74C-8A10DCF66B3A}"/>
              </a:ext>
            </a:extLst>
          </p:cNvPr>
          <p:cNvGrpSpPr/>
          <p:nvPr/>
        </p:nvGrpSpPr>
        <p:grpSpPr>
          <a:xfrm>
            <a:off x="1613328" y="3236655"/>
            <a:ext cx="4838271" cy="1646065"/>
            <a:chOff x="1613328" y="3236655"/>
            <a:chExt cx="4838271" cy="1646065"/>
          </a:xfrm>
        </p:grpSpPr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460F30DC-46F0-424B-85FB-9C65BC5BA640}"/>
                </a:ext>
              </a:extLst>
            </p:cNvPr>
            <p:cNvCxnSpPr>
              <a:cxnSpLocks/>
            </p:cNvCxnSpPr>
            <p:nvPr/>
          </p:nvCxnSpPr>
          <p:spPr>
            <a:xfrm>
              <a:off x="1613328" y="3255509"/>
              <a:ext cx="483827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>
              <a:extLst>
                <a:ext uri="{FF2B5EF4-FFF2-40B4-BE49-F238E27FC236}">
                  <a16:creationId xmlns:a16="http://schemas.microsoft.com/office/drawing/2014/main" id="{32820E10-1843-44C2-9D91-1C3376EC0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2933" y="3236655"/>
              <a:ext cx="0" cy="16444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BEE430AD-AAC4-49B0-9260-9140177484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1599" y="3238223"/>
              <a:ext cx="0" cy="16444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874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A3496-B958-4083-B290-BA953136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40" y="485429"/>
            <a:ext cx="11378974" cy="786369"/>
          </a:xfrm>
          <a:noFill/>
        </p:spPr>
        <p:txBody>
          <a:bodyPr vert="horz" wrap="square" lIns="0" tIns="0" rIns="0" bIns="0" rtlCol="0" anchor="ctr">
            <a:spAutoFit/>
          </a:bodyPr>
          <a:lstStyle/>
          <a:p>
            <a:pPr fontAlgn="t" hangingPunct="0">
              <a:tabLst>
                <a:tab pos="987425" algn="l"/>
              </a:tabLst>
            </a:pPr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Transport of gas is much cheaper and</a:t>
            </a:r>
            <a:b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</a:br>
            <a:r>
              <a:rPr lang="en-GB" sz="2800" b="1" i="1" dirty="0">
                <a:solidFill>
                  <a:srgbClr val="1C2C4E"/>
                </a:solidFill>
                <a:latin typeface="+mn-lt"/>
                <a:ea typeface="+mn-ea"/>
                <a:cs typeface="+mn-cs"/>
              </a:rPr>
              <a:t>more efficient than transport of electricity</a:t>
            </a:r>
          </a:p>
        </p:txBody>
      </p:sp>
      <p:sp>
        <p:nvSpPr>
          <p:cNvPr id="5" name="Afgeronde rechthoek 15">
            <a:extLst>
              <a:ext uri="{FF2B5EF4-FFF2-40B4-BE49-F238E27FC236}">
                <a16:creationId xmlns:a16="http://schemas.microsoft.com/office/drawing/2014/main" id="{6830A204-F053-4814-A0F1-B38DE8DD3426}"/>
              </a:ext>
            </a:extLst>
          </p:cNvPr>
          <p:cNvSpPr/>
          <p:nvPr/>
        </p:nvSpPr>
        <p:spPr bwMode="gray">
          <a:xfrm>
            <a:off x="6190973" y="1534892"/>
            <a:ext cx="4000500" cy="4500733"/>
          </a:xfrm>
          <a:prstGeom prst="roundRect">
            <a:avLst>
              <a:gd name="adj" fmla="val 5439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762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" name="Afgeronde rechthoek 14">
            <a:extLst>
              <a:ext uri="{FF2B5EF4-FFF2-40B4-BE49-F238E27FC236}">
                <a16:creationId xmlns:a16="http://schemas.microsoft.com/office/drawing/2014/main" id="{6D61A522-8B02-4CED-BDAE-121CA5C26714}"/>
              </a:ext>
            </a:extLst>
          </p:cNvPr>
          <p:cNvSpPr/>
          <p:nvPr/>
        </p:nvSpPr>
        <p:spPr bwMode="gray">
          <a:xfrm>
            <a:off x="2052977" y="1534891"/>
            <a:ext cx="4000500" cy="4500733"/>
          </a:xfrm>
          <a:prstGeom prst="roundRect">
            <a:avLst>
              <a:gd name="adj" fmla="val 5439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762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Oval 17" descr="234">
            <a:extLst>
              <a:ext uri="{FF2B5EF4-FFF2-40B4-BE49-F238E27FC236}">
                <a16:creationId xmlns:a16="http://schemas.microsoft.com/office/drawing/2014/main" id="{8A50ABF8-3304-4816-AE41-F70306E58BF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3211" y="2687121"/>
            <a:ext cx="1800000" cy="180000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19050" algn="ctr">
            <a:solidFill>
              <a:schemeClr val="accent3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3152" tIns="73152" rIns="73152" bIns="73152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F118758-E6DA-47AD-8446-6095A5DDA5DA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513439" y="1941440"/>
            <a:ext cx="2216002" cy="29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82563" lvl="1" indent="-180975" defTabSz="89535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 dirty="0"/>
              <a:t>260 km</a:t>
            </a:r>
          </a:p>
          <a:p>
            <a:pPr marL="182563" lvl="1" indent="-180975" defTabSz="89535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 dirty="0"/>
              <a:t>€ 600 </a:t>
            </a:r>
            <a:r>
              <a:rPr lang="en-GB" sz="1600" dirty="0" err="1"/>
              <a:t>mio</a:t>
            </a:r>
            <a:endParaRPr lang="en-GB" sz="1600" dirty="0"/>
          </a:p>
          <a:p>
            <a:pPr marL="182563" lvl="1" indent="-180975" defTabSz="89535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 dirty="0"/>
              <a:t>1 GW capacity</a:t>
            </a:r>
          </a:p>
          <a:p>
            <a:pPr marL="182563" lvl="1" indent="-180975" defTabSz="89535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 dirty="0"/>
              <a:t>€ 230/kW/100 km</a:t>
            </a:r>
          </a:p>
          <a:p>
            <a:pPr marL="114300" lvl="1" indent="-112713" defTabSz="895350">
              <a:spcBef>
                <a:spcPct val="20000"/>
              </a:spcBef>
              <a:buFont typeface="Wingdings" pitchFamily="2" charset="2"/>
              <a:buChar char="§"/>
            </a:pPr>
            <a:endParaRPr lang="en-GB" sz="1100" b="1" dirty="0">
              <a:solidFill>
                <a:srgbClr val="000000"/>
              </a:solidFill>
            </a:endParaRPr>
          </a:p>
          <a:p>
            <a:pPr marL="114300" lvl="1" indent="-112713" defTabSz="895350">
              <a:spcBef>
                <a:spcPct val="20000"/>
              </a:spcBef>
              <a:buFont typeface="Wingdings" pitchFamily="2" charset="2"/>
              <a:buChar char="§"/>
            </a:pPr>
            <a:endParaRPr lang="en-GB" sz="1100" b="1" dirty="0">
              <a:solidFill>
                <a:srgbClr val="000000"/>
              </a:solidFill>
            </a:endParaRPr>
          </a:p>
          <a:p>
            <a:pPr marL="114300" lvl="1" indent="-112713" defTabSz="895350">
              <a:spcBef>
                <a:spcPct val="20000"/>
              </a:spcBef>
              <a:buFont typeface="Wingdings" pitchFamily="2" charset="2"/>
              <a:buChar char="§"/>
            </a:pPr>
            <a:endParaRPr lang="en-GB" sz="1100" b="1" dirty="0">
              <a:solidFill>
                <a:srgbClr val="000000"/>
              </a:solidFill>
            </a:endParaRPr>
          </a:p>
        </p:txBody>
      </p:sp>
      <p:pic>
        <p:nvPicPr>
          <p:cNvPr id="11" name="Picture 2" descr="\\gasunie.nl\netwerkmappen\PersoonlijkeData\GU24229\UserData\Pictures\britnet.bmp">
            <a:extLst>
              <a:ext uri="{FF2B5EF4-FFF2-40B4-BE49-F238E27FC236}">
                <a16:creationId xmlns:a16="http://schemas.microsoft.com/office/drawing/2014/main" id="{3BE8244D-76AC-4011-962C-342C76725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50" y="1941441"/>
            <a:ext cx="829147" cy="59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A140527B-86D8-49C5-940B-4F46A9A994A3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775301" y="1858928"/>
            <a:ext cx="2216002" cy="29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82563" lvl="1" indent="-182563" defTabSz="89535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 dirty="0"/>
              <a:t>230 km</a:t>
            </a:r>
          </a:p>
          <a:p>
            <a:pPr marL="182563" lvl="1" indent="-182563" defTabSz="89535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 dirty="0"/>
              <a:t>€ 500 </a:t>
            </a:r>
            <a:r>
              <a:rPr lang="en-GB" sz="1600" dirty="0" err="1"/>
              <a:t>mio</a:t>
            </a:r>
            <a:endParaRPr lang="en-GB" sz="1600" dirty="0"/>
          </a:p>
          <a:p>
            <a:pPr marL="182563" lvl="1" indent="-182563" defTabSz="89535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 dirty="0"/>
              <a:t>20 GW capacity</a:t>
            </a:r>
          </a:p>
          <a:p>
            <a:pPr marL="182563" lvl="1" indent="-182563" defTabSz="89535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 dirty="0"/>
              <a:t>€ 11/kW/100 km</a:t>
            </a:r>
          </a:p>
          <a:p>
            <a:pPr marL="182563" lvl="1" indent="-182563" defTabSz="895350">
              <a:spcBef>
                <a:spcPct val="20000"/>
              </a:spcBef>
            </a:pPr>
            <a:endParaRPr lang="en-GB" sz="1600" dirty="0">
              <a:solidFill>
                <a:srgbClr val="000000"/>
              </a:solidFill>
            </a:endParaRPr>
          </a:p>
          <a:p>
            <a:pPr marL="182563" lvl="1" indent="-182563" defTabSz="895350">
              <a:spcBef>
                <a:spcPct val="20000"/>
              </a:spcBef>
              <a:buFont typeface="Wingdings" pitchFamily="2" charset="2"/>
              <a:buChar char="§"/>
            </a:pPr>
            <a:r>
              <a:rPr lang="en-GB" sz="1600" dirty="0"/>
              <a:t>€ 9/kW/100 km</a:t>
            </a:r>
          </a:p>
          <a:p>
            <a:pPr marL="114300" lvl="1" indent="-112713" defTabSz="895350">
              <a:spcBef>
                <a:spcPct val="20000"/>
              </a:spcBef>
              <a:buFont typeface="Wingdings" pitchFamily="2" charset="2"/>
              <a:buChar char="§"/>
            </a:pPr>
            <a:endParaRPr lang="en-GB" sz="1100" b="1" dirty="0">
              <a:solidFill>
                <a:srgbClr val="000000"/>
              </a:solidFill>
            </a:endParaRPr>
          </a:p>
        </p:txBody>
      </p:sp>
      <p:pic>
        <p:nvPicPr>
          <p:cNvPr id="13" name="Picture 3" descr="\\gasunie.nl\netwerkmappen\PersoonlijkeData\GU24229\UserData\Pictures\bbl.bmp">
            <a:extLst>
              <a:ext uri="{FF2B5EF4-FFF2-40B4-BE49-F238E27FC236}">
                <a16:creationId xmlns:a16="http://schemas.microsoft.com/office/drawing/2014/main" id="{A437BC11-9347-4B05-A72F-8641C5872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87" y="1833428"/>
            <a:ext cx="1390716" cy="5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\\gasunie.nl\netwerkmappen\PersoonlijkeData\GU24229\UserData\Pictures\nordstream.bmp">
            <a:extLst>
              <a:ext uri="{FF2B5EF4-FFF2-40B4-BE49-F238E27FC236}">
                <a16:creationId xmlns:a16="http://schemas.microsoft.com/office/drawing/2014/main" id="{AC5B9044-E9E5-4653-AF57-020E5F6E6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08" y="3303322"/>
            <a:ext cx="1326214" cy="28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AB8647E9-9B81-48F4-9237-9975A1256489}"/>
              </a:ext>
            </a:extLst>
          </p:cNvPr>
          <p:cNvSpPr txBox="1"/>
          <p:nvPr/>
        </p:nvSpPr>
        <p:spPr bwMode="gray">
          <a:xfrm>
            <a:off x="2523415" y="1401910"/>
            <a:ext cx="71864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54000" tIns="0" rIns="54000" bIns="0" rtlCol="0">
            <a:spAutoFit/>
          </a:bodyPr>
          <a:lstStyle/>
          <a:p>
            <a:pPr algn="r"/>
            <a:r>
              <a:rPr lang="en-GB" b="1" dirty="0"/>
              <a:t>Power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03F07A7-79F6-46AB-A640-311BA1944E9D}"/>
              </a:ext>
            </a:extLst>
          </p:cNvPr>
          <p:cNvSpPr txBox="1"/>
          <p:nvPr/>
        </p:nvSpPr>
        <p:spPr bwMode="gray">
          <a:xfrm>
            <a:off x="6541257" y="1365906"/>
            <a:ext cx="461715" cy="276999"/>
          </a:xfrm>
          <a:prstGeom prst="rect">
            <a:avLst/>
          </a:prstGeom>
          <a:solidFill>
            <a:schemeClr val="bg1"/>
          </a:solidFill>
        </p:spPr>
        <p:txBody>
          <a:bodyPr wrap="none" lIns="54000" tIns="0" rIns="54000" bIns="0" rtlCol="0">
            <a:spAutoFit/>
          </a:bodyPr>
          <a:lstStyle/>
          <a:p>
            <a:pPr algn="r"/>
            <a:r>
              <a:rPr lang="en-GB" b="1" dirty="0"/>
              <a:t>Gas</a:t>
            </a:r>
          </a:p>
        </p:txBody>
      </p:sp>
      <p:pic>
        <p:nvPicPr>
          <p:cNvPr id="17" name="Picture 2" descr="http://www.offshorewind.biz/wp-content/uploads/2016/04/The-Carbon-Trust-Looking-Into-Subsea-Cable-Thermal-Optimisation-320x213.jpg">
            <a:extLst>
              <a:ext uri="{FF2B5EF4-FFF2-40B4-BE49-F238E27FC236}">
                <a16:creationId xmlns:a16="http://schemas.microsoft.com/office/drawing/2014/main" id="{C90BAC90-2BF1-4361-A339-D62C5CD0B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1732" y="3850338"/>
            <a:ext cx="3714340" cy="20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>
            <a:extLst>
              <a:ext uri="{FF2B5EF4-FFF2-40B4-BE49-F238E27FC236}">
                <a16:creationId xmlns:a16="http://schemas.microsoft.com/office/drawing/2014/main" id="{8AB73FB5-FBE2-4564-9D94-1B7B46A2AD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6108" y="3837860"/>
            <a:ext cx="3730229" cy="2054738"/>
          </a:xfrm>
          <a:prstGeom prst="rect">
            <a:avLst/>
          </a:prstGeom>
        </p:spPr>
      </p:pic>
      <p:sp>
        <p:nvSpPr>
          <p:cNvPr id="21" name="Oval 17" descr="234">
            <a:extLst>
              <a:ext uri="{FF2B5EF4-FFF2-40B4-BE49-F238E27FC236}">
                <a16:creationId xmlns:a16="http://schemas.microsoft.com/office/drawing/2014/main" id="{2537FA13-EBB4-4DDD-9AF3-7813E9083B64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0269608" y="2687121"/>
            <a:ext cx="1800000" cy="1800000"/>
          </a:xfrm>
          <a:prstGeom prst="ellipse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19050" algn="ctr">
            <a:solidFill>
              <a:schemeClr val="accent3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3152" tIns="73152" rIns="73152" bIns="73152" anchor="ctr"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34B0A010-ABE8-4E27-A53D-F0245DF92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731" y="6080482"/>
            <a:ext cx="10234245" cy="626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Offshore wind farms at GW scale: the combination of local conversion of power to hydrogen + a pipeline system may well be cheaper than a GW scale cable….certainly when current gas infrastructure is used.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19" name="Stroomdiagram: Alternatief proces 18">
            <a:extLst>
              <a:ext uri="{FF2B5EF4-FFF2-40B4-BE49-F238E27FC236}">
                <a16:creationId xmlns:a16="http://schemas.microsoft.com/office/drawing/2014/main" id="{2B0B9B23-4413-4195-B40E-007A96D41CBB}"/>
              </a:ext>
            </a:extLst>
          </p:cNvPr>
          <p:cNvSpPr/>
          <p:nvPr/>
        </p:nvSpPr>
        <p:spPr>
          <a:xfrm>
            <a:off x="3300049" y="1921600"/>
            <a:ext cx="2057400" cy="874354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Stroomdiagram: Alternatief proces 21">
            <a:extLst>
              <a:ext uri="{FF2B5EF4-FFF2-40B4-BE49-F238E27FC236}">
                <a16:creationId xmlns:a16="http://schemas.microsoft.com/office/drawing/2014/main" id="{14431D71-0B1A-4873-838D-ACE762FEF7A6}"/>
              </a:ext>
            </a:extLst>
          </p:cNvPr>
          <p:cNvSpPr/>
          <p:nvPr/>
        </p:nvSpPr>
        <p:spPr>
          <a:xfrm>
            <a:off x="7602408" y="1845405"/>
            <a:ext cx="1858115" cy="841716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D67FA90E-83C4-47BF-B962-244F52130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054" y="4503444"/>
            <a:ext cx="5745693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Does hydrogen gas infrastructure require a new technology?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25" name="Stroomdiagram: Alternatief proces 24">
            <a:extLst>
              <a:ext uri="{FF2B5EF4-FFF2-40B4-BE49-F238E27FC236}">
                <a16:creationId xmlns:a16="http://schemas.microsoft.com/office/drawing/2014/main" id="{C2BF8DAB-8C4B-44F4-A826-A2D0DBEAF0D4}"/>
              </a:ext>
            </a:extLst>
          </p:cNvPr>
          <p:cNvSpPr/>
          <p:nvPr/>
        </p:nvSpPr>
        <p:spPr>
          <a:xfrm>
            <a:off x="3294190" y="2795954"/>
            <a:ext cx="2057400" cy="275488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Stroomdiagram: Alternatief proces 26">
            <a:extLst>
              <a:ext uri="{FF2B5EF4-FFF2-40B4-BE49-F238E27FC236}">
                <a16:creationId xmlns:a16="http://schemas.microsoft.com/office/drawing/2014/main" id="{4B62886B-599A-4937-B89D-A422D6AA7E21}"/>
              </a:ext>
            </a:extLst>
          </p:cNvPr>
          <p:cNvSpPr/>
          <p:nvPr/>
        </p:nvSpPr>
        <p:spPr>
          <a:xfrm>
            <a:off x="7605339" y="2686883"/>
            <a:ext cx="1858115" cy="302101"/>
          </a:xfrm>
          <a:prstGeom prst="flowChartAlternateProces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BBC2DBE9-F82B-41A2-A444-F2ADB82F6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256" y="1334082"/>
            <a:ext cx="2284733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Leak-free: no losses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C133748E-F20F-4AA9-8E29-F881BB721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673" y="1371417"/>
            <a:ext cx="2667567" cy="349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36000" tIns="36000" rIns="36000" bIns="36000" anchor="ctr" anchorCtr="1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Unavoidable physical losses</a:t>
            </a:r>
            <a:endParaRPr lang="en-GB" i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C2FB250-0D03-4E43-BBE2-CAB68D3F623C}"/>
              </a:ext>
            </a:extLst>
          </p:cNvPr>
          <p:cNvSpPr txBox="1">
            <a:spLocks/>
          </p:cNvSpPr>
          <p:nvPr/>
        </p:nvSpPr>
        <p:spPr>
          <a:xfrm>
            <a:off x="463834" y="6393833"/>
            <a:ext cx="559208" cy="327642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22" grpId="0" animBg="1"/>
      <p:bldP spid="23" grpId="0" animBg="1"/>
      <p:bldP spid="25" grpId="0" animBg="1"/>
      <p:bldP spid="27" grpId="0" animBg="1"/>
      <p:bldP spid="26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3.3|9|7.7|18.5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dn4D8lh0OrqQkygPwY.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BFrRmrs0KXSm2Ve0Lfx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BFrRmrs0KXSm2Ve0Lfx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dn4D8lh0OrqQkygPwY.w"/>
</p:tagLst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5848</TotalTime>
  <Words>1139</Words>
  <Application>Microsoft Office PowerPoint</Application>
  <PresentationFormat>Breedbeeld</PresentationFormat>
  <Paragraphs>129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Cambria Math</vt:lpstr>
      <vt:lpstr>Wingdings</vt:lpstr>
      <vt:lpstr>Office-thema</vt:lpstr>
      <vt:lpstr>PowerPoint-presentatie</vt:lpstr>
      <vt:lpstr>Green hydrogen: electrolysers and fuel cells</vt:lpstr>
      <vt:lpstr>Hydrogen colours, from Grey to Green, the economics</vt:lpstr>
      <vt:lpstr>Levelised cost of green hydrogen from electrolysers </vt:lpstr>
      <vt:lpstr>Levelised cost of renewable electricity in $/kWh, OPEX of green hydrogen…..</vt:lpstr>
      <vt:lpstr>Transport &amp; Storage of hydrogen: the options</vt:lpstr>
      <vt:lpstr>Elements of the hydrogen value chain</vt:lpstr>
      <vt:lpstr>Full cost of hydrogen delivery to the  industrial sector by pipeline or ship in 2030 for different transmission distances</vt:lpstr>
      <vt:lpstr>Transport of gas is much cheaper and more efficient than transport of electricity</vt:lpstr>
      <vt:lpstr>Existing hydrogen pipelines</vt:lpstr>
      <vt:lpstr>EU TSOs gas: European hydrogen infrastructure backbone</vt:lpstr>
      <vt:lpstr>Current limits on hydrogen blending in  natural gas networks and gas demand per capita in selected locations</vt:lpstr>
      <vt:lpstr>Estimated tolerance to hydrogen  blend shares of selected elements of existing gas distribution networks</vt:lpstr>
      <vt:lpstr>Thank you for your attention</vt:lpstr>
      <vt:lpstr>Backup sheets</vt:lpstr>
      <vt:lpstr>Cost of shipping liquid hydrogen across regions 2030, $/kg</vt:lpstr>
      <vt:lpstr>The foreseen Dutch hydrogen grid</vt:lpstr>
      <vt:lpstr>Hydrogen transmission networks in Germany, H2-Startnetz 2030, 1200 km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  Waterstof in één dag</dc:title>
  <dc:creator>Inge Rietsema</dc:creator>
  <cp:lastModifiedBy>Theo Fens</cp:lastModifiedBy>
  <cp:revision>133</cp:revision>
  <dcterms:created xsi:type="dcterms:W3CDTF">2019-02-13T10:18:04Z</dcterms:created>
  <dcterms:modified xsi:type="dcterms:W3CDTF">2020-08-27T12:04:22Z</dcterms:modified>
</cp:coreProperties>
</file>