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1544" r:id="rId3"/>
    <p:sldId id="1015" r:id="rId4"/>
    <p:sldId id="1242" r:id="rId5"/>
    <p:sldId id="1445" r:id="rId6"/>
    <p:sldId id="1449" r:id="rId7"/>
    <p:sldId id="1512" r:id="rId8"/>
    <p:sldId id="1358" r:id="rId9"/>
    <p:sldId id="1447" r:id="rId10"/>
    <p:sldId id="1406" r:id="rId11"/>
    <p:sldId id="1509" r:id="rId12"/>
    <p:sldId id="1355" r:id="rId13"/>
    <p:sldId id="1472" r:id="rId14"/>
    <p:sldId id="1513" r:id="rId15"/>
    <p:sldId id="329" r:id="rId16"/>
    <p:sldId id="1477" r:id="rId17"/>
    <p:sldId id="1257" r:id="rId18"/>
    <p:sldId id="1500" r:id="rId19"/>
    <p:sldId id="1446" r:id="rId20"/>
    <p:sldId id="1317" r:id="rId21"/>
    <p:sldId id="1444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4E"/>
    <a:srgbClr val="CBBB34"/>
    <a:srgbClr val="9D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6318" autoAdjust="0"/>
  </p:normalViewPr>
  <p:slideViewPr>
    <p:cSldViewPr snapToGrid="0" snapToObjects="1">
      <p:cViewPr varScale="1">
        <p:scale>
          <a:sx n="104" d="100"/>
          <a:sy n="104" d="100"/>
        </p:scale>
        <p:origin x="756" y="114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66D3-EC75-43E4-B0DA-AF2D42660821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696E-A202-4EF6-9093-5C9C1D54F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5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696E-A202-4EF6-9093-5C9C1D54F08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6B4F81C-4C97-4E4B-9B36-9D9F65B74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F2BD3E-CCED-4A11-94C7-291CB85F7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CFC037-D6C6-4E88-A482-5AA2E71C4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8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7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7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1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nenopflakkee.nl/initiatieven/het-innovathu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tvvlconnect.nl/thema/waterstof/blog/91-waterstofverwarming-van-demonstratie-naar-ec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y.tudelft.nl/islandora/object/uuid%3A8b0c8cf7-ac12-4ba1-a604-04dd9f85b39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nergypost.eu/energy-conversion-for-hydrogen-cars-is-only-half-that-for-bev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opwegmetwaterstof.nl/tanklocat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ydrogencouncil.com/en/path-to-hydrogen-competitiveness-a-cost-perspective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ydrogeneurope.eu/news/2x40gw-green-hydrogen-initiative-pap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youtube.com/watch?v=LSxPkyZOU7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fadvanwijk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geneurope.eu/zero-emission-mobility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ydrogencouncil.com/en/path-to-hydrogen-competitiveness-a-cost-perspective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ydrogeneurope.eu/refueling-st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ydrogencouncil.com/en/path-to-hydrogen-competitiveness-a-cost-perspectiv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gencouncil.com/en/path-to-hydrogen-competitiveness-a-cost-perspectiv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ydrogencouncil.com/en/path-to-hydrogen-competitiveness-a-cost-perspective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15896"/>
            <a:ext cx="9144000" cy="923330"/>
          </a:xfrm>
        </p:spPr>
        <p:txBody>
          <a:bodyPr lIns="0" tIns="0" rIns="0" bIns="0">
            <a:spAutoFit/>
          </a:bodyPr>
          <a:lstStyle/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Theo Fens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Delft University of Technology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GB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IDIC/EDI </a:t>
            </a:r>
            <a:r>
              <a:rPr lang="en-GB" sz="2000" i="1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online seminar hydrogen</a:t>
            </a:r>
            <a:r>
              <a:rPr lang="en-GB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, September 2020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4000" y="2530072"/>
            <a:ext cx="10195245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 hangingPunct="0"/>
            <a:r>
              <a:rPr lang="en-US" sz="4700" b="1" i="1" dirty="0">
                <a:solidFill>
                  <a:srgbClr val="1C2C4E"/>
                </a:solidFill>
              </a:rPr>
              <a:t>End use of hydrogen, mobility, industry, built environment</a:t>
            </a:r>
            <a:endParaRPr lang="nl-NL" sz="4700" dirty="0">
              <a:solidFill>
                <a:srgbClr val="1C2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205" y="874624"/>
            <a:ext cx="1051560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nl-NL" sz="2800" b="1" i="1">
                <a:solidFill>
                  <a:srgbClr val="1C2C4E"/>
                </a:solidFill>
                <a:latin typeface="+mn-lt"/>
                <a:ea typeface="+mn-ea"/>
                <a:cs typeface="+mn-cs"/>
              </a:rPr>
              <a:t>Stad aan ‘t Haringvliet, Het Innovathuis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9024472" y="6598095"/>
            <a:ext cx="3117048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 defTabSz="751762" eaLnBrk="0" hangingPunct="0">
              <a:lnSpc>
                <a:spcPct val="90000"/>
              </a:lnSpc>
              <a:defRPr sz="923" i="1">
                <a:latin typeface="Arial Narrow" pitchFamily="34" charset="0"/>
              </a:defRPr>
            </a:lvl1pPr>
          </a:lstStyle>
          <a:p>
            <a:r>
              <a:rPr lang="en-GB" dirty="0"/>
              <a:t>Source: </a:t>
            </a:r>
            <a:r>
              <a:rPr lang="en-GB" dirty="0">
                <a:hlinkClick r:id="rId2"/>
              </a:rPr>
              <a:t>https://wonenopflakkee.nl/initiatieven/het-innovathuis/</a:t>
            </a:r>
            <a:r>
              <a:rPr lang="en-GB" dirty="0"/>
              <a:t> </a:t>
            </a:r>
            <a:r>
              <a:rPr lang="nl-NL" dirty="0"/>
              <a:t>, 2019 </a:t>
            </a:r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10F262-1746-4097-BCD5-D1D6131D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1" y="1258478"/>
            <a:ext cx="7926900" cy="5206330"/>
          </a:xfrm>
          <a:prstGeom prst="rect">
            <a:avLst/>
          </a:prstGeom>
        </p:spPr>
      </p:pic>
      <p:pic>
        <p:nvPicPr>
          <p:cNvPr id="7" name="Afbeelding 6" descr="Afbeelding met gebouw, huis, zitten, klein&#10;&#10;Automatisch gegenereerde beschrijving">
            <a:extLst>
              <a:ext uri="{FF2B5EF4-FFF2-40B4-BE49-F238E27FC236}">
                <a16:creationId xmlns:a16="http://schemas.microsoft.com/office/drawing/2014/main" id="{5039648F-D477-461B-910F-1E76C375A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39" y="920044"/>
            <a:ext cx="3174649" cy="1787031"/>
          </a:xfrm>
          <a:prstGeom prst="rect">
            <a:avLst/>
          </a:prstGeom>
        </p:spPr>
      </p:pic>
      <p:pic>
        <p:nvPicPr>
          <p:cNvPr id="9" name="Afbeelding 8" descr="Afbeelding met binnen, koelkast, staand, man&#10;&#10;Automatisch gegenereerde beschrijving">
            <a:extLst>
              <a:ext uri="{FF2B5EF4-FFF2-40B4-BE49-F238E27FC236}">
                <a16:creationId xmlns:a16="http://schemas.microsoft.com/office/drawing/2014/main" id="{FAA0AE36-538C-4A4B-8428-971ACA5F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541" y="2747516"/>
            <a:ext cx="2798547" cy="3810138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8C968440-65EE-45D6-8F0D-948A444B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986" y="3426618"/>
            <a:ext cx="4348589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All required permits granted by June 2020.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9024C8B-5295-47DD-8F03-C85CDF5541EB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AEE1306-27AC-4F09-B04E-3545A62BBE83}"/>
              </a:ext>
            </a:extLst>
          </p:cNvPr>
          <p:cNvSpPr/>
          <p:nvPr/>
        </p:nvSpPr>
        <p:spPr>
          <a:xfrm>
            <a:off x="8453438" y="895291"/>
            <a:ext cx="3174649" cy="1833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D4DFC5D-4DD3-4ED1-8F1F-F9F77343CA00}"/>
              </a:ext>
            </a:extLst>
          </p:cNvPr>
          <p:cNvSpPr/>
          <p:nvPr/>
        </p:nvSpPr>
        <p:spPr>
          <a:xfrm>
            <a:off x="8829541" y="2766507"/>
            <a:ext cx="2798547" cy="37911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4F7A014-2147-47D6-BF25-28F52185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386" y="5541168"/>
            <a:ext cx="4348589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New district of 100 houses planned for 2021.</a:t>
            </a:r>
            <a:endParaRPr lang="en-GB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888" y="876558"/>
            <a:ext cx="11362411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Testing 3 domestic boilers on hydrogen with a power-to-gas project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903158" y="6525745"/>
            <a:ext cx="428884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Stedin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https://tvvlconnect.nl/thema/waterstof/blog/91-waterstofverwarming-van-demonstratie-naar-echt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pic>
        <p:nvPicPr>
          <p:cNvPr id="8" name="Afbeelding 7" descr="Afbeelding met binnen, tafel, keuken, zitten&#10;&#10;Automatisch gegenereerde beschrijving">
            <a:extLst>
              <a:ext uri="{FF2B5EF4-FFF2-40B4-BE49-F238E27FC236}">
                <a16:creationId xmlns:a16="http://schemas.microsoft.com/office/drawing/2014/main" id="{A13BEBDD-B411-456B-A0E7-D52DBDFB0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6" y="1304012"/>
            <a:ext cx="7128589" cy="5066390"/>
          </a:xfrm>
          <a:prstGeom prst="rect">
            <a:avLst/>
          </a:prstGeom>
        </p:spPr>
      </p:pic>
      <p:pic>
        <p:nvPicPr>
          <p:cNvPr id="10" name="Afbeelding 9" descr="Afbeelding met buiten, gras, blauw, spel&#10;&#10;Automatisch gegenereerde beschrijving">
            <a:extLst>
              <a:ext uri="{FF2B5EF4-FFF2-40B4-BE49-F238E27FC236}">
                <a16:creationId xmlns:a16="http://schemas.microsoft.com/office/drawing/2014/main" id="{9BCC2CB0-3513-4839-B0DC-9051A5B3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302" y="1873919"/>
            <a:ext cx="4835521" cy="363192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63E0EA5-920D-42DB-A885-399DCF9B7A5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62547B0-2386-4E15-9024-330B9F8823E6}"/>
              </a:ext>
            </a:extLst>
          </p:cNvPr>
          <p:cNvSpPr/>
          <p:nvPr/>
        </p:nvSpPr>
        <p:spPr>
          <a:xfrm>
            <a:off x="124738" y="1298560"/>
            <a:ext cx="7089027" cy="5071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2A6C183-3120-4A24-9036-D72263780FF0}"/>
              </a:ext>
            </a:extLst>
          </p:cNvPr>
          <p:cNvSpPr/>
          <p:nvPr/>
        </p:nvSpPr>
        <p:spPr>
          <a:xfrm>
            <a:off x="7271302" y="1874177"/>
            <a:ext cx="4835521" cy="3631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77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4715C52-BCAF-4C0D-831C-02DADF7E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4" y="155281"/>
            <a:ext cx="6130213" cy="6702719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920046" y="6478990"/>
            <a:ext cx="4219914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TUD Jeroen </a:t>
            </a:r>
            <a:r>
              <a:rPr lang="en-GB" sz="923" i="1" dirty="0" err="1">
                <a:latin typeface="Arial Narrow" charset="0"/>
              </a:rPr>
              <a:t>Eble</a:t>
            </a:r>
            <a:r>
              <a:rPr lang="en-GB" sz="923" i="1" dirty="0">
                <a:latin typeface="Arial Narrow" charset="0"/>
              </a:rPr>
              <a:t>, March 2020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https://repository.tudelft.nl/islandora/object/uuid%3A8b0c8cf7-ac12-4ba1-a604-04dd9f85b39d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518" y="2284654"/>
            <a:ext cx="3587982" cy="228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The EU Blue Banana corridor is eligible for kick starting the hydrogen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Current industrial hydrogen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Existing natural gas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Salt cavern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</a:rPr>
              <a:t>Population density for hydrogen use in domestics and mobility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500" y="448351"/>
            <a:ext cx="2284800" cy="2337563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infrastructure  EU corridor split up in 15 interconnected sections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DD52073-0FA9-4637-AE68-4DEC8979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61020">
            <a:off x="3886410" y="1938843"/>
            <a:ext cx="4419177" cy="335494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9475AC7-765F-4307-BC38-24B0F828D66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FBBDACC-2A87-4E28-9CDE-C0EBEA91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19" y="1308434"/>
            <a:ext cx="9391561" cy="50039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732" y="865945"/>
            <a:ext cx="11120535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Potential hydrogen storage capacity in salt caverns in Europe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483662" y="6463326"/>
            <a:ext cx="1672741" cy="2185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r>
              <a:rPr lang="en-GB" sz="923" i="1" dirty="0">
                <a:latin typeface="Arial Narrow" pitchFamily="34" charset="0"/>
              </a:rPr>
              <a:t>Source: </a:t>
            </a:r>
            <a:r>
              <a:rPr lang="nl-NL" sz="923" i="1" dirty="0"/>
              <a:t>Ad van Wijk, TUD, 2019 </a:t>
            </a:r>
            <a:endParaRPr lang="en-GB" sz="923" i="1" dirty="0">
              <a:latin typeface="Arial Narrow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73EE5AF-237A-416B-8B7F-DB63E1A5E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457" y="1699448"/>
            <a:ext cx="1672741" cy="3497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&lt; 50 km to shore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4FF093-20DA-4F2C-B99C-F7D683E5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426" y="6371773"/>
            <a:ext cx="5771146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Storage capacity: onshore 23,200 TWh, offshore 68,800 TWh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15CC5F3-06BC-4976-BC72-1ED2A047A1D5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47" y="3144306"/>
            <a:ext cx="6352306" cy="56938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40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Thank you for your attention</a:t>
            </a:r>
            <a:endParaRPr lang="en-GB" sz="40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A699C01-E68D-41BD-AD4B-38D5207B0D2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164" y="871059"/>
            <a:ext cx="1092811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Backup sheets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557E68-75A3-4179-852E-63E40245579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625" y="886000"/>
            <a:ext cx="10860192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Fuel cell cars versus battery electric vehicle</a:t>
            </a:r>
            <a:endParaRPr lang="en-GB" sz="16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53971" y="6477339"/>
            <a:ext cx="379832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Energy Post 2020 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2"/>
              </a:rPr>
              <a:t>https://energypost.eu/energy-conversion-for-hydrogen-cars-is-only-half-that-for-bevs/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567132-CDA3-4262-9727-F4370E2D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1" y="1737275"/>
            <a:ext cx="5501458" cy="37155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38FA22-6144-44F6-BBAA-032A50632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520" y="1737275"/>
            <a:ext cx="3446160" cy="3715537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6A1A1A21-B360-41D6-8E59-05C50F37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579" y="5983277"/>
            <a:ext cx="7404246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In case of the fuel cell electric vehicle the overall efficiency in the power-to-vehicle-drive energy chain is roughly half the level of a battery electric vehicle.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CB39802-2C4F-4450-8A8C-AFB51705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175" y="3115649"/>
            <a:ext cx="129572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Status end 2019: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BEV: 5,000,000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FCV:        7,500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9BA7BD1-858A-47DE-89A4-8FC11CF0A7E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5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AE84F-C999-4803-9F84-D530A7F6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65" y="866791"/>
            <a:ext cx="887634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Fuel cell based micro CHP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7B11AF-67C9-4DCC-B423-759C5C33CF61}"/>
              </a:ext>
            </a:extLst>
          </p:cNvPr>
          <p:cNvSpPr txBox="1"/>
          <p:nvPr/>
        </p:nvSpPr>
        <p:spPr>
          <a:xfrm>
            <a:off x="10155112" y="6618409"/>
            <a:ext cx="2017388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 defTabSz="751762" eaLnBrk="0" hangingPunct="0">
              <a:lnSpc>
                <a:spcPct val="90000"/>
              </a:lnSpc>
              <a:defRPr sz="923" i="1">
                <a:latin typeface="Arial Narrow" pitchFamily="34" charset="0"/>
              </a:defRPr>
            </a:lvl1pPr>
          </a:lstStyle>
          <a:p>
            <a:r>
              <a:rPr lang="nl-NL" dirty="0"/>
              <a:t>Source: Albert van den Noort DNVGL 2018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0277A0-B57B-4825-B56D-6156BB99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1534760"/>
            <a:ext cx="11231542" cy="455358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98B0ADF-8C04-4820-8B5A-BE562EC5CE67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6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777" y="886000"/>
            <a:ext cx="11390544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tanking stations NL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134461" y="6481413"/>
            <a:ext cx="2017388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</a:t>
            </a:r>
            <a:r>
              <a:rPr lang="en-GB" sz="923" i="1" dirty="0" err="1">
                <a:latin typeface="Arial Narrow" charset="0"/>
              </a:rPr>
              <a:t>Opwegmetwaterstof</a:t>
            </a:r>
            <a:r>
              <a:rPr lang="en-GB" sz="923" i="1" dirty="0">
                <a:latin typeface="Arial Narrow" charset="0"/>
              </a:rPr>
              <a:t> 2020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https://opwegmetwaterstof.nl/tanklocaties/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8A9A8C-B85A-4586-8255-2D9A680B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08" y="1277205"/>
            <a:ext cx="8745553" cy="519947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EE3CDFA-A65D-4AF1-911B-B946D750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51" y="6525699"/>
            <a:ext cx="2314898" cy="29531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1AD968-4B77-4788-B5BA-5CB36452FEA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6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913" y="886000"/>
            <a:ext cx="11079648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Cost competitiveness trajectories of hydrogen applications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06870F-6443-4C3F-B654-4CEB3F02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49" y="1192894"/>
            <a:ext cx="7750933" cy="5665106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3A381D83-B980-4615-9154-C13248FBF846}"/>
              </a:ext>
            </a:extLst>
          </p:cNvPr>
          <p:cNvGrpSpPr/>
          <p:nvPr/>
        </p:nvGrpSpPr>
        <p:grpSpPr>
          <a:xfrm>
            <a:off x="76899" y="1651325"/>
            <a:ext cx="12121393" cy="3341141"/>
            <a:chOff x="76899" y="1651325"/>
            <a:chExt cx="12121393" cy="3341141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FDCC131-387E-4930-9881-5E493A58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2230" y="1651325"/>
              <a:ext cx="10630744" cy="653354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D52D11A6-A6C8-41EC-861C-6EB51EEF1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99" y="2304679"/>
              <a:ext cx="12121393" cy="2687787"/>
            </a:xfrm>
            <a:prstGeom prst="rect">
              <a:avLst/>
            </a:prstGeom>
          </p:spPr>
        </p:pic>
      </p:grpSp>
      <p:sp>
        <p:nvSpPr>
          <p:cNvPr id="9" name="Text Box 9">
            <a:extLst>
              <a:ext uri="{FF2B5EF4-FFF2-40B4-BE49-F238E27FC236}">
                <a16:creationId xmlns:a16="http://schemas.microsoft.com/office/drawing/2014/main" id="{EA85A440-1147-4112-8254-3CA29F1C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849" y="6234311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5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BC66130-954D-484E-BDD5-14102BA306B7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05" y="873587"/>
            <a:ext cx="1161847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The versatility of hydrogen in end use, sector coupling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597204" y="6497404"/>
            <a:ext cx="3537034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hydrogen Europe April 2020</a:t>
            </a:r>
            <a:br>
              <a:rPr lang="en-GB" dirty="0"/>
            </a:br>
            <a:r>
              <a:rPr lang="en-GB" dirty="0">
                <a:hlinkClick r:id="rId2"/>
              </a:rPr>
              <a:t>https://www.hydrogeneurope.eu/news/2x40gw-green-hydrogen-initiative-paper</a:t>
            </a:r>
            <a:r>
              <a:rPr lang="en-GB" dirty="0"/>
              <a:t>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62900D-E6B7-40FC-95E3-D5A8FEB96CB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0E5D76-F956-4091-AF50-580373CBE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22" y="1292964"/>
            <a:ext cx="9143369" cy="520641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B4BF32D7-FA82-4DD0-A72F-B5A5DBBF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37" y="4393990"/>
            <a:ext cx="1391347" cy="71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Green power provides green hydrogen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0F85D3-9B7A-4571-95BB-9D88A351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505" y="5825118"/>
            <a:ext cx="2743200" cy="50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Green hydrogen storage utilising natural gas storage infrastructure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6625694-6C03-4268-9666-577BFF178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533" y="1546986"/>
            <a:ext cx="2410692" cy="719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Transporting green hydrogen storage utilising natural gas network infrastructure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14A8A98-86F5-4F4F-A072-62FC08BDB1FF}"/>
              </a:ext>
            </a:extLst>
          </p:cNvPr>
          <p:cNvSpPr/>
          <p:nvPr/>
        </p:nvSpPr>
        <p:spPr>
          <a:xfrm>
            <a:off x="5879212" y="1272158"/>
            <a:ext cx="3439397" cy="993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7AB105A-B700-4A93-871B-E483604F7F9A}"/>
              </a:ext>
            </a:extLst>
          </p:cNvPr>
          <p:cNvSpPr/>
          <p:nvPr/>
        </p:nvSpPr>
        <p:spPr>
          <a:xfrm>
            <a:off x="5877607" y="2685468"/>
            <a:ext cx="3439397" cy="993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D31A6BE-CDF6-4052-B37B-9CF4862BFA99}"/>
              </a:ext>
            </a:extLst>
          </p:cNvPr>
          <p:cNvSpPr/>
          <p:nvPr/>
        </p:nvSpPr>
        <p:spPr>
          <a:xfrm>
            <a:off x="5877606" y="4061882"/>
            <a:ext cx="3439397" cy="993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B51C613-49D5-473C-AF4F-4A87B8D8AF35}"/>
              </a:ext>
            </a:extLst>
          </p:cNvPr>
          <p:cNvSpPr/>
          <p:nvPr/>
        </p:nvSpPr>
        <p:spPr>
          <a:xfrm>
            <a:off x="5876003" y="5417441"/>
            <a:ext cx="3439397" cy="9938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6C769B5-F212-4B6A-A072-CC62D39F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650" y="1253447"/>
            <a:ext cx="2743200" cy="1303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Hydrogen couples the sectors mobility, industry, built environment and power.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FEE7A58-2DEB-40B7-9E80-4D23B1986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650" y="2946529"/>
            <a:ext cx="2743200" cy="3458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GB" sz="2000" i="1" dirty="0">
                <a:solidFill>
                  <a:srgbClr val="000000"/>
                </a:solidFill>
              </a:rPr>
              <a:t>In power hydrogen can mitigate the intermittency of solar and wind: surplus electricity is converted to hydrogen with an electrolyser and stored. When required the stored hydrogen is reconverted to electricity and heat….system integration.</a:t>
            </a:r>
          </a:p>
        </p:txBody>
      </p:sp>
    </p:spTree>
    <p:extLst>
      <p:ext uri="{BB962C8B-B14F-4D97-AF65-F5344CB8AC3E}">
        <p14:creationId xmlns:p14="http://schemas.microsoft.com/office/powerpoint/2010/main" val="23824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209" y="869174"/>
            <a:ext cx="1151856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Economics of synfuel production 2030 for aviation and shipping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58946" y="6586209"/>
            <a:ext cx="1296036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IIRENA </a:t>
            </a:r>
            <a:r>
              <a:rPr lang="en-GB" sz="923" i="1" dirty="0" err="1">
                <a:latin typeface="Arial Narrow" charset="0"/>
              </a:rPr>
              <a:t>nov</a:t>
            </a:r>
            <a:r>
              <a:rPr lang="en-GB" sz="923" i="1" dirty="0">
                <a:latin typeface="Arial Narrow" charset="0"/>
              </a:rPr>
              <a:t> 2019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6046DC-A546-499F-867F-0A9F859F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6" y="1562326"/>
            <a:ext cx="11976248" cy="4007176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CA2F8E-465C-411E-AE38-5FEC9307A2A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176" y="849424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Green hydrogen production costs development 2020-2050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273000" y="6603006"/>
            <a:ext cx="1879681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TUD van As &amp; </a:t>
            </a:r>
            <a:r>
              <a:rPr lang="en-GB" sz="923" i="1" dirty="0" err="1">
                <a:latin typeface="Arial Narrow" charset="0"/>
              </a:rPr>
              <a:t>Hellinga</a:t>
            </a:r>
            <a:r>
              <a:rPr lang="en-GB" sz="923" i="1" dirty="0">
                <a:latin typeface="Arial Narrow" charset="0"/>
              </a:rPr>
              <a:t>, 2019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1DED74-EE3E-40FD-AE4B-47BF584BB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35" y="1209412"/>
            <a:ext cx="8611633" cy="564858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25D3AE4-309F-4231-8C6B-C19EB7BF33AA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F0B10-0B46-41C0-90F2-03EA78C4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48" y="868748"/>
            <a:ext cx="10430189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Future mobility will be electric, b</a:t>
            </a:r>
            <a:r>
              <a:rPr lang="en-GB" sz="2800" b="1" i="1" dirty="0" err="1">
                <a:solidFill>
                  <a:srgbClr val="1C2C4E"/>
                </a:solidFill>
                <a:latin typeface="+mn-lt"/>
                <a:ea typeface="+mn-ea"/>
                <a:cs typeface="+mn-cs"/>
              </a:rPr>
              <a:t>attery</a:t>
            </a:r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 versus hydrogen</a:t>
            </a:r>
          </a:p>
        </p:txBody>
      </p:sp>
      <p:pic>
        <p:nvPicPr>
          <p:cNvPr id="4" name="Picture 4" descr="Image result for tesla model s white side">
            <a:extLst>
              <a:ext uri="{FF2B5EF4-FFF2-40B4-BE49-F238E27FC236}">
                <a16:creationId xmlns:a16="http://schemas.microsoft.com/office/drawing/2014/main" id="{4B45B2A8-D6A0-489E-AAA6-29A86BF36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3" b="22939"/>
          <a:stretch/>
        </p:blipFill>
        <p:spPr bwMode="auto">
          <a:xfrm flipH="1">
            <a:off x="550021" y="1280023"/>
            <a:ext cx="5346277" cy="181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mirai white side png">
            <a:extLst>
              <a:ext uri="{FF2B5EF4-FFF2-40B4-BE49-F238E27FC236}">
                <a16:creationId xmlns:a16="http://schemas.microsoft.com/office/drawing/2014/main" id="{3C5E9B42-0362-4E5C-AE0A-2AEFBB0F4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0" b="26445"/>
          <a:stretch/>
        </p:blipFill>
        <p:spPr bwMode="auto">
          <a:xfrm>
            <a:off x="6318318" y="1280023"/>
            <a:ext cx="5550979" cy="19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022CF685-6A17-4A96-85A4-34283E51F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021" y="1239380"/>
            <a:ext cx="225346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Tesla Model S</a:t>
            </a:r>
          </a:p>
        </p:txBody>
      </p:sp>
      <p:pic>
        <p:nvPicPr>
          <p:cNvPr id="7" name="Picture 2" descr="Image result for tesla model s chassis">
            <a:extLst>
              <a:ext uri="{FF2B5EF4-FFF2-40B4-BE49-F238E27FC236}">
                <a16:creationId xmlns:a16="http://schemas.microsoft.com/office/drawing/2014/main" id="{A8FE7E83-2436-47E5-9619-230D8A62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5" y="3234805"/>
            <a:ext cx="4770213" cy="21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toyota mirai technology">
            <a:extLst>
              <a:ext uri="{FF2B5EF4-FFF2-40B4-BE49-F238E27FC236}">
                <a16:creationId xmlns:a16="http://schemas.microsoft.com/office/drawing/2014/main" id="{5EE93E3D-540E-492D-A53A-0DC460B66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1" b="16718"/>
          <a:stretch/>
        </p:blipFill>
        <p:spPr bwMode="auto">
          <a:xfrm>
            <a:off x="6405694" y="3136887"/>
            <a:ext cx="5376228" cy="21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472F2C58-6A9F-4289-8E0E-0F43E81F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74" y="5269484"/>
            <a:ext cx="6240693" cy="1123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100 kWh battery ~600 kg</a:t>
            </a:r>
          </a:p>
          <a:p>
            <a:pPr algn="ctr"/>
            <a:r>
              <a:rPr lang="en-GB" sz="2000" dirty="0"/>
              <a:t>Range 475 km</a:t>
            </a:r>
          </a:p>
          <a:p>
            <a:pPr algn="ctr"/>
            <a:r>
              <a:rPr lang="en-GB" sz="2000" dirty="0"/>
              <a:t>120 kW fast charger, 33 min. 80% fill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BE1BD486-005D-481A-8E58-83232BD31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397" y="5369679"/>
            <a:ext cx="57379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Fuel Cell, Hydrogen tanks, battery ~200 kg</a:t>
            </a:r>
          </a:p>
          <a:p>
            <a:r>
              <a:rPr lang="en-GB" dirty="0"/>
              <a:t>5 kg hydrogen; range 500 km  </a:t>
            </a:r>
          </a:p>
          <a:p>
            <a:r>
              <a:rPr lang="en-GB" dirty="0"/>
              <a:t>Fuelling station &lt;5 min. 100% fill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CFB4C50-8058-499A-BB6C-E07EDF411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84" y="1280023"/>
            <a:ext cx="190539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n-GB" dirty="0"/>
              <a:t>Toyota Mirai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E89E9BD-1105-42D1-B3DC-4671B9BC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147" y="6474563"/>
            <a:ext cx="1526869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pitchFamily="34" charset="0"/>
              </a:rPr>
              <a:t>Source: TUD Ad van </a:t>
            </a:r>
            <a:r>
              <a:rPr lang="en-GB" sz="923" i="1" dirty="0" err="1">
                <a:latin typeface="Arial Narrow" pitchFamily="34" charset="0"/>
              </a:rPr>
              <a:t>Wijk</a:t>
            </a:r>
            <a:r>
              <a:rPr lang="en-GB" sz="923" i="1" dirty="0">
                <a:latin typeface="Arial Narrow" pitchFamily="34" charset="0"/>
              </a:rPr>
              <a:t>, 2017</a:t>
            </a:r>
            <a:br>
              <a:rPr lang="en-GB" sz="923" i="1" dirty="0">
                <a:latin typeface="Arial Narrow" pitchFamily="34" charset="0"/>
              </a:rPr>
            </a:br>
            <a:r>
              <a:rPr lang="en-GB" sz="923" i="1" dirty="0">
                <a:latin typeface="Arial Narrow" pitchFamily="34" charset="0"/>
                <a:hlinkClick r:id="rId6"/>
              </a:rPr>
              <a:t>http://profadvanwijk.com/</a:t>
            </a:r>
            <a:r>
              <a:rPr lang="en-GB" sz="923" i="1" dirty="0">
                <a:latin typeface="Arial Narrow" pitchFamily="34" charset="0"/>
              </a:rPr>
              <a:t>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4B60E2B-C31F-4857-8BAC-845909E6F47E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BD307B-E8D2-4188-9D69-ACF514C8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926" y="6338065"/>
            <a:ext cx="3358133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Toyota Mirai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B050"/>
                </a:solidFill>
                <a:hlinkClick r:id="rId7"/>
              </a:rPr>
              <a:t>https://www.youtube.com/watch?v=LSxPkyZOU7E</a:t>
            </a:r>
            <a:r>
              <a:rPr lang="en-US" sz="1200" i="1" dirty="0">
                <a:solidFill>
                  <a:srgbClr val="00B05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36B7F1A-A562-478D-9311-DDFE2B4A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4" y="579272"/>
            <a:ext cx="5373807" cy="68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Video Toyota Mirai</a:t>
            </a:r>
            <a:br>
              <a:rPr lang="en-US" sz="2000" i="1" dirty="0">
                <a:solidFill>
                  <a:srgbClr val="00B050"/>
                </a:solidFill>
              </a:rPr>
            </a:br>
            <a:r>
              <a:rPr lang="en-US" sz="2000" i="1" dirty="0">
                <a:solidFill>
                  <a:srgbClr val="00B050"/>
                </a:solidFill>
                <a:hlinkClick r:id="rId7"/>
              </a:rPr>
              <a:t>https://www.youtube.com/watch?v=LSxPkyZOU7E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en-GB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782" y="869675"/>
            <a:ext cx="10981271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Mobility: battery or fuel cell? Or both?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33D2443-C9D5-43EC-94BE-C0204AB0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92" y="1268413"/>
            <a:ext cx="8677191" cy="5393644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7BE629A-498B-4D5F-AE93-0E58F997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429000"/>
            <a:ext cx="3292185" cy="903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GB" i="1" dirty="0">
                <a:solidFill>
                  <a:srgbClr val="000000"/>
                </a:solidFill>
              </a:rPr>
              <a:t>Specific energy </a:t>
            </a:r>
            <a:br>
              <a:rPr lang="en-GB" i="1" dirty="0">
                <a:solidFill>
                  <a:srgbClr val="000000"/>
                </a:solidFill>
              </a:rPr>
            </a:br>
            <a:r>
              <a:rPr lang="en-GB" i="1" dirty="0">
                <a:solidFill>
                  <a:srgbClr val="000000"/>
                </a:solidFill>
              </a:rPr>
              <a:t>H</a:t>
            </a:r>
            <a:r>
              <a:rPr lang="en-GB" i="1" baseline="-25000" dirty="0">
                <a:solidFill>
                  <a:srgbClr val="000000"/>
                </a:solidFill>
              </a:rPr>
              <a:t>2</a:t>
            </a:r>
            <a:r>
              <a:rPr lang="en-GB" i="1" dirty="0">
                <a:solidFill>
                  <a:srgbClr val="000000"/>
                </a:solidFill>
              </a:rPr>
              <a:t> = 33 kWh/kg </a:t>
            </a:r>
            <a:br>
              <a:rPr lang="en-GB" i="1" dirty="0">
                <a:solidFill>
                  <a:srgbClr val="000000"/>
                </a:solidFill>
              </a:rPr>
            </a:br>
            <a:r>
              <a:rPr lang="en-GB" i="1" dirty="0">
                <a:solidFill>
                  <a:srgbClr val="000000"/>
                </a:solidFill>
              </a:rPr>
              <a:t>Li-Ion battery = 0.1-0.25 kWh/kg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6104104-6811-46F8-AF4A-1BA654786BD8}"/>
              </a:ext>
            </a:extLst>
          </p:cNvPr>
          <p:cNvSpPr txBox="1"/>
          <p:nvPr/>
        </p:nvSpPr>
        <p:spPr>
          <a:xfrm>
            <a:off x="9822850" y="6432858"/>
            <a:ext cx="2310737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nl-NL" dirty="0"/>
              <a:t>Source: Hydrogen Europe 2020</a:t>
            </a:r>
            <a:br>
              <a:rPr lang="nl-NL" dirty="0"/>
            </a:br>
            <a:r>
              <a:rPr lang="nl-NL" dirty="0">
                <a:hlinkClick r:id="rId3"/>
              </a:rPr>
              <a:t>https://hydrogeneurope.eu/zero-emission-mobility</a:t>
            </a:r>
            <a:r>
              <a:rPr lang="nl-NL" dirty="0"/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2EDAF83-DA07-41D4-B8F6-AA597A56C25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337" y="886000"/>
            <a:ext cx="10924200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Cost competitiveness trajectories of hydrogen applications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06870F-6443-4C3F-B654-4CEB3F02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49" y="1295357"/>
            <a:ext cx="7750933" cy="5555495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9F1426B9-DBDC-45BE-A0F9-6D9A0703AC2C}"/>
              </a:ext>
            </a:extLst>
          </p:cNvPr>
          <p:cNvGrpSpPr/>
          <p:nvPr/>
        </p:nvGrpSpPr>
        <p:grpSpPr>
          <a:xfrm>
            <a:off x="123884" y="1651325"/>
            <a:ext cx="12040123" cy="4316692"/>
            <a:chOff x="123884" y="1651325"/>
            <a:chExt cx="12040123" cy="431669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E022A4CE-05C8-45A6-A84D-CFC0D4A6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84" y="2287290"/>
              <a:ext cx="12040123" cy="3680727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0FDCC131-387E-4930-9881-5E493A58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2230" y="1651325"/>
              <a:ext cx="10630744" cy="653354"/>
            </a:xfrm>
            <a:prstGeom prst="rect">
              <a:avLst/>
            </a:prstGeom>
          </p:spPr>
        </p:pic>
      </p:grpSp>
      <p:sp>
        <p:nvSpPr>
          <p:cNvPr id="9" name="Text Box 9">
            <a:extLst>
              <a:ext uri="{FF2B5EF4-FFF2-40B4-BE49-F238E27FC236}">
                <a16:creationId xmlns:a16="http://schemas.microsoft.com/office/drawing/2014/main" id="{CD67EECB-770E-4702-84A2-BD7E06FB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849" y="6234311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6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6E57233-4C77-4F46-8BFD-F3C42676076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90E79C50-B1DB-425C-B7E6-66E60A069E51}"/>
              </a:ext>
            </a:extLst>
          </p:cNvPr>
          <p:cNvGrpSpPr/>
          <p:nvPr/>
        </p:nvGrpSpPr>
        <p:grpSpPr>
          <a:xfrm>
            <a:off x="3355514" y="1706246"/>
            <a:ext cx="704039" cy="4149031"/>
            <a:chOff x="3355514" y="1706246"/>
            <a:chExt cx="704039" cy="4149031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C109FCD4-FCAD-4D27-9200-B2655A67F001}"/>
                </a:ext>
              </a:extLst>
            </p:cNvPr>
            <p:cNvCxnSpPr/>
            <p:nvPr/>
          </p:nvCxnSpPr>
          <p:spPr>
            <a:xfrm>
              <a:off x="3707534" y="2391641"/>
              <a:ext cx="0" cy="34636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CB12C1FF-F35C-484E-9978-A97C279C00D0}"/>
                </a:ext>
              </a:extLst>
            </p:cNvPr>
            <p:cNvSpPr txBox="1"/>
            <p:nvPr/>
          </p:nvSpPr>
          <p:spPr>
            <a:xfrm>
              <a:off x="3355514" y="1706246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2035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AE84F-C999-4803-9F84-D530A7F6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866791"/>
            <a:ext cx="11783846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tanking stations, cooling before refuelling your car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D98EB9-01D4-4CD6-BE9E-941BD37BB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3" y="1501816"/>
            <a:ext cx="8323769" cy="1891644"/>
          </a:xfrm>
        </p:spPr>
        <p:txBody>
          <a:bodyPr>
            <a:noAutofit/>
          </a:bodyPr>
          <a:lstStyle/>
          <a:p>
            <a:r>
              <a:rPr lang="en-GB" dirty="0"/>
              <a:t>Joule-Thomson effect</a:t>
            </a:r>
          </a:p>
          <a:p>
            <a:pPr lvl="1"/>
            <a:r>
              <a:rPr lang="en-GB" dirty="0"/>
              <a:t>Pressure reduction natural gas: -0.5 ˚C/bar</a:t>
            </a:r>
          </a:p>
          <a:p>
            <a:pPr lvl="1"/>
            <a:r>
              <a:rPr lang="en-GB" dirty="0"/>
              <a:t>Pressure reduction hydrogen: +0.035 ˚C/bar</a:t>
            </a:r>
          </a:p>
          <a:p>
            <a:r>
              <a:rPr lang="en-GB" dirty="0"/>
              <a:t>Hydrogen pressure reduction from 80 to 15 bar: +2 ˚C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7B11AF-67C9-4DCC-B423-759C5C33CF61}"/>
              </a:ext>
            </a:extLst>
          </p:cNvPr>
          <p:cNvSpPr txBox="1"/>
          <p:nvPr/>
        </p:nvSpPr>
        <p:spPr>
          <a:xfrm>
            <a:off x="10029983" y="6453718"/>
            <a:ext cx="208952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 defTabSz="751762" eaLnBrk="0" hangingPunct="0">
              <a:lnSpc>
                <a:spcPct val="90000"/>
              </a:lnSpc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nl-NL" dirty="0"/>
              <a:t>Source: Hydrogen Europe 2020</a:t>
            </a:r>
            <a:br>
              <a:rPr lang="nl-NL" dirty="0"/>
            </a:br>
            <a:r>
              <a:rPr lang="nl-NL" dirty="0">
                <a:hlinkClick r:id="rId2"/>
              </a:rPr>
              <a:t>https://hydrogeneurope.eu/refueling-stations</a:t>
            </a: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F150892-A4F1-41F5-98A3-33533A1BA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52" y="1380866"/>
            <a:ext cx="3536163" cy="185585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D77C191-21B5-44BE-840D-67A3F0E09434}"/>
              </a:ext>
            </a:extLst>
          </p:cNvPr>
          <p:cNvSpPr/>
          <p:nvPr/>
        </p:nvSpPr>
        <p:spPr>
          <a:xfrm>
            <a:off x="798895" y="1989660"/>
            <a:ext cx="5380522" cy="31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455610D-B2EA-4AEF-A0C1-F63339A9E8A4}"/>
              </a:ext>
            </a:extLst>
          </p:cNvPr>
          <p:cNvSpPr/>
          <p:nvPr/>
        </p:nvSpPr>
        <p:spPr>
          <a:xfrm>
            <a:off x="806914" y="2392317"/>
            <a:ext cx="5565007" cy="319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8DFF68A-0E88-4FEA-9810-7E4ED1A97C77}"/>
              </a:ext>
            </a:extLst>
          </p:cNvPr>
          <p:cNvGrpSpPr/>
          <p:nvPr/>
        </p:nvGrpSpPr>
        <p:grpSpPr>
          <a:xfrm>
            <a:off x="202789" y="4042038"/>
            <a:ext cx="11711734" cy="2136340"/>
            <a:chOff x="780308" y="4056223"/>
            <a:chExt cx="10631384" cy="1939273"/>
          </a:xfrm>
        </p:grpSpPr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21F82609-0616-42A2-A044-ECEB2910C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308" y="4404599"/>
              <a:ext cx="10631384" cy="1590897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044EF6C0-23C0-454A-857E-CBF5BBF5D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1459" y="4056223"/>
              <a:ext cx="10431331" cy="304843"/>
            </a:xfrm>
            <a:prstGeom prst="rect">
              <a:avLst/>
            </a:prstGeom>
          </p:spPr>
        </p:pic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88DC9343-3508-4A6F-B832-518ED68A7581}"/>
              </a:ext>
            </a:extLst>
          </p:cNvPr>
          <p:cNvSpPr/>
          <p:nvPr/>
        </p:nvSpPr>
        <p:spPr>
          <a:xfrm>
            <a:off x="8104464" y="4424754"/>
            <a:ext cx="1848061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D3A05359-6638-4549-A6AB-94A10F0226C6}"/>
              </a:ext>
            </a:extLst>
          </p:cNvPr>
          <p:cNvSpPr/>
          <p:nvPr/>
        </p:nvSpPr>
        <p:spPr>
          <a:xfrm>
            <a:off x="6286500" y="4418893"/>
            <a:ext cx="1778616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92E105A-04ED-4383-B019-747D20E28D0B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493" y="886748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Evolution of hydrogen cost for mobility fueling stations, $/kg</a:t>
            </a:r>
            <a:endParaRPr lang="en-GB" sz="16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89558" y="6223997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 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2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1F198A7-6A38-4CCC-9B1B-46AC61C438C0}"/>
              </a:ext>
            </a:extLst>
          </p:cNvPr>
          <p:cNvSpPr/>
          <p:nvPr/>
        </p:nvSpPr>
        <p:spPr>
          <a:xfrm>
            <a:off x="1572095" y="1233760"/>
            <a:ext cx="844534" cy="11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9A0CAC-86C4-45B7-B3A4-381DD2DFD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1" y="1384374"/>
            <a:ext cx="10199855" cy="5105613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88AC80C1-AFD0-4A04-BA32-410F8D2B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6850" y="2379756"/>
            <a:ext cx="1657948" cy="247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marL="228600" indent="-228600">
              <a:buAutoNum type="arabicPeriod"/>
            </a:pPr>
            <a:r>
              <a:rPr lang="en-US" sz="1200" i="1" dirty="0">
                <a:solidFill>
                  <a:srgbClr val="000000"/>
                </a:solidFill>
              </a:rPr>
              <a:t>Compression for gaseous trucking, liquefaction for liquid trucking or storage for pipelines.</a:t>
            </a:r>
          </a:p>
          <a:p>
            <a:pPr marL="228600" indent="-228600">
              <a:buAutoNum type="arabicPeriod"/>
            </a:pPr>
            <a:r>
              <a:rPr lang="en-US" sz="1200" i="1" dirty="0">
                <a:solidFill>
                  <a:srgbClr val="000000"/>
                </a:solidFill>
              </a:rPr>
              <a:t>Gaseous trucking, liquid trucking or pipelines.</a:t>
            </a:r>
          </a:p>
          <a:p>
            <a:pPr marL="228600" indent="-228600">
              <a:buAutoNum type="arabicPeriod"/>
            </a:pPr>
            <a:r>
              <a:rPr lang="en-US" sz="1200" i="1" dirty="0">
                <a:solidFill>
                  <a:srgbClr val="000000"/>
                </a:solidFill>
              </a:rPr>
              <a:t>Assumes average blue and green production cost in Europe (Germany offshore wind).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8BC7F0F-03D0-435F-9591-3A9C24C9FB6E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0391CD7-948D-4313-AACB-0730392F38D2}"/>
              </a:ext>
            </a:extLst>
          </p:cNvPr>
          <p:cNvSpPr/>
          <p:nvPr/>
        </p:nvSpPr>
        <p:spPr>
          <a:xfrm>
            <a:off x="9420225" y="1384374"/>
            <a:ext cx="959466" cy="5130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7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A912136-42EE-4B2C-803D-81C3BB61C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79" y="1281342"/>
            <a:ext cx="11152785" cy="50750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497" y="886000"/>
            <a:ext cx="11070504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TCO ratio between FCEV/BEV vehicles</a:t>
            </a:r>
            <a:endParaRPr lang="en-GB" sz="16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01891" y="6221917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 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3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1F198A7-6A38-4CCC-9B1B-46AC61C438C0}"/>
              </a:ext>
            </a:extLst>
          </p:cNvPr>
          <p:cNvSpPr/>
          <p:nvPr/>
        </p:nvSpPr>
        <p:spPr>
          <a:xfrm>
            <a:off x="1572095" y="1233760"/>
            <a:ext cx="844534" cy="11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AC80C1-AFD0-4A04-BA32-410F8D2B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8973" y="2487087"/>
            <a:ext cx="1657948" cy="811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No. average of 5 car segments ranging from small and low usage to large and high usage.</a:t>
            </a:r>
            <a:endParaRPr lang="en-GB" sz="1200" i="1" dirty="0">
              <a:solidFill>
                <a:srgbClr val="0000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A3D0253-DBCF-4D9B-8098-3BA13184C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483" y="1458539"/>
            <a:ext cx="7064060" cy="1075597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4C8BCED-6468-44A2-AA9D-2AF01D679695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AAD08DA-3A57-45B7-9731-ABA723F73B76}"/>
              </a:ext>
            </a:extLst>
          </p:cNvPr>
          <p:cNvCxnSpPr/>
          <p:nvPr/>
        </p:nvCxnSpPr>
        <p:spPr>
          <a:xfrm flipV="1">
            <a:off x="3943927" y="4424218"/>
            <a:ext cx="0" cy="1551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489" y="889886"/>
            <a:ext cx="10915056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Cost competitiveness trajectories of hydrogen applications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06870F-6443-4C3F-B654-4CEB3F02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69" y="1192894"/>
            <a:ext cx="7750933" cy="5665106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9E7BCBFD-C6C5-46FC-92DE-BAF0E9E3FA10}"/>
              </a:ext>
            </a:extLst>
          </p:cNvPr>
          <p:cNvGrpSpPr/>
          <p:nvPr/>
        </p:nvGrpSpPr>
        <p:grpSpPr>
          <a:xfrm>
            <a:off x="12371" y="1651325"/>
            <a:ext cx="12120603" cy="1673825"/>
            <a:chOff x="12371" y="1651325"/>
            <a:chExt cx="12120603" cy="167382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88F5514F-022D-4FEB-8EDE-3615403F8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71" y="2183019"/>
              <a:ext cx="12073948" cy="1142131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14A3CFDC-B645-4D47-BBDB-46E87E88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230" y="1651325"/>
              <a:ext cx="10630744" cy="653354"/>
            </a:xfrm>
            <a:prstGeom prst="rect">
              <a:avLst/>
            </a:prstGeom>
          </p:spPr>
        </p:pic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0DCD7178-E75F-41E3-910E-13101E51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849" y="6234311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5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5527FE9-0533-4827-91D2-B3E187B670F5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9B210B-87A1-4226-8E5C-085B15B10D6E}"/>
              </a:ext>
            </a:extLst>
          </p:cNvPr>
          <p:cNvGrpSpPr/>
          <p:nvPr/>
        </p:nvGrpSpPr>
        <p:grpSpPr>
          <a:xfrm>
            <a:off x="3355514" y="1706246"/>
            <a:ext cx="704039" cy="1503679"/>
            <a:chOff x="3355514" y="1706246"/>
            <a:chExt cx="704039" cy="1503679"/>
          </a:xfrm>
        </p:grpSpPr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3665A0D0-5EA2-44FB-B1CF-353EC9B36AA9}"/>
                </a:ext>
              </a:extLst>
            </p:cNvPr>
            <p:cNvCxnSpPr>
              <a:cxnSpLocks/>
            </p:cNvCxnSpPr>
            <p:nvPr/>
          </p:nvCxnSpPr>
          <p:spPr>
            <a:xfrm>
              <a:off x="3698009" y="2391641"/>
              <a:ext cx="0" cy="8182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24ADC11C-25D7-41BF-B021-D59A348356B9}"/>
                </a:ext>
              </a:extLst>
            </p:cNvPr>
            <p:cNvSpPr txBox="1"/>
            <p:nvPr/>
          </p:nvSpPr>
          <p:spPr>
            <a:xfrm>
              <a:off x="3355514" y="1706246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>
                  <a:solidFill>
                    <a:srgbClr val="FF0000"/>
                  </a:solidFill>
                </a:rPr>
                <a:t>2035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30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6251</TotalTime>
  <Words>854</Words>
  <Application>Microsoft Office PowerPoint</Application>
  <PresentationFormat>Breedbeeld</PresentationFormat>
  <Paragraphs>105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Office-thema</vt:lpstr>
      <vt:lpstr>PowerPoint-presentatie</vt:lpstr>
      <vt:lpstr>The versatility of hydrogen in end use, sector coupling</vt:lpstr>
      <vt:lpstr>Future mobility will be electric, battery versus hydrogen</vt:lpstr>
      <vt:lpstr>Mobility: battery or fuel cell? Or both?</vt:lpstr>
      <vt:lpstr>Cost competitiveness trajectories of hydrogen applications</vt:lpstr>
      <vt:lpstr>Hydrogen tanking stations, cooling before refuelling your car</vt:lpstr>
      <vt:lpstr>Evolution of hydrogen cost for mobility fueling stations, $/kg</vt:lpstr>
      <vt:lpstr>TCO ratio between FCEV/BEV vehicles</vt:lpstr>
      <vt:lpstr>Cost competitiveness trajectories of hydrogen applications</vt:lpstr>
      <vt:lpstr>Stad aan ‘t Haringvliet, Het Innovathuis</vt:lpstr>
      <vt:lpstr>Testing 3 domestic boilers on hydrogen with a power-to-gas project</vt:lpstr>
      <vt:lpstr>Hydrogen infrastructure  EU corridor split up in 15 interconnected sections</vt:lpstr>
      <vt:lpstr>Potential hydrogen storage capacity in salt caverns in Europe</vt:lpstr>
      <vt:lpstr>Thank you for your attention</vt:lpstr>
      <vt:lpstr>Backup sheets</vt:lpstr>
      <vt:lpstr>Fuel cell cars versus battery electric vehicle</vt:lpstr>
      <vt:lpstr>Fuel cell based micro CHP</vt:lpstr>
      <vt:lpstr>Hydrogen tanking stations NL</vt:lpstr>
      <vt:lpstr>Cost competitiveness trajectories of hydrogen applications</vt:lpstr>
      <vt:lpstr>Economics of synfuel production 2030 for aviation and shipping</vt:lpstr>
      <vt:lpstr>Green hydrogen production costs development 2020-2050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Waterstof in één dag</dc:title>
  <dc:creator>Inge Rietsema</dc:creator>
  <cp:lastModifiedBy>Theo Fens</cp:lastModifiedBy>
  <cp:revision>157</cp:revision>
  <dcterms:created xsi:type="dcterms:W3CDTF">2019-02-13T10:18:04Z</dcterms:created>
  <dcterms:modified xsi:type="dcterms:W3CDTF">2020-08-27T12:05:02Z</dcterms:modified>
</cp:coreProperties>
</file>