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1112" r:id="rId3"/>
    <p:sldId id="1465" r:id="rId4"/>
    <p:sldId id="1444" r:id="rId5"/>
    <p:sldId id="1105" r:id="rId6"/>
    <p:sldId id="1106" r:id="rId7"/>
    <p:sldId id="1437" r:id="rId8"/>
    <p:sldId id="1538" r:id="rId9"/>
    <p:sldId id="1543" r:id="rId10"/>
    <p:sldId id="1250" r:id="rId11"/>
    <p:sldId id="1432" r:id="rId12"/>
    <p:sldId id="1527" r:id="rId13"/>
    <p:sldId id="1526" r:id="rId14"/>
    <p:sldId id="1528" r:id="rId15"/>
    <p:sldId id="1515" r:id="rId16"/>
    <p:sldId id="1516" r:id="rId17"/>
    <p:sldId id="1513" r:id="rId18"/>
    <p:sldId id="329" r:id="rId19"/>
    <p:sldId id="1441" r:id="rId20"/>
    <p:sldId id="1442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C4E"/>
    <a:srgbClr val="CBBB34"/>
    <a:srgbClr val="9D9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3"/>
    <p:restoredTop sz="94699"/>
  </p:normalViewPr>
  <p:slideViewPr>
    <p:cSldViewPr snapToGrid="0" snapToObjects="1">
      <p:cViewPr varScale="1">
        <p:scale>
          <a:sx n="103" d="100"/>
          <a:sy n="103" d="100"/>
        </p:scale>
        <p:origin x="798" y="96"/>
      </p:cViewPr>
      <p:guideLst>
        <p:guide orient="horz" pos="7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466D3-EC75-43E4-B0DA-AF2D42660821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0696E-A202-4EF6-9093-5C9C1D54F0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354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0696E-A202-4EF6-9093-5C9C1D54F08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8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21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8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29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87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10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7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88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76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97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13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93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ofadvanwijk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i-desertenergy.org/wp-content/uploads/2019/12/Dii-hydrogen-study-November-2019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fzn.de/fileadmin/documents/Niedersaechsische_Energietage/Vortr%C3%A4ge/2019/NET2019_FF1_04_Bode_Rev1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fzn.de/fileadmin/documents/Niedersaechsische_Energietage/Vortr%C3%A4ge/2019/NET2019_FF1_04_Bode_Rev1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fzn.de/fileadmin/documents/Niedersaechsische_Energietage/Vortr%C3%A4ge/2019/NET2019_FF1_04_Bode_Rev1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nieuws.kuleuven.be/en/content/2019/belgian-scientists-crack-the-code-for-affordable-eco-friendly-hydrogen-ga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onlinelibrary.wiley.com/doi/epdf/10.1002/aenm.20200077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rofadvanwijk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ydrogencouncil.com/en/path-to-hydrogen-competitiveness-a-cost-perspectiv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rofadvanwijk.com/books/solar-power-to-the-peopl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rofadvanwijk.com/books/solar-power-to-the-peopl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nnet.eu/fileadmin/user_upload/Company/News/Dutch/2019/Infrastructure_Outlook_2050_appendices_190214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ommission/presscorner/detail/en/FS_20_129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c.europa.eu/energy/topics/energy-system-integration/hydrogen_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315896"/>
            <a:ext cx="9144000" cy="923330"/>
          </a:xfrm>
        </p:spPr>
        <p:txBody>
          <a:bodyPr lIns="0" tIns="0" rIns="0" bIns="0">
            <a:spAutoFit/>
          </a:bodyPr>
          <a:lstStyle/>
          <a:p>
            <a:pPr algn="l" fontAlgn="t" hangingPunct="0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9D9102"/>
                </a:solidFill>
                <a:latin typeface="Calibri" charset="0"/>
                <a:ea typeface="Calibri" charset="0"/>
                <a:cs typeface="Calibri" charset="0"/>
              </a:rPr>
              <a:t>Theo Fens</a:t>
            </a:r>
          </a:p>
          <a:p>
            <a:pPr algn="l" fontAlgn="t" hangingPunct="0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9D9102"/>
                </a:solidFill>
                <a:latin typeface="Calibri" charset="0"/>
                <a:ea typeface="Calibri" charset="0"/>
                <a:cs typeface="Calibri" charset="0"/>
              </a:rPr>
              <a:t>Delft University of Technology</a:t>
            </a:r>
          </a:p>
          <a:p>
            <a:pPr algn="l" fontAlgn="t" hangingPunct="0">
              <a:lnSpc>
                <a:spcPct val="100000"/>
              </a:lnSpc>
              <a:spcBef>
                <a:spcPts val="0"/>
              </a:spcBef>
            </a:pPr>
            <a:r>
              <a:rPr lang="en-GB" sz="2000" i="1" dirty="0">
                <a:solidFill>
                  <a:srgbClr val="9D9102"/>
                </a:solidFill>
                <a:latin typeface="Calibri" charset="0"/>
                <a:ea typeface="Calibri" charset="0"/>
                <a:cs typeface="Calibri" charset="0"/>
              </a:rPr>
              <a:t>IDIC/EDI online seminar hydrogen, September 2020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524000" y="2530072"/>
            <a:ext cx="10195245" cy="1446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 hangingPunct="0"/>
            <a:r>
              <a:rPr lang="en-US" sz="4700" b="1" i="1" dirty="0">
                <a:solidFill>
                  <a:srgbClr val="1C2C4E"/>
                </a:solidFill>
              </a:rPr>
              <a:t>Long-term potential of hydrogen, expected developments</a:t>
            </a:r>
            <a:endParaRPr lang="nl-NL" sz="4700" dirty="0">
              <a:solidFill>
                <a:srgbClr val="1C2C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9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700" y="865945"/>
            <a:ext cx="10515600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GB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Solar irradiation and wind speed in Europe and North Africa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D45B9F-F4E4-4FD3-80AD-766B2C783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59" y="1339397"/>
            <a:ext cx="7173798" cy="5473515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FDA2E644-363A-45AA-8EB1-5C9148BDD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0147" y="6483894"/>
            <a:ext cx="1526869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pitchFamily="34" charset="0"/>
              </a:rPr>
              <a:t>Source: TUD Ad van </a:t>
            </a:r>
            <a:r>
              <a:rPr lang="en-GB" sz="923" i="1" dirty="0" err="1">
                <a:latin typeface="Arial Narrow" pitchFamily="34" charset="0"/>
              </a:rPr>
              <a:t>Wijk</a:t>
            </a:r>
            <a:r>
              <a:rPr lang="en-GB" sz="923" i="1" dirty="0">
                <a:latin typeface="Arial Narrow" pitchFamily="34" charset="0"/>
              </a:rPr>
              <a:t>, 2017</a:t>
            </a:r>
            <a:br>
              <a:rPr lang="en-GB" sz="923" i="1" dirty="0">
                <a:latin typeface="Arial Narrow" pitchFamily="34" charset="0"/>
              </a:rPr>
            </a:br>
            <a:r>
              <a:rPr lang="en-GB" sz="923" i="1" dirty="0">
                <a:latin typeface="Arial Narrow" pitchFamily="34" charset="0"/>
                <a:hlinkClick r:id="rId3"/>
              </a:rPr>
              <a:t>http://profadvanwijk.com/</a:t>
            </a:r>
            <a:r>
              <a:rPr lang="en-GB" sz="923" i="1" dirty="0">
                <a:latin typeface="Arial Narrow" pitchFamily="34" charset="0"/>
              </a:rPr>
              <a:t>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7DEF53F-178C-427C-AD4A-B4644AAD55EC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58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A0F4D35-0B84-48E1-B956-EE73462BF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27" y="1117218"/>
            <a:ext cx="8089983" cy="5596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2" y="838048"/>
            <a:ext cx="10515600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GB" sz="2800" b="1" i="1">
                <a:solidFill>
                  <a:srgbClr val="1C2C4E"/>
                </a:solidFill>
                <a:latin typeface="+mn-lt"/>
                <a:ea typeface="+mn-ea"/>
                <a:cs typeface="+mn-cs"/>
              </a:rPr>
              <a:t>Symbiotic hydrogen project North-Africa and Europe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849804" y="6502104"/>
            <a:ext cx="4304872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nl-NL" sz="923" i="1" dirty="0">
                <a:latin typeface="Arial Narrow" pitchFamily="34" charset="0"/>
              </a:rPr>
              <a:t>Source: </a:t>
            </a:r>
            <a:r>
              <a:rPr lang="it-IT" sz="923" i="1" dirty="0">
                <a:latin typeface="Arial Narrow" pitchFamily="34" charset="0"/>
              </a:rPr>
              <a:t>A North Africa - Europe Hydrogen Manifesto, van Wijk et al,</a:t>
            </a:r>
            <a:r>
              <a:rPr lang="nl-NL" sz="923" i="1" dirty="0">
                <a:latin typeface="Arial Narrow" pitchFamily="34" charset="0"/>
              </a:rPr>
              <a:t>, 2019</a:t>
            </a:r>
          </a:p>
          <a:p>
            <a:pPr algn="r" defTabSz="751762" eaLnBrk="0" hangingPunct="0">
              <a:lnSpc>
                <a:spcPct val="90000"/>
              </a:lnSpc>
            </a:pPr>
            <a:r>
              <a:rPr lang="nl-NL" sz="923" i="1" dirty="0">
                <a:latin typeface="Arial Narrow" pitchFamily="34" charset="0"/>
                <a:hlinkClick r:id="rId3"/>
              </a:rPr>
              <a:t>https://dii-desertenergy.org/wp-content/uploads/2019/12/Dii-hydrogen-study-November-2019.pdf</a:t>
            </a:r>
            <a:r>
              <a:rPr lang="nl-NL" sz="923" i="1" dirty="0">
                <a:latin typeface="Arial Narrow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202121-9860-4541-838D-2265F7416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41" y="2146153"/>
            <a:ext cx="2004195" cy="2565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Energy Balance European Union 2050; primary energy production is 15,710 TWh, with</a:t>
            </a:r>
          </a:p>
          <a:p>
            <a:r>
              <a:rPr lang="en-US" i="1" dirty="0">
                <a:solidFill>
                  <a:srgbClr val="000000"/>
                </a:solidFill>
              </a:rPr>
              <a:t>final energy consumption amounting to 12,000 TWh.</a:t>
            </a:r>
            <a:endParaRPr lang="nl-NL" i="1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54EF17F-1316-4710-8BFD-962E214D0DED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8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398" y="485728"/>
            <a:ext cx="11534499" cy="786369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First moving carbon beds for methane pyrolysis:</a:t>
            </a:r>
            <a:b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</a:br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combined reaction and heat integration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187891" y="6422756"/>
            <a:ext cx="5946347" cy="3605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spAutoFit/>
          </a:bodyPr>
          <a:lstStyle>
            <a:defPPr>
              <a:defRPr lang="nl-NL"/>
            </a:defPPr>
            <a:lvl1pPr>
              <a:defRPr sz="923" i="1">
                <a:latin typeface="Arial Narrow" pitchFamily="34" charset="0"/>
              </a:defRPr>
            </a:lvl1pPr>
          </a:lstStyle>
          <a:p>
            <a:pPr algn="r"/>
            <a:r>
              <a:rPr lang="en-GB" dirty="0"/>
              <a:t>Source: BASF SE November 2019</a:t>
            </a:r>
            <a:br>
              <a:rPr lang="en-GB" dirty="0"/>
            </a:br>
            <a:r>
              <a:rPr lang="en-GB" dirty="0">
                <a:hlinkClick r:id="rId2"/>
              </a:rPr>
              <a:t>https://www.efzn.de/fileadmin/documents/Niedersaechsische_Energietage/Vortr%C3%A4ge/2019/NET2019_FF1_04_Bode_Rev1.pdf</a:t>
            </a:r>
            <a:r>
              <a:rPr lang="en-GB" dirty="0"/>
              <a:t> 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C62900D-E6B7-40FC-95E3-D5A8FEB96CB4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ED5075A-EBC5-448B-830E-D5B9D834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07" y="1272283"/>
            <a:ext cx="11898385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064" y="873587"/>
            <a:ext cx="10955999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Green hydrogen: water electrolysis or methane pyrolysis?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206553" y="6441418"/>
            <a:ext cx="5946347" cy="3605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spAutoFit/>
          </a:bodyPr>
          <a:lstStyle>
            <a:defPPr>
              <a:defRPr lang="nl-NL"/>
            </a:defPPr>
            <a:lvl1pPr>
              <a:defRPr sz="923" i="1">
                <a:latin typeface="Arial Narrow" pitchFamily="34" charset="0"/>
              </a:defRPr>
            </a:lvl1pPr>
          </a:lstStyle>
          <a:p>
            <a:pPr algn="r"/>
            <a:r>
              <a:rPr lang="en-GB" dirty="0"/>
              <a:t>Source: BASF SE November 2019</a:t>
            </a:r>
            <a:br>
              <a:rPr lang="en-GB" dirty="0"/>
            </a:br>
            <a:r>
              <a:rPr lang="en-GB" dirty="0">
                <a:hlinkClick r:id="rId2"/>
              </a:rPr>
              <a:t>https://www.efzn.de/fileadmin/documents/Niedersaechsische_Energietage/Vortr%C3%A4ge/2019/NET2019_FF1_04_Bode_Rev1.pdf</a:t>
            </a:r>
            <a:r>
              <a:rPr lang="en-GB" dirty="0"/>
              <a:t> 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C62900D-E6B7-40FC-95E3-D5A8FEB96CB4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520B7BA-703D-42AC-978B-EF9BF1DA5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045" y="1636557"/>
            <a:ext cx="10097909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91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8061" y="873587"/>
            <a:ext cx="11497170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Cost competitiveness of methane pyrolysis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197222" y="6441418"/>
            <a:ext cx="5946347" cy="3605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spAutoFit/>
          </a:bodyPr>
          <a:lstStyle>
            <a:defPPr>
              <a:defRPr lang="nl-NL"/>
            </a:defPPr>
            <a:lvl1pPr>
              <a:defRPr sz="923" i="1">
                <a:latin typeface="Arial Narrow" pitchFamily="34" charset="0"/>
              </a:defRPr>
            </a:lvl1pPr>
          </a:lstStyle>
          <a:p>
            <a:pPr algn="r"/>
            <a:r>
              <a:rPr lang="en-GB" dirty="0"/>
              <a:t>Source: BASF SE November 2019</a:t>
            </a:r>
            <a:br>
              <a:rPr lang="en-GB" dirty="0"/>
            </a:br>
            <a:r>
              <a:rPr lang="en-GB" dirty="0">
                <a:hlinkClick r:id="rId2"/>
              </a:rPr>
              <a:t>https://www.efzn.de/fileadmin/documents/Niedersaechsische_Energietage/Vortr%C3%A4ge/2019/NET2019_FF1_04_Bode_Rev1.pdf</a:t>
            </a:r>
            <a:r>
              <a:rPr lang="en-GB" dirty="0"/>
              <a:t> 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C62900D-E6B7-40FC-95E3-D5A8FEB96CB4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2103C9-F1F0-4A43-BFF2-CB9BC6626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97" y="1275178"/>
            <a:ext cx="11326806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4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029" y="884077"/>
            <a:ext cx="11536659" cy="384336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Hydrogen directly from solar panels</a:t>
            </a:r>
            <a:endParaRPr lang="en-GB" sz="27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900047" y="6477339"/>
            <a:ext cx="5252247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KU Leuven 2019 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2"/>
              </a:rPr>
              <a:t>https://nieuws.kuleuven.be/en/content/2019/belgian-scientists-crack-the-code-for-affordable-eco-friendly-hydrogen-gas</a:t>
            </a:r>
            <a:r>
              <a:rPr lang="en-GB" sz="923" i="1" dirty="0">
                <a:latin typeface="Arial Narrow" charset="0"/>
              </a:rPr>
              <a:t> 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A9F6D31-B670-4E28-BE45-87523993F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16" y="2606878"/>
            <a:ext cx="4271037" cy="11806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Bioscience engineers from KU Leuven have designed a hydrogen panel that converts 15 per cent of the sunlight straight into hydrogen gas – a world record. </a:t>
            </a:r>
            <a:endParaRPr lang="en-GB" i="1" dirty="0">
              <a:solidFill>
                <a:srgbClr val="00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0D1CECB-0F36-4070-A6DA-DDD90E7F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31" y="1268413"/>
            <a:ext cx="6468378" cy="49632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9CC89-65F2-403A-9E33-6C2CEEA2B90E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98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029" y="884077"/>
            <a:ext cx="11536659" cy="384336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Hydrogen directly from solar panels using water splitting</a:t>
            </a:r>
            <a:endParaRPr lang="en-GB" sz="27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185930" y="6477339"/>
            <a:ext cx="2966364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Australian National University 2020 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2"/>
              </a:rPr>
              <a:t>https://onlinelibrary.wiley.com/doi/epdf/10.1002/aenm.202000772</a:t>
            </a:r>
            <a:r>
              <a:rPr lang="en-GB" sz="923" i="1" dirty="0">
                <a:latin typeface="Arial Narrow" charset="0"/>
              </a:rPr>
              <a:t> 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A9F6D31-B670-4E28-BE45-87523993F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4651" y="1552769"/>
            <a:ext cx="4271037" cy="2565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Australian researchers have claimed a new world efficiency record of 17.6% for solar panels that can directly split water using sunlight. They use a photoelectrochemical (PEC) solar-to-hydrogen (STH).</a:t>
            </a:r>
          </a:p>
          <a:p>
            <a:endParaRPr lang="en-US" i="1" dirty="0">
              <a:solidFill>
                <a:srgbClr val="000000"/>
              </a:solidFill>
            </a:endParaRPr>
          </a:p>
          <a:p>
            <a:r>
              <a:rPr lang="en-US" i="1" dirty="0">
                <a:solidFill>
                  <a:srgbClr val="000000"/>
                </a:solidFill>
              </a:rPr>
              <a:t>The low-cost layered perovskite is combined with a convectional Si solar cell should lead to low cost hydrogen. </a:t>
            </a:r>
            <a:endParaRPr lang="en-GB" i="1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9A53716-E9DD-4FE5-8DE1-8184344A3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286" y="4446735"/>
            <a:ext cx="2734057" cy="16099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C1C09D1-39A8-48CC-9FBB-62D46EA52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07" y="1456628"/>
            <a:ext cx="6640530" cy="48480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4A906-26A7-48B8-B4C5-65089AF71F77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72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9847" y="3144306"/>
            <a:ext cx="6352306" cy="569387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40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Thank you for your attention</a:t>
            </a:r>
            <a:endParaRPr lang="en-GB" sz="40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A699C01-E68D-41BD-AD4B-38D5207B0D2C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21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532" y="871059"/>
            <a:ext cx="10928112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Backup sheets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11B2CE0-661B-417C-932E-1A702EA00621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63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176" y="849424"/>
            <a:ext cx="12021647" cy="384336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Northern part Netherlands, a hydrogen hub</a:t>
            </a:r>
            <a:endParaRPr lang="en-GB" sz="27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67062" y="6397732"/>
            <a:ext cx="1724037" cy="20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New Energy Coalition 2019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EE5342-F782-47B1-AB36-65C4F3E50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3253" y="2984734"/>
            <a:ext cx="2216068" cy="2011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Transition from a natural gas hub towards a hydrogen hub. Utilisation of the current infrastructure including salt cavern storage.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274B124-6BC8-49E4-A244-4E84A7E93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50" y="1189491"/>
            <a:ext cx="8742977" cy="5531984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6CD51D4-1ABF-49A3-9049-7DD8C58BA5C1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4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C3EDF-3FC6-4534-8564-F0C8BB08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65" y="870857"/>
            <a:ext cx="10537196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GB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Green hydrogen, the financials of PEM technology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E5B3EF1B-433C-4DEF-9296-1D71D6A3E2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7719" y="1460779"/>
          <a:ext cx="11207017" cy="4461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6414">
                  <a:extLst>
                    <a:ext uri="{9D8B030D-6E8A-4147-A177-3AD203B41FA5}">
                      <a16:colId xmlns:a16="http://schemas.microsoft.com/office/drawing/2014/main" val="1995341429"/>
                    </a:ext>
                  </a:extLst>
                </a:gridCol>
                <a:gridCol w="1980602">
                  <a:extLst>
                    <a:ext uri="{9D8B030D-6E8A-4147-A177-3AD203B41FA5}">
                      <a16:colId xmlns:a16="http://schemas.microsoft.com/office/drawing/2014/main" val="4063267922"/>
                    </a:ext>
                  </a:extLst>
                </a:gridCol>
                <a:gridCol w="1441299">
                  <a:extLst>
                    <a:ext uri="{9D8B030D-6E8A-4147-A177-3AD203B41FA5}">
                      <a16:colId xmlns:a16="http://schemas.microsoft.com/office/drawing/2014/main" val="1558242282"/>
                    </a:ext>
                  </a:extLst>
                </a:gridCol>
                <a:gridCol w="3237358">
                  <a:extLst>
                    <a:ext uri="{9D8B030D-6E8A-4147-A177-3AD203B41FA5}">
                      <a16:colId xmlns:a16="http://schemas.microsoft.com/office/drawing/2014/main" val="593359108"/>
                    </a:ext>
                  </a:extLst>
                </a:gridCol>
                <a:gridCol w="2611344">
                  <a:extLst>
                    <a:ext uri="{9D8B030D-6E8A-4147-A177-3AD203B41FA5}">
                      <a16:colId xmlns:a16="http://schemas.microsoft.com/office/drawing/2014/main" val="894064750"/>
                    </a:ext>
                  </a:extLst>
                </a:gridCol>
              </a:tblGrid>
              <a:tr h="889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>
                          <a:effectLst/>
                          <a:latin typeface="+mn-lt"/>
                        </a:rPr>
                        <a:t>Investment cost [€/kW]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>
                          <a:effectLst/>
                          <a:latin typeface="+mn-lt"/>
                        </a:rPr>
                        <a:t>Efficiency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>
                          <a:effectLst/>
                          <a:latin typeface="+mn-lt"/>
                        </a:rPr>
                        <a:t>Electricity Price </a:t>
                      </a:r>
                      <a:r>
                        <a:rPr lang="nl-NL" sz="2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Offshore Wind [</a:t>
                      </a:r>
                      <a:r>
                        <a:rPr lang="nl-NL" sz="2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€/MWh]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 err="1">
                          <a:effectLst/>
                          <a:latin typeface="+mn-lt"/>
                        </a:rPr>
                        <a:t>Hydrogen</a:t>
                      </a:r>
                      <a:r>
                        <a:rPr lang="nl-NL" sz="2200" b="0" dirty="0">
                          <a:effectLst/>
                          <a:latin typeface="+mn-lt"/>
                        </a:rPr>
                        <a:t> Price</a:t>
                      </a:r>
                      <a:br>
                        <a:rPr lang="nl-NL" sz="2200" b="0" dirty="0">
                          <a:effectLst/>
                          <a:latin typeface="+mn-lt"/>
                        </a:rPr>
                      </a:br>
                      <a:r>
                        <a:rPr lang="nl-NL" sz="2200" b="0" dirty="0">
                          <a:effectLst/>
                          <a:latin typeface="+mn-lt"/>
                        </a:rPr>
                        <a:t>[€/kg]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extLst>
                  <a:ext uri="{0D108BD9-81ED-4DB2-BD59-A6C34878D82A}">
                    <a16:rowId xmlns:a16="http://schemas.microsoft.com/office/drawing/2014/main" val="1705967889"/>
                  </a:ext>
                </a:extLst>
              </a:tr>
              <a:tr h="892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 err="1">
                          <a:effectLst/>
                          <a:latin typeface="+mn-lt"/>
                        </a:rPr>
                        <a:t>Till</a:t>
                      </a:r>
                      <a:r>
                        <a:rPr lang="nl-NL" sz="2200" b="0" dirty="0">
                          <a:effectLst/>
                          <a:latin typeface="+mn-lt"/>
                        </a:rPr>
                        <a:t> 2020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>
                          <a:effectLst/>
                          <a:latin typeface="+mn-lt"/>
                        </a:rPr>
                        <a:t>600-900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>
                          <a:effectLst/>
                          <a:latin typeface="+mn-lt"/>
                        </a:rPr>
                        <a:t>72-75%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>
                          <a:effectLst/>
                          <a:latin typeface="+mn-lt"/>
                        </a:rPr>
                        <a:t>40-50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>
                          <a:effectLst/>
                          <a:latin typeface="+mn-lt"/>
                        </a:rPr>
                        <a:t>3-4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extLst>
                  <a:ext uri="{0D108BD9-81ED-4DB2-BD59-A6C34878D82A}">
                    <a16:rowId xmlns:a16="http://schemas.microsoft.com/office/drawing/2014/main" val="2535234634"/>
                  </a:ext>
                </a:extLst>
              </a:tr>
              <a:tr h="892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>
                          <a:effectLst/>
                          <a:latin typeface="+mn-lt"/>
                        </a:rPr>
                        <a:t>2020-2025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>
                          <a:effectLst/>
                          <a:latin typeface="+mn-lt"/>
                        </a:rPr>
                        <a:t>300-600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>
                          <a:effectLst/>
                          <a:latin typeface="+mn-lt"/>
                        </a:rPr>
                        <a:t>75-78%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>
                          <a:effectLst/>
                          <a:latin typeface="+mn-lt"/>
                        </a:rPr>
                        <a:t>30-40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>
                          <a:effectLst/>
                          <a:latin typeface="+mn-lt"/>
                        </a:rPr>
                        <a:t>2-3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extLst>
                  <a:ext uri="{0D108BD9-81ED-4DB2-BD59-A6C34878D82A}">
                    <a16:rowId xmlns:a16="http://schemas.microsoft.com/office/drawing/2014/main" val="179257089"/>
                  </a:ext>
                </a:extLst>
              </a:tr>
              <a:tr h="892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>
                          <a:effectLst/>
                          <a:latin typeface="+mn-lt"/>
                        </a:rPr>
                        <a:t>2025-2030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>
                          <a:effectLst/>
                          <a:latin typeface="+mn-lt"/>
                        </a:rPr>
                        <a:t>250-400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>
                          <a:effectLst/>
                          <a:latin typeface="+mn-lt"/>
                        </a:rPr>
                        <a:t>78-80%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>
                          <a:effectLst/>
                          <a:latin typeface="+mn-lt"/>
                        </a:rPr>
                        <a:t>25-35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>
                          <a:effectLst/>
                          <a:latin typeface="+mn-lt"/>
                        </a:rPr>
                        <a:t>1.5-2.5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extLst>
                  <a:ext uri="{0D108BD9-81ED-4DB2-BD59-A6C34878D82A}">
                    <a16:rowId xmlns:a16="http://schemas.microsoft.com/office/drawing/2014/main" val="3823725541"/>
                  </a:ext>
                </a:extLst>
              </a:tr>
              <a:tr h="892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 err="1">
                          <a:effectLst/>
                          <a:latin typeface="+mn-lt"/>
                        </a:rPr>
                        <a:t>After</a:t>
                      </a:r>
                      <a:r>
                        <a:rPr lang="nl-NL" sz="2200" b="0" dirty="0">
                          <a:effectLst/>
                          <a:latin typeface="+mn-lt"/>
                        </a:rPr>
                        <a:t> 2030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>
                          <a:effectLst/>
                          <a:latin typeface="+mn-lt"/>
                        </a:rPr>
                        <a:t>&lt;250 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>
                          <a:effectLst/>
                          <a:latin typeface="+mn-lt"/>
                        </a:rPr>
                        <a:t>&gt;80%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>
                          <a:effectLst/>
                          <a:latin typeface="+mn-lt"/>
                        </a:rPr>
                        <a:t>20-30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b="0" dirty="0">
                          <a:effectLst/>
                          <a:latin typeface="+mn-lt"/>
                        </a:rPr>
                        <a:t>1-1.5</a:t>
                      </a:r>
                      <a:endParaRPr lang="nl-N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626" marR="103626" marT="0" marB="0"/>
                </a:tc>
                <a:extLst>
                  <a:ext uri="{0D108BD9-81ED-4DB2-BD59-A6C34878D82A}">
                    <a16:rowId xmlns:a16="http://schemas.microsoft.com/office/drawing/2014/main" val="1983806052"/>
                  </a:ext>
                </a:extLst>
              </a:tr>
            </a:tbl>
          </a:graphicData>
        </a:graphic>
      </p:graphicFrame>
      <p:sp>
        <p:nvSpPr>
          <p:cNvPr id="3" name="Text Box 9">
            <a:extLst>
              <a:ext uri="{FF2B5EF4-FFF2-40B4-BE49-F238E27FC236}">
                <a16:creationId xmlns:a16="http://schemas.microsoft.com/office/drawing/2014/main" id="{EBB983E3-E547-4F6F-9C6F-40BE93C86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0147" y="6474563"/>
            <a:ext cx="1526869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spAutoFit/>
          </a:bodyPr>
          <a:lstStyle/>
          <a:p>
            <a:pPr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pitchFamily="34" charset="0"/>
              </a:rPr>
              <a:t>Source: TUD Ad van </a:t>
            </a:r>
            <a:r>
              <a:rPr lang="en-GB" sz="923" i="1" dirty="0" err="1">
                <a:latin typeface="Arial Narrow" pitchFamily="34" charset="0"/>
              </a:rPr>
              <a:t>Wijk</a:t>
            </a:r>
            <a:r>
              <a:rPr lang="en-GB" sz="923" i="1" dirty="0">
                <a:latin typeface="Arial Narrow" pitchFamily="34" charset="0"/>
              </a:rPr>
              <a:t>, 2019</a:t>
            </a:r>
            <a:br>
              <a:rPr lang="en-GB" sz="923" i="1" dirty="0">
                <a:latin typeface="Arial Narrow" pitchFamily="34" charset="0"/>
              </a:rPr>
            </a:br>
            <a:r>
              <a:rPr lang="en-GB" sz="923" i="1" dirty="0">
                <a:latin typeface="Arial Narrow" pitchFamily="34" charset="0"/>
                <a:hlinkClick r:id="rId2"/>
              </a:rPr>
              <a:t>http://profadvanwijk.com/</a:t>
            </a:r>
            <a:r>
              <a:rPr lang="en-GB" sz="923" i="1" dirty="0">
                <a:latin typeface="Arial Narrow" pitchFamily="34" charset="0"/>
              </a:rPr>
              <a:t>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1BB5D81-4932-437F-806C-64F9908912BF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162C450-BD36-453C-AD6B-6B815B67729D}"/>
              </a:ext>
            </a:extLst>
          </p:cNvPr>
          <p:cNvSpPr/>
          <p:nvPr/>
        </p:nvSpPr>
        <p:spPr>
          <a:xfrm>
            <a:off x="463834" y="4138630"/>
            <a:ext cx="11210902" cy="8810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F618A4-3FB2-4775-8456-6D2CBAA2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824" y="6290988"/>
            <a:ext cx="6348922" cy="349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In 2025-2030 price parity green hydrogen with grey/blue hydrogen.</a:t>
            </a:r>
            <a:endParaRPr lang="en-GB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1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176" y="849424"/>
            <a:ext cx="12021647" cy="384336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Northern part Netherlands, a stepwise development plan</a:t>
            </a:r>
            <a:endParaRPr lang="en-GB" sz="27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67062" y="6481707"/>
            <a:ext cx="1724037" cy="20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New Energy Coalition 2019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EE5342-F782-47B1-AB36-65C4F3E50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559" y="1349794"/>
            <a:ext cx="3419133" cy="4781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</a:rPr>
              <a:t>By linking individual projects and developing local H</a:t>
            </a:r>
            <a:r>
              <a:rPr lang="en-US" i="1" baseline="-25000" dirty="0">
                <a:solidFill>
                  <a:srgbClr val="000000"/>
                </a:solidFill>
              </a:rPr>
              <a:t>2</a:t>
            </a:r>
            <a:r>
              <a:rPr lang="en-US" i="1" dirty="0">
                <a:solidFill>
                  <a:srgbClr val="000000"/>
                </a:solidFill>
              </a:rPr>
              <a:t> infrastructure, establishing H</a:t>
            </a:r>
            <a:r>
              <a:rPr lang="en-US" i="1" baseline="-25000" dirty="0">
                <a:solidFill>
                  <a:srgbClr val="000000"/>
                </a:solidFill>
              </a:rPr>
              <a:t>2 </a:t>
            </a:r>
            <a:r>
              <a:rPr lang="en-US" i="1" dirty="0">
                <a:solidFill>
                  <a:srgbClr val="000000"/>
                </a:solidFill>
              </a:rPr>
              <a:t>Valleys represents the next development stage towards a local H</a:t>
            </a:r>
            <a:r>
              <a:rPr lang="en-US" i="1" baseline="-25000" dirty="0">
                <a:solidFill>
                  <a:srgbClr val="000000"/>
                </a:solidFill>
              </a:rPr>
              <a:t>2</a:t>
            </a:r>
            <a:r>
              <a:rPr lang="en-US" i="1" dirty="0">
                <a:solidFill>
                  <a:srgbClr val="000000"/>
                </a:solidFill>
              </a:rPr>
              <a:t> economy in the long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</a:rPr>
              <a:t>H</a:t>
            </a:r>
            <a:r>
              <a:rPr lang="en-US" i="1" baseline="-25000" dirty="0">
                <a:solidFill>
                  <a:srgbClr val="000000"/>
                </a:solidFill>
              </a:rPr>
              <a:t>2</a:t>
            </a:r>
            <a:r>
              <a:rPr lang="en-US" i="1" dirty="0">
                <a:solidFill>
                  <a:srgbClr val="000000"/>
                </a:solidFill>
              </a:rPr>
              <a:t> Valleys should establish local H 2 nuclei or from which further roll out and uptake of local H</a:t>
            </a:r>
            <a:r>
              <a:rPr lang="en-US" i="1" baseline="-25000" dirty="0">
                <a:solidFill>
                  <a:srgbClr val="000000"/>
                </a:solidFill>
              </a:rPr>
              <a:t>2</a:t>
            </a:r>
            <a:r>
              <a:rPr lang="en-US" i="1" dirty="0">
                <a:solidFill>
                  <a:srgbClr val="000000"/>
                </a:solidFill>
              </a:rPr>
              <a:t> use can be started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</a:rPr>
              <a:t>Implementing H</a:t>
            </a:r>
            <a:r>
              <a:rPr lang="en-US" i="1" baseline="-25000" dirty="0">
                <a:solidFill>
                  <a:srgbClr val="000000"/>
                </a:solidFill>
              </a:rPr>
              <a:t>2</a:t>
            </a:r>
            <a:r>
              <a:rPr lang="en-US" i="1" dirty="0">
                <a:solidFill>
                  <a:srgbClr val="000000"/>
                </a:solidFill>
              </a:rPr>
              <a:t> Valleys should be part of a clear local strategy to start a long-term green energy transition and be backed up by respective political commitment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A583175-311A-4709-A497-11F15CE40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99" y="1418293"/>
            <a:ext cx="7949741" cy="5006556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F9B84D6-F7A4-4F83-B981-7E32407EE690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4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769" y="886000"/>
            <a:ext cx="10896768" cy="384336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Learning rates for hydrogen generation and applications</a:t>
            </a:r>
            <a:endParaRPr lang="en-GB" sz="27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283205" y="6217016"/>
            <a:ext cx="3852825" cy="5879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Hydrogen Council, 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</a:rPr>
              <a:t> Path-to-Hydrogen-Competitiveness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</a:rPr>
              <a:t>_Full-Study-1 2019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2"/>
              </a:rPr>
              <a:t>https://hydrogencouncil.com/en/path-to-hydrogen-competitiveness-a-cost-perspective/</a:t>
            </a:r>
            <a:r>
              <a:rPr lang="en-GB" sz="923" i="1" dirty="0">
                <a:latin typeface="Arial Narrow" charset="0"/>
              </a:rPr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7F8FC3-3F1E-4311-B991-17FAB3EA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" y="1292274"/>
            <a:ext cx="9684368" cy="4729575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709DB4E4-5BEE-4F91-BA96-08427C21D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1867" y="1332897"/>
            <a:ext cx="3469524" cy="11499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Installed base: assuming 50/50 split of electrolysers volume with 50-75% utilisation; assuming 115 kW for PV, 250 kW for buses and 300 kW for trucks; LCOE used for solar cost; batteries in MWh.</a:t>
            </a:r>
            <a:endParaRPr lang="en-GB" sz="1400" i="1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55B9A9C-0EDD-4417-A2C0-6CA27DCAE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534" y="4498955"/>
            <a:ext cx="5353797" cy="75258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27449F0-2123-461E-B01B-E0AA77EF7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2164" y="4604200"/>
            <a:ext cx="3219899" cy="762106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84C522C-9715-4FCA-89F9-8D5295897A45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EE5342-F782-47B1-AB36-65C4F3E50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160" y="5984029"/>
            <a:ext cx="7161679" cy="626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Capex development of selected technologies over total cumulative production, indexed to 2020 values (2010 for comparative technologies).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6623964-B7D1-42A9-AEB0-31DC628CCAEE}"/>
              </a:ext>
            </a:extLst>
          </p:cNvPr>
          <p:cNvSpPr/>
          <p:nvPr/>
        </p:nvSpPr>
        <p:spPr>
          <a:xfrm>
            <a:off x="1935534" y="4567255"/>
            <a:ext cx="5353797" cy="6568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A904DBF-B3DA-44A8-8D76-C95547632240}"/>
              </a:ext>
            </a:extLst>
          </p:cNvPr>
          <p:cNvSpPr/>
          <p:nvPr/>
        </p:nvSpPr>
        <p:spPr>
          <a:xfrm>
            <a:off x="8301867" y="4595830"/>
            <a:ext cx="3302289" cy="6568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113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176" y="849424"/>
            <a:ext cx="12021647" cy="384336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Green hydrogen production costs development 2020-2050</a:t>
            </a:r>
            <a:endParaRPr lang="en-GB" sz="27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300993" y="6424849"/>
            <a:ext cx="1879681" cy="20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75807" tIns="37902" rIns="75807" bIns="37902">
            <a:prstTxWarp prst="textNoShape">
              <a:avLst/>
            </a:prstTxWarp>
            <a:spAutoFit/>
          </a:bodyPr>
          <a:lstStyle/>
          <a:p>
            <a:pPr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TUD van As &amp; </a:t>
            </a:r>
            <a:r>
              <a:rPr lang="en-GB" sz="923" i="1" dirty="0" err="1">
                <a:latin typeface="Arial Narrow" charset="0"/>
              </a:rPr>
              <a:t>Hellinga</a:t>
            </a:r>
            <a:r>
              <a:rPr lang="en-GB" sz="923" i="1" dirty="0">
                <a:latin typeface="Arial Narrow" charset="0"/>
              </a:rPr>
              <a:t>, 2019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91DED74-EE3E-40FD-AE4B-47BF584BB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35" y="1209412"/>
            <a:ext cx="8611633" cy="5648587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242C733-8A37-4903-9D46-70B51860F109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7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223" y="863789"/>
            <a:ext cx="11151577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GB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Power to X concept, integrated utility, electricity, heat and water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9406971" y="6451520"/>
            <a:ext cx="2714693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spAutoFit/>
          </a:bodyPr>
          <a:lstStyle>
            <a:defPPr>
              <a:defRPr lang="nl-NL"/>
            </a:defPPr>
            <a:lvl1pPr defTabSz="751762" eaLnBrk="0" hangingPunct="0">
              <a:lnSpc>
                <a:spcPct val="90000"/>
              </a:lnSpc>
              <a:defRPr sz="923" i="1">
                <a:latin typeface="Arial Narrow" pitchFamily="34" charset="0"/>
              </a:defRPr>
            </a:lvl1pPr>
          </a:lstStyle>
          <a:p>
            <a:pPr algn="r"/>
            <a:r>
              <a:rPr lang="en-GB" dirty="0"/>
              <a:t>Source: </a:t>
            </a:r>
            <a:r>
              <a:rPr lang="nl-NL" dirty="0"/>
              <a:t>Solar power to </a:t>
            </a:r>
            <a:r>
              <a:rPr lang="nl-NL" dirty="0" err="1"/>
              <a:t>the</a:t>
            </a:r>
            <a:r>
              <a:rPr lang="nl-NL" dirty="0"/>
              <a:t> people,2018</a:t>
            </a:r>
            <a:br>
              <a:rPr lang="nl-NL" dirty="0"/>
            </a:br>
            <a:r>
              <a:rPr lang="nl-NL" dirty="0">
                <a:hlinkClick r:id="rId2"/>
              </a:rPr>
              <a:t>http://profadvanwijk.com/books/solar-power-to-the-people/</a:t>
            </a:r>
            <a:r>
              <a:rPr lang="nl-NL" dirty="0"/>
              <a:t>  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6838D47-83E9-4C1D-B78D-B5FFC7322D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71" y="1451130"/>
            <a:ext cx="6679895" cy="45257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FCFFB7D-9810-4163-AF8C-39A473403855}"/>
              </a:ext>
            </a:extLst>
          </p:cNvPr>
          <p:cNvSpPr txBox="1"/>
          <p:nvPr/>
        </p:nvSpPr>
        <p:spPr>
          <a:xfrm>
            <a:off x="3046835" y="1516977"/>
            <a:ext cx="1044359" cy="46523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nl-NL" dirty="0"/>
              <a:t>Usage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8EE85AE-EF67-4B92-9682-BB2AB6754C30}"/>
              </a:ext>
            </a:extLst>
          </p:cNvPr>
          <p:cNvSpPr txBox="1"/>
          <p:nvPr/>
        </p:nvSpPr>
        <p:spPr>
          <a:xfrm>
            <a:off x="7724238" y="1605129"/>
            <a:ext cx="1245926" cy="349219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nl-NL" dirty="0"/>
              <a:t>Source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0B1CED4-0090-40E2-BD1E-BCF765895864}"/>
              </a:ext>
            </a:extLst>
          </p:cNvPr>
          <p:cNvSpPr txBox="1"/>
          <p:nvPr/>
        </p:nvSpPr>
        <p:spPr>
          <a:xfrm>
            <a:off x="5164557" y="1596183"/>
            <a:ext cx="1638177" cy="535531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nl-NL" dirty="0"/>
              <a:t>Conversion &amp; </a:t>
            </a:r>
            <a:br>
              <a:rPr lang="nl-NL" dirty="0"/>
            </a:br>
            <a:r>
              <a:rPr lang="nl-NL" dirty="0"/>
              <a:t>storage</a:t>
            </a:r>
          </a:p>
        </p:txBody>
      </p:sp>
      <p:sp>
        <p:nvSpPr>
          <p:cNvPr id="3" name="Stroomdiagram: Alternatief proces 2">
            <a:extLst>
              <a:ext uri="{FF2B5EF4-FFF2-40B4-BE49-F238E27FC236}">
                <a16:creationId xmlns:a16="http://schemas.microsoft.com/office/drawing/2014/main" id="{105B9CB8-5587-4EC2-9CC1-A54293B24B65}"/>
              </a:ext>
            </a:extLst>
          </p:cNvPr>
          <p:cNvSpPr/>
          <p:nvPr/>
        </p:nvSpPr>
        <p:spPr>
          <a:xfrm>
            <a:off x="7478829" y="1451130"/>
            <a:ext cx="1815537" cy="4525792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troomdiagram: Alternatief proces 10">
            <a:extLst>
              <a:ext uri="{FF2B5EF4-FFF2-40B4-BE49-F238E27FC236}">
                <a16:creationId xmlns:a16="http://schemas.microsoft.com/office/drawing/2014/main" id="{E9163B8B-8279-4DDA-8B91-A05B483D3DA6}"/>
              </a:ext>
            </a:extLst>
          </p:cNvPr>
          <p:cNvSpPr/>
          <p:nvPr/>
        </p:nvSpPr>
        <p:spPr>
          <a:xfrm>
            <a:off x="5402244" y="3200375"/>
            <a:ext cx="1248813" cy="535532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Stroomdiagram: Alternatief proces 11">
            <a:extLst>
              <a:ext uri="{FF2B5EF4-FFF2-40B4-BE49-F238E27FC236}">
                <a16:creationId xmlns:a16="http://schemas.microsoft.com/office/drawing/2014/main" id="{625F5AE9-B537-44B8-9ECB-897D0B347738}"/>
              </a:ext>
            </a:extLst>
          </p:cNvPr>
          <p:cNvSpPr/>
          <p:nvPr/>
        </p:nvSpPr>
        <p:spPr>
          <a:xfrm>
            <a:off x="2984697" y="3198772"/>
            <a:ext cx="1248813" cy="535532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Stroomdiagram: Alternatief proces 12">
            <a:extLst>
              <a:ext uri="{FF2B5EF4-FFF2-40B4-BE49-F238E27FC236}">
                <a16:creationId xmlns:a16="http://schemas.microsoft.com/office/drawing/2014/main" id="{8BA1F423-2F51-44ED-91E3-3FCF741E8C54}"/>
              </a:ext>
            </a:extLst>
          </p:cNvPr>
          <p:cNvSpPr/>
          <p:nvPr/>
        </p:nvSpPr>
        <p:spPr>
          <a:xfrm>
            <a:off x="5389416" y="4169319"/>
            <a:ext cx="1248813" cy="535532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Stroomdiagram: Alternatief proces 13">
            <a:extLst>
              <a:ext uri="{FF2B5EF4-FFF2-40B4-BE49-F238E27FC236}">
                <a16:creationId xmlns:a16="http://schemas.microsoft.com/office/drawing/2014/main" id="{E11F944B-D2AD-400F-9E77-16A97FB5EF20}"/>
              </a:ext>
            </a:extLst>
          </p:cNvPr>
          <p:cNvSpPr/>
          <p:nvPr/>
        </p:nvSpPr>
        <p:spPr>
          <a:xfrm>
            <a:off x="5378186" y="5178370"/>
            <a:ext cx="1248813" cy="535532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Stroomdiagram: Alternatief proces 14">
            <a:extLst>
              <a:ext uri="{FF2B5EF4-FFF2-40B4-BE49-F238E27FC236}">
                <a16:creationId xmlns:a16="http://schemas.microsoft.com/office/drawing/2014/main" id="{F8855029-BE12-4355-850B-D62DB4063876}"/>
              </a:ext>
            </a:extLst>
          </p:cNvPr>
          <p:cNvSpPr/>
          <p:nvPr/>
        </p:nvSpPr>
        <p:spPr>
          <a:xfrm>
            <a:off x="7811775" y="4724377"/>
            <a:ext cx="1248813" cy="535532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Stroomdiagram: Alternatief proces 15">
            <a:extLst>
              <a:ext uri="{FF2B5EF4-FFF2-40B4-BE49-F238E27FC236}">
                <a16:creationId xmlns:a16="http://schemas.microsoft.com/office/drawing/2014/main" id="{6CCBDCC3-FFC4-4549-BFB0-384DE16D82A7}"/>
              </a:ext>
            </a:extLst>
          </p:cNvPr>
          <p:cNvSpPr/>
          <p:nvPr/>
        </p:nvSpPr>
        <p:spPr>
          <a:xfrm>
            <a:off x="5403850" y="2200944"/>
            <a:ext cx="1248813" cy="535532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Stroomdiagram: Alternatief proces 16">
            <a:extLst>
              <a:ext uri="{FF2B5EF4-FFF2-40B4-BE49-F238E27FC236}">
                <a16:creationId xmlns:a16="http://schemas.microsoft.com/office/drawing/2014/main" id="{7A462310-73CD-41A2-9CE8-D0C0AB825688}"/>
              </a:ext>
            </a:extLst>
          </p:cNvPr>
          <p:cNvSpPr/>
          <p:nvPr/>
        </p:nvSpPr>
        <p:spPr>
          <a:xfrm>
            <a:off x="2967054" y="2218594"/>
            <a:ext cx="1248813" cy="535532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Stroomdiagram: Alternatief proces 17">
            <a:extLst>
              <a:ext uri="{FF2B5EF4-FFF2-40B4-BE49-F238E27FC236}">
                <a16:creationId xmlns:a16="http://schemas.microsoft.com/office/drawing/2014/main" id="{BA1F831D-3288-4946-957D-7C6FDF282347}"/>
              </a:ext>
            </a:extLst>
          </p:cNvPr>
          <p:cNvSpPr/>
          <p:nvPr/>
        </p:nvSpPr>
        <p:spPr>
          <a:xfrm>
            <a:off x="2965449" y="4170917"/>
            <a:ext cx="1248813" cy="535532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Stroomdiagram: Alternatief proces 18">
            <a:extLst>
              <a:ext uri="{FF2B5EF4-FFF2-40B4-BE49-F238E27FC236}">
                <a16:creationId xmlns:a16="http://schemas.microsoft.com/office/drawing/2014/main" id="{FA7B1221-74B4-41CB-8CD7-2E8399509DF0}"/>
              </a:ext>
            </a:extLst>
          </p:cNvPr>
          <p:cNvSpPr/>
          <p:nvPr/>
        </p:nvSpPr>
        <p:spPr>
          <a:xfrm>
            <a:off x="2955823" y="5181578"/>
            <a:ext cx="1248813" cy="535532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42C4E-F6CB-432A-9E22-1ECA0ADA1958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8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677" y="828621"/>
            <a:ext cx="11213123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Power to X concept, system integration, major role for storage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D:\Users\roestel\Documents\Losse documenten niet op CS10\Boekje Ad + Jos\EN naar KWR\EN naar KWR\07-2-power_people-stad_dorp@4x.png">
            <a:extLst>
              <a:ext uri="{FF2B5EF4-FFF2-40B4-BE49-F238E27FC236}">
                <a16:creationId xmlns:a16="http://schemas.microsoft.com/office/drawing/2014/main" id="{339AF4EA-7908-49B5-8679-8F02B73B0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6881" r="4948" b="3898"/>
          <a:stretch/>
        </p:blipFill>
        <p:spPr bwMode="auto">
          <a:xfrm>
            <a:off x="1295467" y="1333264"/>
            <a:ext cx="98491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68A8CA50-0EBF-4917-B757-2AED94885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6971" y="6451520"/>
            <a:ext cx="2714693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spAutoFit/>
          </a:bodyPr>
          <a:lstStyle>
            <a:defPPr>
              <a:defRPr lang="nl-NL"/>
            </a:defPPr>
            <a:lvl1pPr defTabSz="751762" eaLnBrk="0" hangingPunct="0">
              <a:lnSpc>
                <a:spcPct val="90000"/>
              </a:lnSpc>
              <a:defRPr sz="923" i="1">
                <a:latin typeface="Arial Narrow" pitchFamily="34" charset="0"/>
              </a:defRPr>
            </a:lvl1pPr>
          </a:lstStyle>
          <a:p>
            <a:pPr algn="r"/>
            <a:r>
              <a:rPr lang="en-GB" dirty="0"/>
              <a:t>Source: </a:t>
            </a:r>
            <a:r>
              <a:rPr lang="nl-NL" dirty="0"/>
              <a:t>Solar power to </a:t>
            </a:r>
            <a:r>
              <a:rPr lang="nl-NL" dirty="0" err="1"/>
              <a:t>the</a:t>
            </a:r>
            <a:r>
              <a:rPr lang="nl-NL" dirty="0"/>
              <a:t> people,2018</a:t>
            </a:r>
            <a:br>
              <a:rPr lang="nl-NL" dirty="0"/>
            </a:br>
            <a:r>
              <a:rPr lang="nl-NL" dirty="0">
                <a:hlinkClick r:id="rId3"/>
              </a:rPr>
              <a:t>http://profadvanwijk.com/books/solar-power-to-the-people/</a:t>
            </a:r>
            <a:r>
              <a:rPr lang="nl-NL" dirty="0"/>
              <a:t>  </a:t>
            </a:r>
            <a:endParaRPr lang="en-GB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3775776-2E3E-4215-92BE-17B3C94718BF}"/>
              </a:ext>
            </a:extLst>
          </p:cNvPr>
          <p:cNvSpPr/>
          <p:nvPr/>
        </p:nvSpPr>
        <p:spPr>
          <a:xfrm>
            <a:off x="6487427" y="5062889"/>
            <a:ext cx="3282215" cy="1388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F1F016F-D2DD-4EDD-8274-57FBF3D8A648}"/>
              </a:ext>
            </a:extLst>
          </p:cNvPr>
          <p:cNvSpPr/>
          <p:nvPr/>
        </p:nvSpPr>
        <p:spPr>
          <a:xfrm>
            <a:off x="5443459" y="4358948"/>
            <a:ext cx="824693" cy="1050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82B4796-5D58-4F33-8CB9-5A569EFF9756}"/>
              </a:ext>
            </a:extLst>
          </p:cNvPr>
          <p:cNvSpPr/>
          <p:nvPr/>
        </p:nvSpPr>
        <p:spPr>
          <a:xfrm>
            <a:off x="3208790" y="3770203"/>
            <a:ext cx="1343959" cy="1050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5B57CD3-DBFB-4015-A057-432C673F385D}"/>
              </a:ext>
            </a:extLst>
          </p:cNvPr>
          <p:cNvSpPr/>
          <p:nvPr/>
        </p:nvSpPr>
        <p:spPr>
          <a:xfrm>
            <a:off x="2745172" y="2045677"/>
            <a:ext cx="3126239" cy="1050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E6A9E7B-A127-48B6-A379-3708EA7C8B0E}"/>
              </a:ext>
            </a:extLst>
          </p:cNvPr>
          <p:cNvSpPr txBox="1"/>
          <p:nvPr/>
        </p:nvSpPr>
        <p:spPr>
          <a:xfrm>
            <a:off x="2866984" y="2056234"/>
            <a:ext cx="257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Home batteries in houses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C2424-B87D-4D90-88F4-F03C0C7A5763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7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2D15AC4-1AC6-4EC6-9FF9-5663C42D2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41" y="1121375"/>
            <a:ext cx="10025063" cy="51860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176" y="851876"/>
            <a:ext cx="12021647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GB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An integrated, multi energy grid in the Netherlands? Combined TSO study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21999" y="6454390"/>
            <a:ext cx="5704294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nl-NL" sz="923" i="1" dirty="0">
                <a:latin typeface="Arial Narrow" charset="0"/>
              </a:rPr>
              <a:t>Source: Gasunie </a:t>
            </a:r>
            <a:r>
              <a:rPr lang="nl-NL" sz="923" i="1" dirty="0" err="1">
                <a:latin typeface="Arial Narrow" charset="0"/>
              </a:rPr>
              <a:t>Tennet</a:t>
            </a:r>
            <a:r>
              <a:rPr lang="nl-NL" sz="923" i="1" dirty="0">
                <a:latin typeface="Arial Narrow" charset="0"/>
              </a:rPr>
              <a:t> 2020</a:t>
            </a:r>
            <a:br>
              <a:rPr lang="nl-NL" sz="923" i="1" dirty="0">
                <a:latin typeface="Arial Narrow" charset="0"/>
              </a:rPr>
            </a:br>
            <a:r>
              <a:rPr lang="nl-NL" sz="923" i="1" dirty="0">
                <a:latin typeface="Arial Narrow" charset="0"/>
                <a:hlinkClick r:id="rId4"/>
              </a:rPr>
              <a:t>https://www.tennet.eu/fileadmin/user_upload/Company/News/Dutch/2019/Infrastructure_Outlook_2050_appendices_190214.pdf</a:t>
            </a:r>
            <a:r>
              <a:rPr lang="nl-NL" sz="923" i="1" dirty="0">
                <a:latin typeface="Arial Narrow" charset="0"/>
              </a:rPr>
              <a:t>  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85B591C-21D4-49C8-97FF-B26E6039D31D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5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DF6B5E05-EF9C-42B7-84AC-65D6B8B56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268413"/>
            <a:ext cx="7987815" cy="53705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029" y="884077"/>
            <a:ext cx="11536659" cy="384336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EU hydrogen strategy published July 2020 </a:t>
            </a:r>
            <a:endParaRPr lang="en-GB" sz="27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075321" y="6477339"/>
            <a:ext cx="3076973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EU Hydrogen Strategy EC July 2020 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3"/>
              </a:rPr>
              <a:t>https://ec.europa.eu/commission/presscorner/detail/en/FS_20_1296</a:t>
            </a:r>
            <a:r>
              <a:rPr lang="en-GB" sz="923" i="1" dirty="0">
                <a:latin typeface="Arial Narrow" charset="0"/>
              </a:rPr>
              <a:t>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26A8D62-FD09-48C1-8222-E7BE3A1756D8}"/>
              </a:ext>
            </a:extLst>
          </p:cNvPr>
          <p:cNvSpPr/>
          <p:nvPr/>
        </p:nvSpPr>
        <p:spPr>
          <a:xfrm>
            <a:off x="3068515" y="6274164"/>
            <a:ext cx="4873482" cy="332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8E73816-59C9-43E4-873A-B09422F1D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781" y="4400839"/>
            <a:ext cx="6041151" cy="349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What does the roadmap for this formidable challenge look like?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FEDD7AE-C78C-4B83-A2ED-8A703F4DC2E0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AE84F-C999-4803-9F84-D530A7F6B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866791"/>
            <a:ext cx="11783846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GB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The path towards a European hydrogen eco-system step by step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10F9C6A-9219-4A9C-96F8-668BFB10B45C}"/>
              </a:ext>
            </a:extLst>
          </p:cNvPr>
          <p:cNvSpPr txBox="1">
            <a:spLocks/>
          </p:cNvSpPr>
          <p:nvPr/>
        </p:nvSpPr>
        <p:spPr>
          <a:xfrm>
            <a:off x="648000" y="6393833"/>
            <a:ext cx="518340" cy="41576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118FB926-B032-46E5-AF15-DA726643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616" y="6468547"/>
            <a:ext cx="3371924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European Commission 2020</a:t>
            </a:r>
          </a:p>
          <a:p>
            <a:pPr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  <a:hlinkClick r:id="rId2"/>
              </a:rPr>
              <a:t>https://ec.europa.eu/energy/topics/energy-system-integration/hydrogen_en</a:t>
            </a:r>
            <a:r>
              <a:rPr lang="en-GB" sz="923" i="1" dirty="0">
                <a:latin typeface="Arial Narrow" charset="0"/>
              </a:rPr>
              <a:t>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BB4B587-0B68-4716-92C1-26897F137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966" y="1238986"/>
            <a:ext cx="7797267" cy="5293695"/>
          </a:xfrm>
          <a:prstGeom prst="rect">
            <a:avLst/>
          </a:prstGeom>
        </p:spPr>
      </p:pic>
      <p:sp>
        <p:nvSpPr>
          <p:cNvPr id="3" name="Stroomdiagram: Alternatief proces 2">
            <a:extLst>
              <a:ext uri="{FF2B5EF4-FFF2-40B4-BE49-F238E27FC236}">
                <a16:creationId xmlns:a16="http://schemas.microsoft.com/office/drawing/2014/main" id="{B301D0CB-1F16-495D-A04B-0BB1B1BFC318}"/>
              </a:ext>
            </a:extLst>
          </p:cNvPr>
          <p:cNvSpPr/>
          <p:nvPr/>
        </p:nvSpPr>
        <p:spPr>
          <a:xfrm>
            <a:off x="2223436" y="3311091"/>
            <a:ext cx="2223436" cy="558265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Stroomdiagram: Alternatief proces 9">
            <a:extLst>
              <a:ext uri="{FF2B5EF4-FFF2-40B4-BE49-F238E27FC236}">
                <a16:creationId xmlns:a16="http://schemas.microsoft.com/office/drawing/2014/main" id="{DBF9CAE1-04B1-49E6-B07F-4BDE36CCBAFD}"/>
              </a:ext>
            </a:extLst>
          </p:cNvPr>
          <p:cNvSpPr/>
          <p:nvPr/>
        </p:nvSpPr>
        <p:spPr>
          <a:xfrm>
            <a:off x="4926532" y="3309489"/>
            <a:ext cx="2223436" cy="558265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troomdiagram: Alternatief proces 10">
            <a:extLst>
              <a:ext uri="{FF2B5EF4-FFF2-40B4-BE49-F238E27FC236}">
                <a16:creationId xmlns:a16="http://schemas.microsoft.com/office/drawing/2014/main" id="{848609AC-8F56-4F7A-830A-DF0A330DB607}"/>
              </a:ext>
            </a:extLst>
          </p:cNvPr>
          <p:cNvSpPr/>
          <p:nvPr/>
        </p:nvSpPr>
        <p:spPr>
          <a:xfrm>
            <a:off x="7658504" y="3307885"/>
            <a:ext cx="2223436" cy="558265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6CF28CA-0240-4D7C-8CC7-88BBFC65D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634" y="6252011"/>
            <a:ext cx="5449223" cy="349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How about the green power for all this green hydrogen?</a:t>
            </a:r>
            <a:endParaRPr lang="en-GB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5048</TotalTime>
  <Words>952</Words>
  <Application>Microsoft Office PowerPoint</Application>
  <PresentationFormat>Breedbeeld</PresentationFormat>
  <Paragraphs>105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Office-thema</vt:lpstr>
      <vt:lpstr>PowerPoint-presentatie</vt:lpstr>
      <vt:lpstr>Green hydrogen, the financials of PEM technology</vt:lpstr>
      <vt:lpstr>Learning rates for hydrogen generation and applications</vt:lpstr>
      <vt:lpstr>Green hydrogen production costs development 2020-2050</vt:lpstr>
      <vt:lpstr>Power to X concept, integrated utility, electricity, heat and water</vt:lpstr>
      <vt:lpstr>Power to X concept, system integration, major role for storage</vt:lpstr>
      <vt:lpstr>An integrated, multi energy grid in the Netherlands? Combined TSO study </vt:lpstr>
      <vt:lpstr>EU hydrogen strategy published July 2020 </vt:lpstr>
      <vt:lpstr>The path towards a European hydrogen eco-system step by step</vt:lpstr>
      <vt:lpstr>Solar irradiation and wind speed in Europe and North Africa</vt:lpstr>
      <vt:lpstr>Symbiotic hydrogen project North-Africa and Europe</vt:lpstr>
      <vt:lpstr>First moving carbon beds for methane pyrolysis: combined reaction and heat integration</vt:lpstr>
      <vt:lpstr>Green hydrogen: water electrolysis or methane pyrolysis?</vt:lpstr>
      <vt:lpstr>Cost competitiveness of methane pyrolysis</vt:lpstr>
      <vt:lpstr>Hydrogen directly from solar panels</vt:lpstr>
      <vt:lpstr>Hydrogen directly from solar panels using water splitting</vt:lpstr>
      <vt:lpstr>Thank you for your attention</vt:lpstr>
      <vt:lpstr>Backup sheets</vt:lpstr>
      <vt:lpstr>Northern part Netherlands, a hydrogen hub</vt:lpstr>
      <vt:lpstr>Northern part Netherlands, a stepwise development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Masterclass  Waterstof in één dag</dc:title>
  <dc:creator>Inge Rietsema</dc:creator>
  <cp:lastModifiedBy>Theo Fens</cp:lastModifiedBy>
  <cp:revision>116</cp:revision>
  <dcterms:created xsi:type="dcterms:W3CDTF">2019-02-13T10:18:04Z</dcterms:created>
  <dcterms:modified xsi:type="dcterms:W3CDTF">2020-08-27T12:09:22Z</dcterms:modified>
</cp:coreProperties>
</file>