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2" r:id="rId1"/>
  </p:sldMasterIdLst>
  <p:notesMasterIdLst>
    <p:notesMasterId r:id="rId47"/>
  </p:notesMasterIdLst>
  <p:sldIdLst>
    <p:sldId id="317" r:id="rId2"/>
    <p:sldId id="345" r:id="rId3"/>
    <p:sldId id="366" r:id="rId4"/>
    <p:sldId id="381" r:id="rId5"/>
    <p:sldId id="356" r:id="rId6"/>
    <p:sldId id="367" r:id="rId7"/>
    <p:sldId id="369" r:id="rId8"/>
    <p:sldId id="368" r:id="rId9"/>
    <p:sldId id="375" r:id="rId10"/>
    <p:sldId id="376" r:id="rId11"/>
    <p:sldId id="377" r:id="rId12"/>
    <p:sldId id="329" r:id="rId13"/>
    <p:sldId id="363" r:id="rId14"/>
    <p:sldId id="322" r:id="rId15"/>
    <p:sldId id="320" r:id="rId16"/>
    <p:sldId id="331" r:id="rId17"/>
    <p:sldId id="365" r:id="rId18"/>
    <p:sldId id="318" r:id="rId19"/>
    <p:sldId id="346" r:id="rId20"/>
    <p:sldId id="353" r:id="rId21"/>
    <p:sldId id="359" r:id="rId22"/>
    <p:sldId id="347" r:id="rId23"/>
    <p:sldId id="334" r:id="rId24"/>
    <p:sldId id="335" r:id="rId25"/>
    <p:sldId id="357" r:id="rId26"/>
    <p:sldId id="382" r:id="rId27"/>
    <p:sldId id="327" r:id="rId28"/>
    <p:sldId id="360" r:id="rId29"/>
    <p:sldId id="343" r:id="rId30"/>
    <p:sldId id="348" r:id="rId31"/>
    <p:sldId id="378" r:id="rId32"/>
    <p:sldId id="342" r:id="rId33"/>
    <p:sldId id="338" r:id="rId34"/>
    <p:sldId id="344" r:id="rId35"/>
    <p:sldId id="337" r:id="rId36"/>
    <p:sldId id="339" r:id="rId37"/>
    <p:sldId id="340" r:id="rId38"/>
    <p:sldId id="341" r:id="rId39"/>
    <p:sldId id="379" r:id="rId40"/>
    <p:sldId id="372" r:id="rId41"/>
    <p:sldId id="352" r:id="rId42"/>
    <p:sldId id="350" r:id="rId43"/>
    <p:sldId id="351" r:id="rId44"/>
    <p:sldId id="330" r:id="rId45"/>
    <p:sldId id="328" r:id="rId46"/>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79272" autoAdjust="0"/>
  </p:normalViewPr>
  <p:slideViewPr>
    <p:cSldViewPr snapToGrid="0">
      <p:cViewPr varScale="1">
        <p:scale>
          <a:sx n="103" d="100"/>
          <a:sy n="103" d="100"/>
        </p:scale>
        <p:origin x="132" y="3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57B3D-AEE5-42DF-97F6-38CE7E33E31B}" type="doc">
      <dgm:prSet loTypeId="urn:microsoft.com/office/officeart/2005/8/layout/cycle2" loCatId="cycle" qsTypeId="urn:microsoft.com/office/officeart/2005/8/quickstyle/3d1" qsCatId="3D" csTypeId="urn:microsoft.com/office/officeart/2005/8/colors/accent1_2" csCatId="accent1" phldr="1"/>
      <dgm:spPr/>
      <dgm:t>
        <a:bodyPr/>
        <a:lstStyle/>
        <a:p>
          <a:pPr rtl="1"/>
          <a:endParaRPr lang="he-IL"/>
        </a:p>
      </dgm:t>
    </dgm:pt>
    <dgm:pt modelId="{046F2BF1-CCFD-485B-914F-58B48581FF87}">
      <dgm:prSet phldrT="[Text]"/>
      <dgm:spPr>
        <a:solidFill>
          <a:schemeClr val="accent1"/>
        </a:solidFill>
      </dgm:spPr>
      <dgm:t>
        <a:bodyPr/>
        <a:lstStyle/>
        <a:p>
          <a:pPr rtl="1"/>
          <a:r>
            <a:rPr lang="en-US" dirty="0" smtClean="0"/>
            <a:t>Mapping of Dangerous Processes and Risks</a:t>
          </a:r>
          <a:endParaRPr lang="he-IL" dirty="0"/>
        </a:p>
      </dgm:t>
    </dgm:pt>
    <dgm:pt modelId="{E3061DE5-A6F8-4523-A644-B0F0629EC057}" type="parTrans" cxnId="{AB67887E-3E5C-49DA-8F58-FF038D543C0A}">
      <dgm:prSet/>
      <dgm:spPr/>
      <dgm:t>
        <a:bodyPr/>
        <a:lstStyle/>
        <a:p>
          <a:pPr rtl="1"/>
          <a:endParaRPr lang="he-IL"/>
        </a:p>
      </dgm:t>
    </dgm:pt>
    <dgm:pt modelId="{07332959-2B3B-46CE-BE15-422DCE4B4222}" type="sibTrans" cxnId="{AB67887E-3E5C-49DA-8F58-FF038D543C0A}">
      <dgm:prSet/>
      <dgm:spPr/>
      <dgm:t>
        <a:bodyPr/>
        <a:lstStyle/>
        <a:p>
          <a:pPr rtl="1"/>
          <a:endParaRPr lang="he-IL"/>
        </a:p>
      </dgm:t>
    </dgm:pt>
    <dgm:pt modelId="{A050641B-B1D4-4492-B2CE-B2F9A4C18ADF}">
      <dgm:prSet phldrT="[Text]"/>
      <dgm:spPr>
        <a:solidFill>
          <a:schemeClr val="accent1"/>
        </a:solidFill>
      </dgm:spPr>
      <dgm:t>
        <a:bodyPr/>
        <a:lstStyle/>
        <a:p>
          <a:pPr rtl="1"/>
          <a:r>
            <a:rPr lang="en-US" dirty="0" smtClean="0"/>
            <a:t>Cyber Risk Assessment</a:t>
          </a:r>
          <a:endParaRPr lang="he-IL" dirty="0"/>
        </a:p>
      </dgm:t>
    </dgm:pt>
    <dgm:pt modelId="{5CF5F30D-DAD8-4DB9-8C80-F9DEB102D596}" type="parTrans" cxnId="{12F45BA8-D2CD-4266-B5B5-B3C3ABA783D1}">
      <dgm:prSet/>
      <dgm:spPr/>
      <dgm:t>
        <a:bodyPr/>
        <a:lstStyle/>
        <a:p>
          <a:pPr rtl="1"/>
          <a:endParaRPr lang="he-IL"/>
        </a:p>
      </dgm:t>
    </dgm:pt>
    <dgm:pt modelId="{17D4A402-1B19-42F7-BBF9-A998CD925AD9}" type="sibTrans" cxnId="{12F45BA8-D2CD-4266-B5B5-B3C3ABA783D1}">
      <dgm:prSet/>
      <dgm:spPr/>
      <dgm:t>
        <a:bodyPr/>
        <a:lstStyle/>
        <a:p>
          <a:pPr rtl="1"/>
          <a:endParaRPr lang="he-IL"/>
        </a:p>
      </dgm:t>
    </dgm:pt>
    <dgm:pt modelId="{B2325E1A-14F7-4C13-BDF9-B60945A664F9}">
      <dgm:prSet phldrT="[Text]"/>
      <dgm:spPr>
        <a:solidFill>
          <a:schemeClr val="accent1"/>
        </a:solidFill>
      </dgm:spPr>
      <dgm:t>
        <a:bodyPr/>
        <a:lstStyle/>
        <a:p>
          <a:pPr rtl="1"/>
          <a:r>
            <a:rPr lang="en-US" smtClean="0"/>
            <a:t>Gap Analysis</a:t>
          </a:r>
          <a:endParaRPr lang="he-IL" dirty="0"/>
        </a:p>
      </dgm:t>
    </dgm:pt>
    <dgm:pt modelId="{F2F8FF60-2824-44FB-B733-B09DE19B5788}" type="parTrans" cxnId="{F284EEE6-9EA4-4AAB-B095-C7354C11C4D5}">
      <dgm:prSet/>
      <dgm:spPr/>
      <dgm:t>
        <a:bodyPr/>
        <a:lstStyle/>
        <a:p>
          <a:pPr rtl="1"/>
          <a:endParaRPr lang="he-IL"/>
        </a:p>
      </dgm:t>
    </dgm:pt>
    <dgm:pt modelId="{E6864A9F-A172-4E92-B8E5-7ACC571485C5}" type="sibTrans" cxnId="{F284EEE6-9EA4-4AAB-B095-C7354C11C4D5}">
      <dgm:prSet/>
      <dgm:spPr/>
      <dgm:t>
        <a:bodyPr/>
        <a:lstStyle/>
        <a:p>
          <a:pPr rtl="1"/>
          <a:endParaRPr lang="he-IL"/>
        </a:p>
      </dgm:t>
    </dgm:pt>
    <dgm:pt modelId="{CE88227A-F8D5-424A-BB0D-A8FC3228DFD6}">
      <dgm:prSet phldrT="[Text]"/>
      <dgm:spPr>
        <a:solidFill>
          <a:schemeClr val="accent1"/>
        </a:solidFill>
      </dgm:spPr>
      <dgm:t>
        <a:bodyPr/>
        <a:lstStyle/>
        <a:p>
          <a:pPr rtl="1"/>
          <a:r>
            <a:rPr lang="en-US" dirty="0" smtClean="0"/>
            <a:t>Build a Work Plan</a:t>
          </a:r>
          <a:endParaRPr lang="he-IL" dirty="0"/>
        </a:p>
      </dgm:t>
    </dgm:pt>
    <dgm:pt modelId="{18697603-ED50-4687-A846-C5B85B8D6750}" type="parTrans" cxnId="{AA703B44-A78D-4E70-9F39-8A8D66C05C37}">
      <dgm:prSet/>
      <dgm:spPr/>
      <dgm:t>
        <a:bodyPr/>
        <a:lstStyle/>
        <a:p>
          <a:pPr rtl="1"/>
          <a:endParaRPr lang="he-IL"/>
        </a:p>
      </dgm:t>
    </dgm:pt>
    <dgm:pt modelId="{8F70ACA0-8A08-4CC2-A8B2-F2D82D864FB6}" type="sibTrans" cxnId="{AA703B44-A78D-4E70-9F39-8A8D66C05C37}">
      <dgm:prSet/>
      <dgm:spPr/>
      <dgm:t>
        <a:bodyPr/>
        <a:lstStyle/>
        <a:p>
          <a:pPr rtl="1"/>
          <a:endParaRPr lang="he-IL"/>
        </a:p>
      </dgm:t>
    </dgm:pt>
    <dgm:pt modelId="{7A1D6088-EB0A-44C6-A01A-62492E4C4E54}">
      <dgm:prSet/>
      <dgm:spPr>
        <a:solidFill>
          <a:schemeClr val="accent1"/>
        </a:solidFill>
      </dgm:spPr>
      <dgm:t>
        <a:bodyPr/>
        <a:lstStyle/>
        <a:p>
          <a:pPr rtl="1"/>
          <a:r>
            <a:rPr lang="en-US" dirty="0" smtClean="0"/>
            <a:t>Work Program Execution</a:t>
          </a:r>
          <a:endParaRPr lang="he-IL" dirty="0"/>
        </a:p>
      </dgm:t>
    </dgm:pt>
    <dgm:pt modelId="{211B209C-5825-4CFE-9196-F85D50B7A51C}" type="parTrans" cxnId="{9731682E-418D-4BC6-B300-2796E79805B5}">
      <dgm:prSet/>
      <dgm:spPr/>
      <dgm:t>
        <a:bodyPr/>
        <a:lstStyle/>
        <a:p>
          <a:pPr rtl="1"/>
          <a:endParaRPr lang="he-IL"/>
        </a:p>
      </dgm:t>
    </dgm:pt>
    <dgm:pt modelId="{81E92CC6-A146-49E7-BF9A-6312A7890EC9}" type="sibTrans" cxnId="{9731682E-418D-4BC6-B300-2796E79805B5}">
      <dgm:prSet/>
      <dgm:spPr/>
      <dgm:t>
        <a:bodyPr/>
        <a:lstStyle/>
        <a:p>
          <a:pPr rtl="1"/>
          <a:endParaRPr lang="he-IL"/>
        </a:p>
      </dgm:t>
    </dgm:pt>
    <dgm:pt modelId="{761D6DC9-8C2B-49AF-8205-5640E2880DC7}">
      <dgm:prSet/>
      <dgm:spPr>
        <a:solidFill>
          <a:schemeClr val="accent1"/>
        </a:solidFill>
      </dgm:spPr>
      <dgm:t>
        <a:bodyPr/>
        <a:lstStyle/>
        <a:p>
          <a:pPr rtl="1"/>
          <a:r>
            <a:rPr lang="en-US" dirty="0" smtClean="0"/>
            <a:t>Maintenance &amp; Monitoring</a:t>
          </a:r>
          <a:endParaRPr lang="he-IL" dirty="0"/>
        </a:p>
      </dgm:t>
    </dgm:pt>
    <dgm:pt modelId="{610C5499-7EF3-48DF-AD00-417CD1AA2DD3}" type="parTrans" cxnId="{45E9B600-B7C7-44D3-98BE-969BA75B5A3D}">
      <dgm:prSet/>
      <dgm:spPr/>
      <dgm:t>
        <a:bodyPr/>
        <a:lstStyle/>
        <a:p>
          <a:pPr rtl="1"/>
          <a:endParaRPr lang="he-IL"/>
        </a:p>
      </dgm:t>
    </dgm:pt>
    <dgm:pt modelId="{2BB58F12-10B8-497C-9815-BF4F70A6526D}" type="sibTrans" cxnId="{45E9B600-B7C7-44D3-98BE-969BA75B5A3D}">
      <dgm:prSet/>
      <dgm:spPr/>
      <dgm:t>
        <a:bodyPr/>
        <a:lstStyle/>
        <a:p>
          <a:pPr rtl="1"/>
          <a:endParaRPr lang="he-IL"/>
        </a:p>
      </dgm:t>
    </dgm:pt>
    <dgm:pt modelId="{49D67DEE-9AB8-4E7C-B150-F30FC000BD1B}">
      <dgm:prSet/>
      <dgm:spPr/>
      <dgm:t>
        <a:bodyPr/>
        <a:lstStyle/>
        <a:p>
          <a:pPr rtl="0"/>
          <a:r>
            <a:rPr lang="en-US" dirty="0" smtClean="0"/>
            <a:t>Classification of ICS </a:t>
          </a:r>
          <a:r>
            <a:rPr lang="en-US" dirty="0" smtClean="0"/>
            <a:t>systems</a:t>
          </a:r>
          <a:endParaRPr lang="en-US" dirty="0"/>
        </a:p>
      </dgm:t>
    </dgm:pt>
    <dgm:pt modelId="{60F99040-FBD2-448B-B65E-72AF157FE187}" type="parTrans" cxnId="{636697E4-1F98-471B-9F34-DBAC3FD2A7D5}">
      <dgm:prSet/>
      <dgm:spPr/>
      <dgm:t>
        <a:bodyPr/>
        <a:lstStyle/>
        <a:p>
          <a:pPr rtl="1"/>
          <a:endParaRPr lang="he-IL"/>
        </a:p>
      </dgm:t>
    </dgm:pt>
    <dgm:pt modelId="{37B437EB-8914-4529-8660-780FA90C1D2A}" type="sibTrans" cxnId="{636697E4-1F98-471B-9F34-DBAC3FD2A7D5}">
      <dgm:prSet/>
      <dgm:spPr/>
      <dgm:t>
        <a:bodyPr/>
        <a:lstStyle/>
        <a:p>
          <a:pPr rtl="1"/>
          <a:endParaRPr lang="he-IL"/>
        </a:p>
      </dgm:t>
    </dgm:pt>
    <dgm:pt modelId="{DDF73925-C8F9-4695-AB7E-B1C68373D2A3}" type="pres">
      <dgm:prSet presAssocID="{7AB57B3D-AEE5-42DF-97F6-38CE7E33E31B}" presName="cycle" presStyleCnt="0">
        <dgm:presLayoutVars>
          <dgm:dir/>
          <dgm:resizeHandles val="exact"/>
        </dgm:presLayoutVars>
      </dgm:prSet>
      <dgm:spPr/>
      <dgm:t>
        <a:bodyPr/>
        <a:lstStyle/>
        <a:p>
          <a:pPr rtl="1"/>
          <a:endParaRPr lang="he-IL"/>
        </a:p>
      </dgm:t>
    </dgm:pt>
    <dgm:pt modelId="{173782F5-1E75-4FC8-9A47-F68B80A451D0}" type="pres">
      <dgm:prSet presAssocID="{046F2BF1-CCFD-485B-914F-58B48581FF87}" presName="node" presStyleLbl="node1" presStyleIdx="0" presStyleCnt="7">
        <dgm:presLayoutVars>
          <dgm:bulletEnabled val="1"/>
        </dgm:presLayoutVars>
      </dgm:prSet>
      <dgm:spPr/>
      <dgm:t>
        <a:bodyPr/>
        <a:lstStyle/>
        <a:p>
          <a:pPr rtl="1"/>
          <a:endParaRPr lang="he-IL"/>
        </a:p>
      </dgm:t>
    </dgm:pt>
    <dgm:pt modelId="{E0BA5324-8B7E-417B-B1F8-1399B2A2FE24}" type="pres">
      <dgm:prSet presAssocID="{07332959-2B3B-46CE-BE15-422DCE4B4222}" presName="sibTrans" presStyleLbl="sibTrans2D1" presStyleIdx="0" presStyleCnt="7"/>
      <dgm:spPr/>
      <dgm:t>
        <a:bodyPr/>
        <a:lstStyle/>
        <a:p>
          <a:pPr rtl="1"/>
          <a:endParaRPr lang="he-IL"/>
        </a:p>
      </dgm:t>
    </dgm:pt>
    <dgm:pt modelId="{F8C298CE-0C1C-45A3-9952-E7200819E4A7}" type="pres">
      <dgm:prSet presAssocID="{07332959-2B3B-46CE-BE15-422DCE4B4222}" presName="connectorText" presStyleLbl="sibTrans2D1" presStyleIdx="0" presStyleCnt="7"/>
      <dgm:spPr/>
      <dgm:t>
        <a:bodyPr/>
        <a:lstStyle/>
        <a:p>
          <a:pPr rtl="1"/>
          <a:endParaRPr lang="he-IL"/>
        </a:p>
      </dgm:t>
    </dgm:pt>
    <dgm:pt modelId="{611E8B55-6B60-4415-AA05-68CEF0BACDC1}" type="pres">
      <dgm:prSet presAssocID="{A050641B-B1D4-4492-B2CE-B2F9A4C18ADF}" presName="node" presStyleLbl="node1" presStyleIdx="1" presStyleCnt="7" custRadScaleRad="107825" custRadScaleInc="-1984">
        <dgm:presLayoutVars>
          <dgm:bulletEnabled val="1"/>
        </dgm:presLayoutVars>
      </dgm:prSet>
      <dgm:spPr/>
      <dgm:t>
        <a:bodyPr/>
        <a:lstStyle/>
        <a:p>
          <a:pPr rtl="1"/>
          <a:endParaRPr lang="he-IL"/>
        </a:p>
      </dgm:t>
    </dgm:pt>
    <dgm:pt modelId="{F78CB531-7CF6-4461-8BF9-ECDCA16461F7}" type="pres">
      <dgm:prSet presAssocID="{17D4A402-1B19-42F7-BBF9-A998CD925AD9}" presName="sibTrans" presStyleLbl="sibTrans2D1" presStyleIdx="1" presStyleCnt="7"/>
      <dgm:spPr/>
      <dgm:t>
        <a:bodyPr/>
        <a:lstStyle/>
        <a:p>
          <a:pPr rtl="1"/>
          <a:endParaRPr lang="he-IL"/>
        </a:p>
      </dgm:t>
    </dgm:pt>
    <dgm:pt modelId="{CFA02062-10B1-4528-84AE-B8D3BFC63803}" type="pres">
      <dgm:prSet presAssocID="{17D4A402-1B19-42F7-BBF9-A998CD925AD9}" presName="connectorText" presStyleLbl="sibTrans2D1" presStyleIdx="1" presStyleCnt="7"/>
      <dgm:spPr/>
      <dgm:t>
        <a:bodyPr/>
        <a:lstStyle/>
        <a:p>
          <a:pPr rtl="1"/>
          <a:endParaRPr lang="he-IL"/>
        </a:p>
      </dgm:t>
    </dgm:pt>
    <dgm:pt modelId="{48178B27-DA51-471F-B4DF-5E824A8DE447}" type="pres">
      <dgm:prSet presAssocID="{49D67DEE-9AB8-4E7C-B150-F30FC000BD1B}" presName="node" presStyleLbl="node1" presStyleIdx="2" presStyleCnt="7">
        <dgm:presLayoutVars>
          <dgm:bulletEnabled val="1"/>
        </dgm:presLayoutVars>
      </dgm:prSet>
      <dgm:spPr/>
      <dgm:t>
        <a:bodyPr/>
        <a:lstStyle/>
        <a:p>
          <a:pPr rtl="1"/>
          <a:endParaRPr lang="he-IL"/>
        </a:p>
      </dgm:t>
    </dgm:pt>
    <dgm:pt modelId="{99953DB3-B5E5-47A8-B6EF-6E6CB081ECDE}" type="pres">
      <dgm:prSet presAssocID="{37B437EB-8914-4529-8660-780FA90C1D2A}" presName="sibTrans" presStyleLbl="sibTrans2D1" presStyleIdx="2" presStyleCnt="7"/>
      <dgm:spPr/>
      <dgm:t>
        <a:bodyPr/>
        <a:lstStyle/>
        <a:p>
          <a:pPr rtl="1"/>
          <a:endParaRPr lang="he-IL"/>
        </a:p>
      </dgm:t>
    </dgm:pt>
    <dgm:pt modelId="{D88DE859-44CE-4191-8C66-601BC9498651}" type="pres">
      <dgm:prSet presAssocID="{37B437EB-8914-4529-8660-780FA90C1D2A}" presName="connectorText" presStyleLbl="sibTrans2D1" presStyleIdx="2" presStyleCnt="7"/>
      <dgm:spPr/>
      <dgm:t>
        <a:bodyPr/>
        <a:lstStyle/>
        <a:p>
          <a:pPr rtl="1"/>
          <a:endParaRPr lang="he-IL"/>
        </a:p>
      </dgm:t>
    </dgm:pt>
    <dgm:pt modelId="{BB9003D3-8788-4C09-8601-DE8B62DEB40E}" type="pres">
      <dgm:prSet presAssocID="{B2325E1A-14F7-4C13-BDF9-B60945A664F9}" presName="node" presStyleLbl="node1" presStyleIdx="3" presStyleCnt="7" custRadScaleRad="114173" custRadScaleInc="-12567">
        <dgm:presLayoutVars>
          <dgm:bulletEnabled val="1"/>
        </dgm:presLayoutVars>
      </dgm:prSet>
      <dgm:spPr/>
      <dgm:t>
        <a:bodyPr/>
        <a:lstStyle/>
        <a:p>
          <a:pPr rtl="1"/>
          <a:endParaRPr lang="he-IL"/>
        </a:p>
      </dgm:t>
    </dgm:pt>
    <dgm:pt modelId="{1C57DB29-9F11-431B-A858-C259160054F3}" type="pres">
      <dgm:prSet presAssocID="{E6864A9F-A172-4E92-B8E5-7ACC571485C5}" presName="sibTrans" presStyleLbl="sibTrans2D1" presStyleIdx="3" presStyleCnt="7"/>
      <dgm:spPr/>
      <dgm:t>
        <a:bodyPr/>
        <a:lstStyle/>
        <a:p>
          <a:pPr rtl="1"/>
          <a:endParaRPr lang="he-IL"/>
        </a:p>
      </dgm:t>
    </dgm:pt>
    <dgm:pt modelId="{E3E5F31C-02A6-45B0-95E0-2A8659DD934D}" type="pres">
      <dgm:prSet presAssocID="{E6864A9F-A172-4E92-B8E5-7ACC571485C5}" presName="connectorText" presStyleLbl="sibTrans2D1" presStyleIdx="3" presStyleCnt="7"/>
      <dgm:spPr/>
      <dgm:t>
        <a:bodyPr/>
        <a:lstStyle/>
        <a:p>
          <a:pPr rtl="1"/>
          <a:endParaRPr lang="he-IL"/>
        </a:p>
      </dgm:t>
    </dgm:pt>
    <dgm:pt modelId="{BC5C34E4-2753-46B9-BFA0-030F0F21FBC6}" type="pres">
      <dgm:prSet presAssocID="{CE88227A-F8D5-424A-BB0D-A8FC3228DFD6}" presName="node" presStyleLbl="node1" presStyleIdx="4" presStyleCnt="7">
        <dgm:presLayoutVars>
          <dgm:bulletEnabled val="1"/>
        </dgm:presLayoutVars>
      </dgm:prSet>
      <dgm:spPr/>
      <dgm:t>
        <a:bodyPr/>
        <a:lstStyle/>
        <a:p>
          <a:pPr rtl="1"/>
          <a:endParaRPr lang="he-IL"/>
        </a:p>
      </dgm:t>
    </dgm:pt>
    <dgm:pt modelId="{5964F463-F572-4374-A660-135795749F3A}" type="pres">
      <dgm:prSet presAssocID="{8F70ACA0-8A08-4CC2-A8B2-F2D82D864FB6}" presName="sibTrans" presStyleLbl="sibTrans2D1" presStyleIdx="4" presStyleCnt="7"/>
      <dgm:spPr/>
      <dgm:t>
        <a:bodyPr/>
        <a:lstStyle/>
        <a:p>
          <a:pPr rtl="1"/>
          <a:endParaRPr lang="he-IL"/>
        </a:p>
      </dgm:t>
    </dgm:pt>
    <dgm:pt modelId="{D1555A6C-F427-48BA-84A8-58A3189616CE}" type="pres">
      <dgm:prSet presAssocID="{8F70ACA0-8A08-4CC2-A8B2-F2D82D864FB6}" presName="connectorText" presStyleLbl="sibTrans2D1" presStyleIdx="4" presStyleCnt="7"/>
      <dgm:spPr/>
      <dgm:t>
        <a:bodyPr/>
        <a:lstStyle/>
        <a:p>
          <a:pPr rtl="1"/>
          <a:endParaRPr lang="he-IL"/>
        </a:p>
      </dgm:t>
    </dgm:pt>
    <dgm:pt modelId="{A2861D63-C139-4649-85C1-CEC99CEDF7DB}" type="pres">
      <dgm:prSet presAssocID="{7A1D6088-EB0A-44C6-A01A-62492E4C4E54}" presName="node" presStyleLbl="node1" presStyleIdx="5" presStyleCnt="7">
        <dgm:presLayoutVars>
          <dgm:bulletEnabled val="1"/>
        </dgm:presLayoutVars>
      </dgm:prSet>
      <dgm:spPr/>
      <dgm:t>
        <a:bodyPr/>
        <a:lstStyle/>
        <a:p>
          <a:pPr rtl="1"/>
          <a:endParaRPr lang="he-IL"/>
        </a:p>
      </dgm:t>
    </dgm:pt>
    <dgm:pt modelId="{747C8B57-9022-4651-B4F1-467239223B5F}" type="pres">
      <dgm:prSet presAssocID="{81E92CC6-A146-49E7-BF9A-6312A7890EC9}" presName="sibTrans" presStyleLbl="sibTrans2D1" presStyleIdx="5" presStyleCnt="7"/>
      <dgm:spPr/>
      <dgm:t>
        <a:bodyPr/>
        <a:lstStyle/>
        <a:p>
          <a:pPr rtl="1"/>
          <a:endParaRPr lang="he-IL"/>
        </a:p>
      </dgm:t>
    </dgm:pt>
    <dgm:pt modelId="{1E3D6F90-D840-438C-9220-9233748B90CB}" type="pres">
      <dgm:prSet presAssocID="{81E92CC6-A146-49E7-BF9A-6312A7890EC9}" presName="connectorText" presStyleLbl="sibTrans2D1" presStyleIdx="5" presStyleCnt="7"/>
      <dgm:spPr/>
      <dgm:t>
        <a:bodyPr/>
        <a:lstStyle/>
        <a:p>
          <a:pPr rtl="1"/>
          <a:endParaRPr lang="he-IL"/>
        </a:p>
      </dgm:t>
    </dgm:pt>
    <dgm:pt modelId="{7067F3E8-D99F-42F4-A6D2-B560B93C383F}" type="pres">
      <dgm:prSet presAssocID="{761D6DC9-8C2B-49AF-8205-5640E2880DC7}" presName="node" presStyleLbl="node1" presStyleIdx="6" presStyleCnt="7">
        <dgm:presLayoutVars>
          <dgm:bulletEnabled val="1"/>
        </dgm:presLayoutVars>
      </dgm:prSet>
      <dgm:spPr/>
      <dgm:t>
        <a:bodyPr/>
        <a:lstStyle/>
        <a:p>
          <a:pPr rtl="1"/>
          <a:endParaRPr lang="he-IL"/>
        </a:p>
      </dgm:t>
    </dgm:pt>
    <dgm:pt modelId="{482F2466-A2AE-4A52-85D5-7AC01A6CDD9D}" type="pres">
      <dgm:prSet presAssocID="{2BB58F12-10B8-497C-9815-BF4F70A6526D}" presName="sibTrans" presStyleLbl="sibTrans2D1" presStyleIdx="6" presStyleCnt="7"/>
      <dgm:spPr/>
      <dgm:t>
        <a:bodyPr/>
        <a:lstStyle/>
        <a:p>
          <a:pPr rtl="1"/>
          <a:endParaRPr lang="he-IL"/>
        </a:p>
      </dgm:t>
    </dgm:pt>
    <dgm:pt modelId="{E725ACCA-86DB-4CC8-B74C-FAB3B1524BD2}" type="pres">
      <dgm:prSet presAssocID="{2BB58F12-10B8-497C-9815-BF4F70A6526D}" presName="connectorText" presStyleLbl="sibTrans2D1" presStyleIdx="6" presStyleCnt="7"/>
      <dgm:spPr/>
      <dgm:t>
        <a:bodyPr/>
        <a:lstStyle/>
        <a:p>
          <a:pPr rtl="1"/>
          <a:endParaRPr lang="he-IL"/>
        </a:p>
      </dgm:t>
    </dgm:pt>
  </dgm:ptLst>
  <dgm:cxnLst>
    <dgm:cxn modelId="{4B71E05C-EA8C-41E0-A8EE-BE754C77227B}" type="presOf" srcId="{17D4A402-1B19-42F7-BBF9-A998CD925AD9}" destId="{F78CB531-7CF6-4461-8BF9-ECDCA16461F7}" srcOrd="0" destOrd="0" presId="urn:microsoft.com/office/officeart/2005/8/layout/cycle2"/>
    <dgm:cxn modelId="{A6717536-04B9-4A2F-8B86-D47BED292047}" type="presOf" srcId="{17D4A402-1B19-42F7-BBF9-A998CD925AD9}" destId="{CFA02062-10B1-4528-84AE-B8D3BFC63803}" srcOrd="1" destOrd="0" presId="urn:microsoft.com/office/officeart/2005/8/layout/cycle2"/>
    <dgm:cxn modelId="{5ACC67F8-FE95-46B9-8811-566DE859A9D0}" type="presOf" srcId="{7A1D6088-EB0A-44C6-A01A-62492E4C4E54}" destId="{A2861D63-C139-4649-85C1-CEC99CEDF7DB}" srcOrd="0" destOrd="0" presId="urn:microsoft.com/office/officeart/2005/8/layout/cycle2"/>
    <dgm:cxn modelId="{9731682E-418D-4BC6-B300-2796E79805B5}" srcId="{7AB57B3D-AEE5-42DF-97F6-38CE7E33E31B}" destId="{7A1D6088-EB0A-44C6-A01A-62492E4C4E54}" srcOrd="5" destOrd="0" parTransId="{211B209C-5825-4CFE-9196-F85D50B7A51C}" sibTransId="{81E92CC6-A146-49E7-BF9A-6312A7890EC9}"/>
    <dgm:cxn modelId="{93997A34-B38E-47E9-8827-F299F2913212}" type="presOf" srcId="{046F2BF1-CCFD-485B-914F-58B48581FF87}" destId="{173782F5-1E75-4FC8-9A47-F68B80A451D0}" srcOrd="0" destOrd="0" presId="urn:microsoft.com/office/officeart/2005/8/layout/cycle2"/>
    <dgm:cxn modelId="{AB67887E-3E5C-49DA-8F58-FF038D543C0A}" srcId="{7AB57B3D-AEE5-42DF-97F6-38CE7E33E31B}" destId="{046F2BF1-CCFD-485B-914F-58B48581FF87}" srcOrd="0" destOrd="0" parTransId="{E3061DE5-A6F8-4523-A644-B0F0629EC057}" sibTransId="{07332959-2B3B-46CE-BE15-422DCE4B4222}"/>
    <dgm:cxn modelId="{79C00D62-0023-49DE-8317-03C21ABF4C9B}" type="presOf" srcId="{7AB57B3D-AEE5-42DF-97F6-38CE7E33E31B}" destId="{DDF73925-C8F9-4695-AB7E-B1C68373D2A3}" srcOrd="0" destOrd="0" presId="urn:microsoft.com/office/officeart/2005/8/layout/cycle2"/>
    <dgm:cxn modelId="{AA703B44-A78D-4E70-9F39-8A8D66C05C37}" srcId="{7AB57B3D-AEE5-42DF-97F6-38CE7E33E31B}" destId="{CE88227A-F8D5-424A-BB0D-A8FC3228DFD6}" srcOrd="4" destOrd="0" parTransId="{18697603-ED50-4687-A846-C5B85B8D6750}" sibTransId="{8F70ACA0-8A08-4CC2-A8B2-F2D82D864FB6}"/>
    <dgm:cxn modelId="{FBB73020-4895-4210-BA3E-832EACA911D9}" type="presOf" srcId="{B2325E1A-14F7-4C13-BDF9-B60945A664F9}" destId="{BB9003D3-8788-4C09-8601-DE8B62DEB40E}" srcOrd="0" destOrd="0" presId="urn:microsoft.com/office/officeart/2005/8/layout/cycle2"/>
    <dgm:cxn modelId="{5625AAB5-1B1A-4387-8229-C528F3E2C2A4}" type="presOf" srcId="{37B437EB-8914-4529-8660-780FA90C1D2A}" destId="{D88DE859-44CE-4191-8C66-601BC9498651}" srcOrd="1" destOrd="0" presId="urn:microsoft.com/office/officeart/2005/8/layout/cycle2"/>
    <dgm:cxn modelId="{56C650A1-33DF-458D-931A-F22922487FEA}" type="presOf" srcId="{2BB58F12-10B8-497C-9815-BF4F70A6526D}" destId="{E725ACCA-86DB-4CC8-B74C-FAB3B1524BD2}" srcOrd="1" destOrd="0" presId="urn:microsoft.com/office/officeart/2005/8/layout/cycle2"/>
    <dgm:cxn modelId="{45E9B600-B7C7-44D3-98BE-969BA75B5A3D}" srcId="{7AB57B3D-AEE5-42DF-97F6-38CE7E33E31B}" destId="{761D6DC9-8C2B-49AF-8205-5640E2880DC7}" srcOrd="6" destOrd="0" parTransId="{610C5499-7EF3-48DF-AD00-417CD1AA2DD3}" sibTransId="{2BB58F12-10B8-497C-9815-BF4F70A6526D}"/>
    <dgm:cxn modelId="{12F45BA8-D2CD-4266-B5B5-B3C3ABA783D1}" srcId="{7AB57B3D-AEE5-42DF-97F6-38CE7E33E31B}" destId="{A050641B-B1D4-4492-B2CE-B2F9A4C18ADF}" srcOrd="1" destOrd="0" parTransId="{5CF5F30D-DAD8-4DB9-8C80-F9DEB102D596}" sibTransId="{17D4A402-1B19-42F7-BBF9-A998CD925AD9}"/>
    <dgm:cxn modelId="{BB4023C9-F736-4E90-9E82-E29FE5C2FB93}" type="presOf" srcId="{07332959-2B3B-46CE-BE15-422DCE4B4222}" destId="{E0BA5324-8B7E-417B-B1F8-1399B2A2FE24}" srcOrd="0" destOrd="0" presId="urn:microsoft.com/office/officeart/2005/8/layout/cycle2"/>
    <dgm:cxn modelId="{8AF6888E-4660-47A4-8937-BD316A1C26A3}" type="presOf" srcId="{07332959-2B3B-46CE-BE15-422DCE4B4222}" destId="{F8C298CE-0C1C-45A3-9952-E7200819E4A7}" srcOrd="1" destOrd="0" presId="urn:microsoft.com/office/officeart/2005/8/layout/cycle2"/>
    <dgm:cxn modelId="{571E8E10-F3B2-47F1-8FF8-0482FD599430}" type="presOf" srcId="{A050641B-B1D4-4492-B2CE-B2F9A4C18ADF}" destId="{611E8B55-6B60-4415-AA05-68CEF0BACDC1}" srcOrd="0" destOrd="0" presId="urn:microsoft.com/office/officeart/2005/8/layout/cycle2"/>
    <dgm:cxn modelId="{7CB70B87-B967-4260-98ED-FC2B692112C5}" type="presOf" srcId="{8F70ACA0-8A08-4CC2-A8B2-F2D82D864FB6}" destId="{5964F463-F572-4374-A660-135795749F3A}" srcOrd="0" destOrd="0" presId="urn:microsoft.com/office/officeart/2005/8/layout/cycle2"/>
    <dgm:cxn modelId="{F284EEE6-9EA4-4AAB-B095-C7354C11C4D5}" srcId="{7AB57B3D-AEE5-42DF-97F6-38CE7E33E31B}" destId="{B2325E1A-14F7-4C13-BDF9-B60945A664F9}" srcOrd="3" destOrd="0" parTransId="{F2F8FF60-2824-44FB-B733-B09DE19B5788}" sibTransId="{E6864A9F-A172-4E92-B8E5-7ACC571485C5}"/>
    <dgm:cxn modelId="{AFF0DC5F-7AB4-4A4D-B58F-456307174AF7}" type="presOf" srcId="{37B437EB-8914-4529-8660-780FA90C1D2A}" destId="{99953DB3-B5E5-47A8-B6EF-6E6CB081ECDE}" srcOrd="0" destOrd="0" presId="urn:microsoft.com/office/officeart/2005/8/layout/cycle2"/>
    <dgm:cxn modelId="{71AF4A0D-1977-4707-93DB-C036419B06D3}" type="presOf" srcId="{761D6DC9-8C2B-49AF-8205-5640E2880DC7}" destId="{7067F3E8-D99F-42F4-A6D2-B560B93C383F}" srcOrd="0" destOrd="0" presId="urn:microsoft.com/office/officeart/2005/8/layout/cycle2"/>
    <dgm:cxn modelId="{18EC4AA8-1D6D-4FF3-AE0C-89E52D3DF909}" type="presOf" srcId="{E6864A9F-A172-4E92-B8E5-7ACC571485C5}" destId="{E3E5F31C-02A6-45B0-95E0-2A8659DD934D}" srcOrd="1" destOrd="0" presId="urn:microsoft.com/office/officeart/2005/8/layout/cycle2"/>
    <dgm:cxn modelId="{51F58D87-A88E-4D34-9793-B5AA241B91A5}" type="presOf" srcId="{CE88227A-F8D5-424A-BB0D-A8FC3228DFD6}" destId="{BC5C34E4-2753-46B9-BFA0-030F0F21FBC6}" srcOrd="0" destOrd="0" presId="urn:microsoft.com/office/officeart/2005/8/layout/cycle2"/>
    <dgm:cxn modelId="{9EE3908B-C977-4397-91EB-E6D59E6917DE}" type="presOf" srcId="{49D67DEE-9AB8-4E7C-B150-F30FC000BD1B}" destId="{48178B27-DA51-471F-B4DF-5E824A8DE447}" srcOrd="0" destOrd="0" presId="urn:microsoft.com/office/officeart/2005/8/layout/cycle2"/>
    <dgm:cxn modelId="{EEC222BB-3D91-4E5F-AC56-5269E8253D4E}" type="presOf" srcId="{81E92CC6-A146-49E7-BF9A-6312A7890EC9}" destId="{1E3D6F90-D840-438C-9220-9233748B90CB}" srcOrd="1" destOrd="0" presId="urn:microsoft.com/office/officeart/2005/8/layout/cycle2"/>
    <dgm:cxn modelId="{636697E4-1F98-471B-9F34-DBAC3FD2A7D5}" srcId="{7AB57B3D-AEE5-42DF-97F6-38CE7E33E31B}" destId="{49D67DEE-9AB8-4E7C-B150-F30FC000BD1B}" srcOrd="2" destOrd="0" parTransId="{60F99040-FBD2-448B-B65E-72AF157FE187}" sibTransId="{37B437EB-8914-4529-8660-780FA90C1D2A}"/>
    <dgm:cxn modelId="{2AC4B268-AC68-40BD-B518-486A9327DA52}" type="presOf" srcId="{2BB58F12-10B8-497C-9815-BF4F70A6526D}" destId="{482F2466-A2AE-4A52-85D5-7AC01A6CDD9D}" srcOrd="0" destOrd="0" presId="urn:microsoft.com/office/officeart/2005/8/layout/cycle2"/>
    <dgm:cxn modelId="{DA72851F-E362-4F70-B4F6-9DF7594967F3}" type="presOf" srcId="{8F70ACA0-8A08-4CC2-A8B2-F2D82D864FB6}" destId="{D1555A6C-F427-48BA-84A8-58A3189616CE}" srcOrd="1" destOrd="0" presId="urn:microsoft.com/office/officeart/2005/8/layout/cycle2"/>
    <dgm:cxn modelId="{4370B614-6173-4686-B3AC-1ADDF3E7A8EB}" type="presOf" srcId="{E6864A9F-A172-4E92-B8E5-7ACC571485C5}" destId="{1C57DB29-9F11-431B-A858-C259160054F3}" srcOrd="0" destOrd="0" presId="urn:microsoft.com/office/officeart/2005/8/layout/cycle2"/>
    <dgm:cxn modelId="{01D47F5C-72C8-4483-9AB9-B5CC680E76C6}" type="presOf" srcId="{81E92CC6-A146-49E7-BF9A-6312A7890EC9}" destId="{747C8B57-9022-4651-B4F1-467239223B5F}" srcOrd="0" destOrd="0" presId="urn:microsoft.com/office/officeart/2005/8/layout/cycle2"/>
    <dgm:cxn modelId="{9212DC42-CF29-4CC3-8652-50620A1F4528}" type="presParOf" srcId="{DDF73925-C8F9-4695-AB7E-B1C68373D2A3}" destId="{173782F5-1E75-4FC8-9A47-F68B80A451D0}" srcOrd="0" destOrd="0" presId="urn:microsoft.com/office/officeart/2005/8/layout/cycle2"/>
    <dgm:cxn modelId="{114D5833-D1E2-4ECE-BCCB-6F4B28B8E729}" type="presParOf" srcId="{DDF73925-C8F9-4695-AB7E-B1C68373D2A3}" destId="{E0BA5324-8B7E-417B-B1F8-1399B2A2FE24}" srcOrd="1" destOrd="0" presId="urn:microsoft.com/office/officeart/2005/8/layout/cycle2"/>
    <dgm:cxn modelId="{429BDF17-6B18-4008-BF7D-46EEFD000B0C}" type="presParOf" srcId="{E0BA5324-8B7E-417B-B1F8-1399B2A2FE24}" destId="{F8C298CE-0C1C-45A3-9952-E7200819E4A7}" srcOrd="0" destOrd="0" presId="urn:microsoft.com/office/officeart/2005/8/layout/cycle2"/>
    <dgm:cxn modelId="{B61C12DE-F5AD-446F-81AA-99C235E57C4F}" type="presParOf" srcId="{DDF73925-C8F9-4695-AB7E-B1C68373D2A3}" destId="{611E8B55-6B60-4415-AA05-68CEF0BACDC1}" srcOrd="2" destOrd="0" presId="urn:microsoft.com/office/officeart/2005/8/layout/cycle2"/>
    <dgm:cxn modelId="{3307607D-C022-4FC7-89A0-604B1EF1F3C9}" type="presParOf" srcId="{DDF73925-C8F9-4695-AB7E-B1C68373D2A3}" destId="{F78CB531-7CF6-4461-8BF9-ECDCA16461F7}" srcOrd="3" destOrd="0" presId="urn:microsoft.com/office/officeart/2005/8/layout/cycle2"/>
    <dgm:cxn modelId="{30901952-0987-409E-8756-C42ABAEE2C91}" type="presParOf" srcId="{F78CB531-7CF6-4461-8BF9-ECDCA16461F7}" destId="{CFA02062-10B1-4528-84AE-B8D3BFC63803}" srcOrd="0" destOrd="0" presId="urn:microsoft.com/office/officeart/2005/8/layout/cycle2"/>
    <dgm:cxn modelId="{9C08B340-0638-4438-96EE-06EC73C816BE}" type="presParOf" srcId="{DDF73925-C8F9-4695-AB7E-B1C68373D2A3}" destId="{48178B27-DA51-471F-B4DF-5E824A8DE447}" srcOrd="4" destOrd="0" presId="urn:microsoft.com/office/officeart/2005/8/layout/cycle2"/>
    <dgm:cxn modelId="{2394F36F-8119-466A-B7AC-EC85CE47B927}" type="presParOf" srcId="{DDF73925-C8F9-4695-AB7E-B1C68373D2A3}" destId="{99953DB3-B5E5-47A8-B6EF-6E6CB081ECDE}" srcOrd="5" destOrd="0" presId="urn:microsoft.com/office/officeart/2005/8/layout/cycle2"/>
    <dgm:cxn modelId="{2BD7D0D1-F85A-4ED4-A7B2-5479DA80658F}" type="presParOf" srcId="{99953DB3-B5E5-47A8-B6EF-6E6CB081ECDE}" destId="{D88DE859-44CE-4191-8C66-601BC9498651}" srcOrd="0" destOrd="0" presId="urn:microsoft.com/office/officeart/2005/8/layout/cycle2"/>
    <dgm:cxn modelId="{06988AA0-78FA-49BD-8851-38FCDF509C01}" type="presParOf" srcId="{DDF73925-C8F9-4695-AB7E-B1C68373D2A3}" destId="{BB9003D3-8788-4C09-8601-DE8B62DEB40E}" srcOrd="6" destOrd="0" presId="urn:microsoft.com/office/officeart/2005/8/layout/cycle2"/>
    <dgm:cxn modelId="{82300A06-B059-4A18-9C38-777F0A0D7AFD}" type="presParOf" srcId="{DDF73925-C8F9-4695-AB7E-B1C68373D2A3}" destId="{1C57DB29-9F11-431B-A858-C259160054F3}" srcOrd="7" destOrd="0" presId="urn:microsoft.com/office/officeart/2005/8/layout/cycle2"/>
    <dgm:cxn modelId="{41BB31DA-2657-40F9-90FF-731E7521F74B}" type="presParOf" srcId="{1C57DB29-9F11-431B-A858-C259160054F3}" destId="{E3E5F31C-02A6-45B0-95E0-2A8659DD934D}" srcOrd="0" destOrd="0" presId="urn:microsoft.com/office/officeart/2005/8/layout/cycle2"/>
    <dgm:cxn modelId="{63986D83-D05E-4113-BD92-DBD0F53B773F}" type="presParOf" srcId="{DDF73925-C8F9-4695-AB7E-B1C68373D2A3}" destId="{BC5C34E4-2753-46B9-BFA0-030F0F21FBC6}" srcOrd="8" destOrd="0" presId="urn:microsoft.com/office/officeart/2005/8/layout/cycle2"/>
    <dgm:cxn modelId="{07A6D37A-F7B1-405F-BBA4-C90A5EABC8D6}" type="presParOf" srcId="{DDF73925-C8F9-4695-AB7E-B1C68373D2A3}" destId="{5964F463-F572-4374-A660-135795749F3A}" srcOrd="9" destOrd="0" presId="urn:microsoft.com/office/officeart/2005/8/layout/cycle2"/>
    <dgm:cxn modelId="{D0D9CCAF-C404-45CA-9C74-E65AE520221B}" type="presParOf" srcId="{5964F463-F572-4374-A660-135795749F3A}" destId="{D1555A6C-F427-48BA-84A8-58A3189616CE}" srcOrd="0" destOrd="0" presId="urn:microsoft.com/office/officeart/2005/8/layout/cycle2"/>
    <dgm:cxn modelId="{1BD059F0-9A6D-4518-B6F1-FE263E59B7AE}" type="presParOf" srcId="{DDF73925-C8F9-4695-AB7E-B1C68373D2A3}" destId="{A2861D63-C139-4649-85C1-CEC99CEDF7DB}" srcOrd="10" destOrd="0" presId="urn:microsoft.com/office/officeart/2005/8/layout/cycle2"/>
    <dgm:cxn modelId="{957757CE-6A7B-4C5F-8BF2-BCFB8432DFFF}" type="presParOf" srcId="{DDF73925-C8F9-4695-AB7E-B1C68373D2A3}" destId="{747C8B57-9022-4651-B4F1-467239223B5F}" srcOrd="11" destOrd="0" presId="urn:microsoft.com/office/officeart/2005/8/layout/cycle2"/>
    <dgm:cxn modelId="{19F3C627-1E5B-4395-8E90-4C17B1AB75A3}" type="presParOf" srcId="{747C8B57-9022-4651-B4F1-467239223B5F}" destId="{1E3D6F90-D840-438C-9220-9233748B90CB}" srcOrd="0" destOrd="0" presId="urn:microsoft.com/office/officeart/2005/8/layout/cycle2"/>
    <dgm:cxn modelId="{7191F452-7B7B-48AC-8DFA-7E26A710BB3E}" type="presParOf" srcId="{DDF73925-C8F9-4695-AB7E-B1C68373D2A3}" destId="{7067F3E8-D99F-42F4-A6D2-B560B93C383F}" srcOrd="12" destOrd="0" presId="urn:microsoft.com/office/officeart/2005/8/layout/cycle2"/>
    <dgm:cxn modelId="{4C6E7321-EACE-4181-99F6-3FF739CF69DF}" type="presParOf" srcId="{DDF73925-C8F9-4695-AB7E-B1C68373D2A3}" destId="{482F2466-A2AE-4A52-85D5-7AC01A6CDD9D}" srcOrd="13" destOrd="0" presId="urn:microsoft.com/office/officeart/2005/8/layout/cycle2"/>
    <dgm:cxn modelId="{7F60C957-1B20-467B-97FB-1F87834E90E8}" type="presParOf" srcId="{482F2466-A2AE-4A52-85D5-7AC01A6CDD9D}" destId="{E725ACCA-86DB-4CC8-B74C-FAB3B1524B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782F5-1E75-4FC8-9A47-F68B80A451D0}">
      <dsp:nvSpPr>
        <dsp:cNvPr id="0" name=""/>
        <dsp:cNvSpPr/>
      </dsp:nvSpPr>
      <dsp:spPr>
        <a:xfrm>
          <a:off x="3432968" y="215"/>
          <a:ext cx="1262062" cy="1262062"/>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Mapping of Dangerous Processes and Risks</a:t>
          </a:r>
          <a:endParaRPr lang="he-IL" sz="1200" kern="1200" dirty="0"/>
        </a:p>
      </dsp:txBody>
      <dsp:txXfrm>
        <a:off x="3617793" y="185040"/>
        <a:ext cx="892412" cy="892412"/>
      </dsp:txXfrm>
    </dsp:sp>
    <dsp:sp modelId="{E0BA5324-8B7E-417B-B1F8-1399B2A2FE24}">
      <dsp:nvSpPr>
        <dsp:cNvPr id="0" name=""/>
        <dsp:cNvSpPr/>
      </dsp:nvSpPr>
      <dsp:spPr>
        <a:xfrm rot="1256247">
          <a:off x="4784432" y="764616"/>
          <a:ext cx="369547"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a:off x="4788092" y="829996"/>
        <a:ext cx="258683" cy="255568"/>
      </dsp:txXfrm>
    </dsp:sp>
    <dsp:sp modelId="{611E8B55-6B60-4415-AA05-68CEF0BACDC1}">
      <dsp:nvSpPr>
        <dsp:cNvPr id="0" name=""/>
        <dsp:cNvSpPr/>
      </dsp:nvSpPr>
      <dsp:spPr>
        <a:xfrm>
          <a:off x="5262918" y="700376"/>
          <a:ext cx="1262062" cy="1262062"/>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Cyber Risk Assessment</a:t>
          </a:r>
          <a:endParaRPr lang="he-IL" sz="1200" kern="1200" dirty="0"/>
        </a:p>
      </dsp:txBody>
      <dsp:txXfrm>
        <a:off x="5447743" y="885201"/>
        <a:ext cx="892412" cy="892412"/>
      </dsp:txXfrm>
    </dsp:sp>
    <dsp:sp modelId="{F78CB531-7CF6-4461-8BF9-ECDCA16461F7}">
      <dsp:nvSpPr>
        <dsp:cNvPr id="0" name=""/>
        <dsp:cNvSpPr/>
      </dsp:nvSpPr>
      <dsp:spPr>
        <a:xfrm rot="4878486">
          <a:off x="5848686" y="2093903"/>
          <a:ext cx="388780"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a:off x="5898190" y="2121445"/>
        <a:ext cx="272146" cy="255568"/>
      </dsp:txXfrm>
    </dsp:sp>
    <dsp:sp modelId="{48178B27-DA51-471F-B4DF-5E824A8DE447}">
      <dsp:nvSpPr>
        <dsp:cNvPr id="0" name=""/>
        <dsp:cNvSpPr/>
      </dsp:nvSpPr>
      <dsp:spPr>
        <a:xfrm>
          <a:off x="5564497" y="2673067"/>
          <a:ext cx="1262062" cy="126206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Classification of ICS </a:t>
          </a:r>
          <a:r>
            <a:rPr lang="en-US" sz="1200" kern="1200" dirty="0" smtClean="0"/>
            <a:t>systems</a:t>
          </a:r>
          <a:endParaRPr lang="en-US" sz="1200" kern="1200" dirty="0"/>
        </a:p>
      </dsp:txBody>
      <dsp:txXfrm>
        <a:off x="5749322" y="2857892"/>
        <a:ext cx="892412" cy="892412"/>
      </dsp:txXfrm>
    </dsp:sp>
    <dsp:sp modelId="{99953DB3-B5E5-47A8-B6EF-6E6CB081ECDE}">
      <dsp:nvSpPr>
        <dsp:cNvPr id="0" name=""/>
        <dsp:cNvSpPr/>
      </dsp:nvSpPr>
      <dsp:spPr>
        <a:xfrm rot="7313975">
          <a:off x="5609047" y="3826713"/>
          <a:ext cx="257251"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rot="10800000">
        <a:off x="5668025" y="3879142"/>
        <a:ext cx="180076" cy="255568"/>
      </dsp:txXfrm>
    </dsp:sp>
    <dsp:sp modelId="{BB9003D3-8788-4C09-8601-DE8B62DEB40E}">
      <dsp:nvSpPr>
        <dsp:cNvPr id="0" name=""/>
        <dsp:cNvSpPr/>
      </dsp:nvSpPr>
      <dsp:spPr>
        <a:xfrm>
          <a:off x="4641092" y="4156604"/>
          <a:ext cx="1262062" cy="1262062"/>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smtClean="0"/>
            <a:t>Gap Analysis</a:t>
          </a:r>
          <a:endParaRPr lang="he-IL" sz="1200" kern="1200" dirty="0"/>
        </a:p>
      </dsp:txBody>
      <dsp:txXfrm>
        <a:off x="4825917" y="4341429"/>
        <a:ext cx="892412" cy="892412"/>
      </dsp:txXfrm>
    </dsp:sp>
    <dsp:sp modelId="{1C57DB29-9F11-431B-A858-C259160054F3}">
      <dsp:nvSpPr>
        <dsp:cNvPr id="0" name=""/>
        <dsp:cNvSpPr/>
      </dsp:nvSpPr>
      <dsp:spPr>
        <a:xfrm rot="10800343">
          <a:off x="3970081" y="4574556"/>
          <a:ext cx="474180"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rot="10800000">
        <a:off x="4097865" y="4659751"/>
        <a:ext cx="346396" cy="255568"/>
      </dsp:txXfrm>
    </dsp:sp>
    <dsp:sp modelId="{BC5C34E4-2753-46B9-BFA0-030F0F21FBC6}">
      <dsp:nvSpPr>
        <dsp:cNvPr id="0" name=""/>
        <dsp:cNvSpPr/>
      </dsp:nvSpPr>
      <dsp:spPr>
        <a:xfrm>
          <a:off x="2484349" y="4156389"/>
          <a:ext cx="1262062" cy="1262062"/>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Build a Work Plan</a:t>
          </a:r>
          <a:endParaRPr lang="he-IL" sz="1200" kern="1200" dirty="0"/>
        </a:p>
      </dsp:txBody>
      <dsp:txXfrm>
        <a:off x="2669174" y="4341214"/>
        <a:ext cx="892412" cy="892412"/>
      </dsp:txXfrm>
    </dsp:sp>
    <dsp:sp modelId="{5964F463-F572-4374-A660-135795749F3A}">
      <dsp:nvSpPr>
        <dsp:cNvPr id="0" name=""/>
        <dsp:cNvSpPr/>
      </dsp:nvSpPr>
      <dsp:spPr>
        <a:xfrm rot="13885714">
          <a:off x="2361544" y="3840235"/>
          <a:ext cx="336643"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rot="10800000">
        <a:off x="2443525" y="3964904"/>
        <a:ext cx="235650" cy="255568"/>
      </dsp:txXfrm>
    </dsp:sp>
    <dsp:sp modelId="{A2861D63-C139-4649-85C1-CEC99CEDF7DB}">
      <dsp:nvSpPr>
        <dsp:cNvPr id="0" name=""/>
        <dsp:cNvSpPr/>
      </dsp:nvSpPr>
      <dsp:spPr>
        <a:xfrm>
          <a:off x="1301440" y="2673067"/>
          <a:ext cx="1262062" cy="1262062"/>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Work Program Execution</a:t>
          </a:r>
          <a:endParaRPr lang="he-IL" sz="1200" kern="1200" dirty="0"/>
        </a:p>
      </dsp:txBody>
      <dsp:txXfrm>
        <a:off x="1486265" y="2857892"/>
        <a:ext cx="892412" cy="892412"/>
      </dsp:txXfrm>
    </dsp:sp>
    <dsp:sp modelId="{747C8B57-9022-4651-B4F1-467239223B5F}">
      <dsp:nvSpPr>
        <dsp:cNvPr id="0" name=""/>
        <dsp:cNvSpPr/>
      </dsp:nvSpPr>
      <dsp:spPr>
        <a:xfrm rot="16971429">
          <a:off x="1973117" y="2175579"/>
          <a:ext cx="336643"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a:off x="2012377" y="2309998"/>
        <a:ext cx="235650" cy="255568"/>
      </dsp:txXfrm>
    </dsp:sp>
    <dsp:sp modelId="{7067F3E8-D99F-42F4-A6D2-B560B93C383F}">
      <dsp:nvSpPr>
        <dsp:cNvPr id="0" name=""/>
        <dsp:cNvSpPr/>
      </dsp:nvSpPr>
      <dsp:spPr>
        <a:xfrm>
          <a:off x="1723615" y="823396"/>
          <a:ext cx="1262062" cy="1262062"/>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Maintenance &amp; Monitoring</a:t>
          </a:r>
          <a:endParaRPr lang="he-IL" sz="1200" kern="1200" dirty="0"/>
        </a:p>
      </dsp:txBody>
      <dsp:txXfrm>
        <a:off x="1908440" y="1008221"/>
        <a:ext cx="892412" cy="892412"/>
      </dsp:txXfrm>
    </dsp:sp>
    <dsp:sp modelId="{482F2466-A2AE-4A52-85D5-7AC01A6CDD9D}">
      <dsp:nvSpPr>
        <dsp:cNvPr id="0" name=""/>
        <dsp:cNvSpPr/>
      </dsp:nvSpPr>
      <dsp:spPr>
        <a:xfrm rot="20057143">
          <a:off x="3032417" y="833998"/>
          <a:ext cx="336643" cy="42594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a:p>
      </dsp:txBody>
      <dsp:txXfrm>
        <a:off x="3037418" y="941097"/>
        <a:ext cx="235650" cy="2555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4664691C-3F5D-4E75-9A15-F6F808987D3A}" type="datetimeFigureOut">
              <a:rPr lang="he-IL" smtClean="0"/>
              <a:t>י"א/אלול/תש"פ</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634F2918-ED58-4E9F-8904-CCAE6BF169DE}" type="slidenum">
              <a:rPr lang="he-IL" smtClean="0"/>
              <a:t>‹#›</a:t>
            </a:fld>
            <a:endParaRPr lang="he-IL"/>
          </a:p>
        </p:txBody>
      </p:sp>
    </p:spTree>
    <p:extLst>
      <p:ext uri="{BB962C8B-B14F-4D97-AF65-F5344CB8AC3E}">
        <p14:creationId xmlns:p14="http://schemas.microsoft.com/office/powerpoint/2010/main" val="1795589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2</a:t>
            </a:fld>
            <a:endParaRPr lang="he-IL"/>
          </a:p>
        </p:txBody>
      </p:sp>
    </p:spTree>
    <p:extLst>
      <p:ext uri="{BB962C8B-B14F-4D97-AF65-F5344CB8AC3E}">
        <p14:creationId xmlns:p14="http://schemas.microsoft.com/office/powerpoint/2010/main" val="340503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
            </a:r>
            <a:br>
              <a:rPr lang="en-US" dirty="0" smtClean="0"/>
            </a:br>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12</a:t>
            </a:fld>
            <a:endParaRPr lang="he-IL"/>
          </a:p>
        </p:txBody>
      </p:sp>
    </p:spTree>
    <p:extLst>
      <p:ext uri="{BB962C8B-B14F-4D97-AF65-F5344CB8AC3E}">
        <p14:creationId xmlns:p14="http://schemas.microsoft.com/office/powerpoint/2010/main" val="228482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18</a:t>
            </a:fld>
            <a:endParaRPr lang="he-IL"/>
          </a:p>
        </p:txBody>
      </p:sp>
    </p:spTree>
    <p:extLst>
      <p:ext uri="{BB962C8B-B14F-4D97-AF65-F5344CB8AC3E}">
        <p14:creationId xmlns:p14="http://schemas.microsoft.com/office/powerpoint/2010/main" val="162532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22</a:t>
            </a:fld>
            <a:endParaRPr lang="he-IL"/>
          </a:p>
        </p:txBody>
      </p:sp>
    </p:spTree>
    <p:extLst>
      <p:ext uri="{BB962C8B-B14F-4D97-AF65-F5344CB8AC3E}">
        <p14:creationId xmlns:p14="http://schemas.microsoft.com/office/powerpoint/2010/main" val="176447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Appointing a Cyber Security Officer</a:t>
            </a:r>
          </a:p>
          <a:p>
            <a:pPr algn="l"/>
            <a:r>
              <a:rPr lang="en-US" sz="1200" kern="1200" dirty="0" smtClean="0">
                <a:solidFill>
                  <a:schemeClr val="tx1"/>
                </a:solidFill>
                <a:effectLst/>
                <a:latin typeface="+mn-lt"/>
                <a:ea typeface="+mn-ea"/>
                <a:cs typeface="+mn-cs"/>
              </a:rPr>
              <a:t>The recipient of the hazmat permit, shall, within 60 days of receipt of these requirements, appoint a person on their behalf, who shall be entrusted with the execution and application of these requirements.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hazmat permit holder and the selected officer shall fill out and sign the form in Appendix C-1 ("Cyber Security Officer Appointment"), and send it to the </a:t>
            </a:r>
            <a:r>
              <a:rPr lang="en-US" sz="1200" kern="1200" dirty="0" err="1" smtClean="0">
                <a:solidFill>
                  <a:schemeClr val="tx1"/>
                </a:solidFill>
                <a:effectLst/>
                <a:latin typeface="+mn-lt"/>
                <a:ea typeface="+mn-ea"/>
                <a:cs typeface="+mn-cs"/>
              </a:rPr>
              <a:t>MoEP</a:t>
            </a:r>
            <a:r>
              <a:rPr lang="en-US" sz="1200" kern="1200" dirty="0" smtClean="0">
                <a:solidFill>
                  <a:schemeClr val="tx1"/>
                </a:solidFill>
                <a:effectLst/>
                <a:latin typeface="+mn-lt"/>
                <a:ea typeface="+mn-ea"/>
                <a:cs typeface="+mn-cs"/>
              </a:rPr>
              <a:t> supervisor who oversees that organization.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hazmat permit holder can decide whether the Cyber Security Officer shall be dedicated to this role or keep other duties as well.</a:t>
            </a:r>
          </a:p>
          <a:p>
            <a:pPr algn="l"/>
            <a:r>
              <a:rPr lang="en-US" sz="1200" kern="1200" dirty="0" smtClean="0">
                <a:solidFill>
                  <a:schemeClr val="tx1"/>
                </a:solidFill>
                <a:effectLst/>
                <a:latin typeface="+mn-lt"/>
                <a:ea typeface="+mn-ea"/>
                <a:cs typeface="+mn-cs"/>
              </a:rPr>
              <a:t>The Cyber Security Officer shall act as liaison to the </a:t>
            </a:r>
            <a:r>
              <a:rPr lang="en-US" sz="1200" kern="1200" dirty="0" err="1" smtClean="0">
                <a:solidFill>
                  <a:schemeClr val="tx1"/>
                </a:solidFill>
                <a:effectLst/>
                <a:latin typeface="+mn-lt"/>
                <a:ea typeface="+mn-ea"/>
                <a:cs typeface="+mn-cs"/>
              </a:rPr>
              <a:t>MoEP</a:t>
            </a:r>
            <a:r>
              <a:rPr lang="en-US" sz="1200" kern="1200" dirty="0" smtClean="0">
                <a:solidFill>
                  <a:schemeClr val="tx1"/>
                </a:solidFill>
                <a:effectLst/>
                <a:latin typeface="+mn-lt"/>
                <a:ea typeface="+mn-ea"/>
                <a:cs typeface="+mn-cs"/>
              </a:rPr>
              <a:t> Cyber Defense Unit, in all matters related to cyber defense requirements listed below.</a:t>
            </a:r>
          </a:p>
          <a:p>
            <a:pPr algn="l"/>
            <a:r>
              <a:rPr lang="en-US" sz="1200" kern="1200" dirty="0" smtClean="0">
                <a:solidFill>
                  <a:schemeClr val="tx1"/>
                </a:solidFill>
                <a:effectLst/>
                <a:latin typeface="+mn-lt"/>
                <a:ea typeface="+mn-ea"/>
                <a:cs typeface="+mn-cs"/>
              </a:rPr>
              <a:t>The hazmat permit holder shall appoint an acting Cyber Security Officer during any absence of the permanent Cyber Security Officer</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Publishing a Cyber Security Policy for the organization</a:t>
            </a:r>
          </a:p>
          <a:p>
            <a:pPr marL="0" marR="0" indent="0" algn="l"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organization's management shall formulate and ratify a formal cyber defense policy. This policy will detail the commitment of the organization's management to the process of increasing cyber resilience across the organization, and list the first steps the organization will take, such as allocating resources to the subject, nominating a dedicated Steering Committee, deciding to adhere to additional standards and regulations (ISO 27001, GDPR etc.), and any other optional relevant decisions.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organization shall present the policy document to their supervisor at the </a:t>
            </a:r>
            <a:r>
              <a:rPr lang="en-US" sz="1200" kern="1200" dirty="0" err="1" smtClean="0">
                <a:solidFill>
                  <a:schemeClr val="tx1"/>
                </a:solidFill>
                <a:effectLst/>
                <a:latin typeface="+mn-lt"/>
                <a:ea typeface="+mn-ea"/>
                <a:cs typeface="+mn-cs"/>
              </a:rPr>
              <a:t>MoEP</a:t>
            </a:r>
            <a:r>
              <a:rPr lang="en-US" sz="1200" kern="1200" dirty="0" smtClean="0">
                <a:solidFill>
                  <a:schemeClr val="tx1"/>
                </a:solidFill>
                <a:effectLst/>
                <a:latin typeface="+mn-lt"/>
                <a:ea typeface="+mn-ea"/>
                <a:cs typeface="+mn-cs"/>
              </a:rPr>
              <a:t> as required.</a:t>
            </a:r>
          </a:p>
          <a:p>
            <a:pPr algn="l"/>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23</a:t>
            </a:fld>
            <a:endParaRPr lang="he-IL"/>
          </a:p>
        </p:txBody>
      </p:sp>
    </p:spTree>
    <p:extLst>
      <p:ext uri="{BB962C8B-B14F-4D97-AF65-F5344CB8AC3E}">
        <p14:creationId xmlns:p14="http://schemas.microsoft.com/office/powerpoint/2010/main" val="201042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sz="1200" b="1" u="sng" kern="1200" dirty="0" smtClean="0">
                <a:solidFill>
                  <a:schemeClr val="tx1"/>
                </a:solidFill>
                <a:effectLst/>
                <a:latin typeface="+mn-lt"/>
                <a:ea typeface="+mn-ea"/>
                <a:cs typeface="+mn-cs"/>
              </a:rPr>
              <a:t>Listing the relevant hazmats and their usage</a:t>
            </a:r>
          </a:p>
          <a:p>
            <a:pPr algn="l" rtl="0"/>
            <a:r>
              <a:rPr lang="en-US" sz="1200" kern="1200" dirty="0" smtClean="0">
                <a:solidFill>
                  <a:schemeClr val="tx1"/>
                </a:solidFill>
                <a:effectLst/>
                <a:latin typeface="+mn-lt"/>
                <a:ea typeface="+mn-ea"/>
                <a:cs typeface="+mn-cs"/>
              </a:rPr>
              <a:t>The organization shall review the hazardous materials listed in its most recent permit, and list the usage of those materials with amounts reaching or surpassing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Seveso III Lower Tier/Upper Tier thresholds (on their own or as part of a group of materials of the same hazard category), using the form in Appendix C-5 ("Preliminary Hazmat Mapping").</a:t>
            </a:r>
          </a:p>
          <a:p>
            <a:pPr algn="l" rtl="0"/>
            <a:endParaRPr lang="en-US" sz="1200" kern="1200" dirty="0" smtClean="0">
              <a:solidFill>
                <a:schemeClr val="tx1"/>
              </a:solidFill>
              <a:effectLst/>
              <a:latin typeface="+mn-lt"/>
              <a:ea typeface="+mn-ea"/>
              <a:cs typeface="+mn-cs"/>
            </a:endParaRPr>
          </a:p>
          <a:p>
            <a:pPr lvl="0" algn="l" rtl="0"/>
            <a:r>
              <a:rPr lang="en-US" sz="1200" b="1" u="sng" kern="1200" dirty="0" smtClean="0">
                <a:solidFill>
                  <a:schemeClr val="tx1"/>
                </a:solidFill>
                <a:effectLst/>
                <a:latin typeface="+mn-lt"/>
                <a:ea typeface="+mn-ea"/>
                <a:cs typeface="+mn-cs"/>
              </a:rPr>
              <a:t>Mapping and listing the Hazardous Computerized Processes (HCP)</a:t>
            </a:r>
          </a:p>
          <a:p>
            <a:pPr algn="l" rtl="0"/>
            <a:r>
              <a:rPr lang="en-US" sz="1200" kern="1200" dirty="0" smtClean="0">
                <a:solidFill>
                  <a:schemeClr val="tx1"/>
                </a:solidFill>
                <a:effectLst/>
                <a:latin typeface="+mn-lt"/>
                <a:ea typeface="+mn-ea"/>
                <a:cs typeface="+mn-cs"/>
              </a:rPr>
              <a:t>Describe processes and map out materials that are being used, manipulated, stored, or conveyed using any ICS elements. This document should include materials that are protected with automated safety measures, and describe the processes involving both the materials and ICS elements.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Note, that an HCP can be a process that, on its own, does not involve hazardous materials, but could nevertheless leave a factory and the environment vulnerable to hazardous materials if its ICS elements fail or are compromised, creating a hazard such as a fire, explosion, flood, piercing of storage tanks, etc.</a:t>
            </a:r>
          </a:p>
          <a:p>
            <a:pPr algn="l"/>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24</a:t>
            </a:fld>
            <a:endParaRPr lang="he-IL"/>
          </a:p>
        </p:txBody>
      </p:sp>
    </p:spTree>
    <p:extLst>
      <p:ext uri="{BB962C8B-B14F-4D97-AF65-F5344CB8AC3E}">
        <p14:creationId xmlns:p14="http://schemas.microsoft.com/office/powerpoint/2010/main" val="371033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sz="1200" b="1" u="sng" kern="1200" dirty="0" smtClean="0">
                <a:solidFill>
                  <a:schemeClr val="tx1"/>
                </a:solidFill>
                <a:effectLst/>
                <a:latin typeface="+mn-lt"/>
                <a:ea typeface="+mn-ea"/>
                <a:cs typeface="+mn-cs"/>
              </a:rPr>
              <a:t>Risk assessing each HCP</a:t>
            </a:r>
          </a:p>
          <a:p>
            <a:pPr algn="l" rtl="0"/>
            <a:r>
              <a:rPr lang="en-US" sz="1200" kern="1200" dirty="0" smtClean="0">
                <a:solidFill>
                  <a:schemeClr val="tx1"/>
                </a:solidFill>
                <a:effectLst/>
                <a:latin typeface="+mn-lt"/>
                <a:ea typeface="+mn-ea"/>
                <a:cs typeface="+mn-cs"/>
              </a:rPr>
              <a:t>For each of the HCPs identified, the organization shall perform the risk assessment process detailed below in section 5 - Risk Assessment and Scoring.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outcome of this assessment is a </a:t>
            </a:r>
            <a:r>
              <a:rPr lang="en-US" sz="1200" b="1" kern="1200" dirty="0" smtClean="0">
                <a:solidFill>
                  <a:schemeClr val="tx1"/>
                </a:solidFill>
                <a:effectLst/>
                <a:latin typeface="+mn-lt"/>
                <a:ea typeface="+mn-ea"/>
                <a:cs typeface="+mn-cs"/>
              </a:rPr>
              <a:t>Risk Score</a:t>
            </a:r>
            <a:r>
              <a:rPr lang="en-US" sz="1200" kern="1200" dirty="0" smtClean="0">
                <a:solidFill>
                  <a:schemeClr val="tx1"/>
                </a:solidFill>
                <a:effectLst/>
                <a:latin typeface="+mn-lt"/>
                <a:ea typeface="+mn-ea"/>
                <a:cs typeface="+mn-cs"/>
              </a:rPr>
              <a:t> for that process. The Risk Score determines that HCP's </a:t>
            </a:r>
            <a:r>
              <a:rPr lang="en-US" sz="1200" b="1" kern="1200" dirty="0" smtClean="0">
                <a:solidFill>
                  <a:schemeClr val="tx1"/>
                </a:solidFill>
                <a:effectLst/>
                <a:latin typeface="+mn-lt"/>
                <a:ea typeface="+mn-ea"/>
                <a:cs typeface="+mn-cs"/>
              </a:rPr>
              <a:t>Risk Level</a:t>
            </a:r>
            <a:r>
              <a:rPr lang="en-US" sz="1200" kern="1200" dirty="0" smtClean="0">
                <a:solidFill>
                  <a:schemeClr val="tx1"/>
                </a:solidFill>
                <a:effectLst/>
                <a:latin typeface="+mn-lt"/>
                <a:ea typeface="+mn-ea"/>
                <a:cs typeface="+mn-cs"/>
              </a:rPr>
              <a:t> (1 = Low Risk; 4 = Very High Risk).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Risk Level determines the </a:t>
            </a:r>
            <a:r>
              <a:rPr lang="en-US" sz="1200" b="1" kern="1200" dirty="0" smtClean="0">
                <a:solidFill>
                  <a:schemeClr val="tx1"/>
                </a:solidFill>
                <a:effectLst/>
                <a:latin typeface="+mn-lt"/>
                <a:ea typeface="+mn-ea"/>
                <a:cs typeface="+mn-cs"/>
              </a:rPr>
              <a:t>Required Controls</a:t>
            </a:r>
            <a:r>
              <a:rPr lang="en-US" sz="1200" kern="1200" dirty="0" smtClean="0">
                <a:solidFill>
                  <a:schemeClr val="tx1"/>
                </a:solidFill>
                <a:effectLst/>
                <a:latin typeface="+mn-lt"/>
                <a:ea typeface="+mn-ea"/>
                <a:cs typeface="+mn-cs"/>
              </a:rPr>
              <a:t> for that process, and affects all ICS systems/elements taking part in the process.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ICS systems/elements that govern or are used in several HCPs, the highest Risk Level process determines the controls to be implemented.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sum of all the controls required for all the HCPs is the list of Required Controls the organization needs to have in place in order to adhere to these regulations.</a:t>
            </a:r>
          </a:p>
          <a:p>
            <a:pPr algn="l" rtl="0"/>
            <a:r>
              <a:rPr lang="en-US" sz="1200" kern="1200" dirty="0" smtClean="0">
                <a:solidFill>
                  <a:schemeClr val="tx1"/>
                </a:solidFill>
                <a:effectLst/>
                <a:latin typeface="+mn-lt"/>
                <a:ea typeface="+mn-ea"/>
                <a:cs typeface="+mn-cs"/>
              </a:rPr>
              <a:t>On completion, the hazmat permit owner shall fill out and sign the form in Appendix C-3 ("Declaration of Computerized Systems Controlling Hazmats").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Organizations should consider hiring specialists for this stage, or have their own operational/environmental personnel trained and certified for this stage.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basic guidelines on required knowledge and experience, see Appendix C-6 ("Qualification requirements for consultants performing Risk Assessment").</a:t>
            </a:r>
          </a:p>
          <a:p>
            <a:pPr algn="l" rtl="0"/>
            <a:r>
              <a:rPr lang="en-US" sz="1200" b="1" kern="1200" dirty="0" smtClean="0">
                <a:solidFill>
                  <a:schemeClr val="tx1"/>
                </a:solidFill>
                <a:effectLst/>
                <a:latin typeface="+mn-lt"/>
                <a:ea typeface="+mn-ea"/>
                <a:cs typeface="+mn-cs"/>
              </a:rPr>
              <a:t>Required Delivery: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 completed and signed C-3 form, with an attached list of mapped out hazardous processes and systems</a:t>
            </a:r>
            <a:endParaRPr lang="en-US" sz="1200" kern="1200" dirty="0" smtClean="0">
              <a:solidFill>
                <a:schemeClr val="tx1"/>
              </a:solidFill>
              <a:effectLst/>
              <a:latin typeface="+mn-lt"/>
              <a:ea typeface="+mn-ea"/>
              <a:cs typeface="+mn-cs"/>
            </a:endParaRPr>
          </a:p>
          <a:p>
            <a:pPr algn="l"/>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27</a:t>
            </a:fld>
            <a:endParaRPr lang="he-IL"/>
          </a:p>
        </p:txBody>
      </p:sp>
    </p:spTree>
    <p:extLst>
      <p:ext uri="{BB962C8B-B14F-4D97-AF65-F5344CB8AC3E}">
        <p14:creationId xmlns:p14="http://schemas.microsoft.com/office/powerpoint/2010/main" val="218550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smtClean="0">
                <a:solidFill>
                  <a:schemeClr val="tx1"/>
                </a:solidFill>
                <a:effectLst/>
                <a:latin typeface="+mn-lt"/>
                <a:ea typeface="+mn-ea"/>
                <a:cs typeface="+mn-cs"/>
              </a:rPr>
              <a:t>For each of the controls on the list, the organization shall identify whether that control is currently fully implemented, partially implemented, not implemented, or irrelevant (such as a control of updating PLC firmware when no PLCs are used in a mapped </a:t>
            </a:r>
            <a:r>
              <a:rPr lang="en-US" sz="1200" b="1" kern="1200" dirty="0" smtClean="0">
                <a:solidFill>
                  <a:schemeClr val="tx1"/>
                </a:solidFill>
                <a:effectLst/>
                <a:latin typeface="+mn-lt"/>
                <a:ea typeface="+mn-ea"/>
                <a:cs typeface="+mn-cs"/>
              </a:rPr>
              <a:t>HCP</a:t>
            </a:r>
            <a:r>
              <a:rPr lang="en-US" sz="1200" kern="1200" dirty="0" smtClean="0">
                <a:solidFill>
                  <a:schemeClr val="tx1"/>
                </a:solidFill>
                <a:effectLst/>
                <a:latin typeface="+mn-lt"/>
                <a:ea typeface="+mn-ea"/>
                <a:cs typeface="+mn-cs"/>
              </a:rPr>
              <a:t>).</a:t>
            </a:r>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35</a:t>
            </a:fld>
            <a:endParaRPr lang="he-IL"/>
          </a:p>
        </p:txBody>
      </p:sp>
    </p:spTree>
    <p:extLst>
      <p:ext uri="{BB962C8B-B14F-4D97-AF65-F5344CB8AC3E}">
        <p14:creationId xmlns:p14="http://schemas.microsoft.com/office/powerpoint/2010/main" val="295640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Compliance Plan</a:t>
            </a:r>
            <a:r>
              <a:rPr lang="en-US" sz="1200" kern="1200" dirty="0" smtClean="0">
                <a:solidFill>
                  <a:schemeClr val="tx1"/>
                </a:solidFill>
                <a:effectLst/>
                <a:latin typeface="+mn-lt"/>
                <a:ea typeface="+mn-ea"/>
                <a:cs typeface="+mn-cs"/>
              </a:rPr>
              <a:t> is a list of action items with target dates, which will ensure that the organization can comply with the </a:t>
            </a:r>
            <a:r>
              <a:rPr lang="en-US" sz="1200" kern="1200" dirty="0" err="1" smtClean="0">
                <a:solidFill>
                  <a:schemeClr val="tx1"/>
                </a:solidFill>
                <a:effectLst/>
                <a:latin typeface="+mn-lt"/>
                <a:ea typeface="+mn-ea"/>
                <a:cs typeface="+mn-cs"/>
              </a:rPr>
              <a:t>MoEP's</a:t>
            </a:r>
            <a:r>
              <a:rPr lang="en-US" sz="1200" kern="1200" dirty="0" smtClean="0">
                <a:solidFill>
                  <a:schemeClr val="tx1"/>
                </a:solidFill>
                <a:effectLst/>
                <a:latin typeface="+mn-lt"/>
                <a:ea typeface="+mn-ea"/>
                <a:cs typeface="+mn-cs"/>
              </a:rPr>
              <a:t> cyber security regulations within the allotted time.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plan will show a roadmap to fully implement </a:t>
            </a:r>
            <a:r>
              <a:rPr lang="en-US" sz="1200" b="1" kern="1200" dirty="0" smtClean="0">
                <a:solidFill>
                  <a:schemeClr val="tx1"/>
                </a:solidFill>
                <a:effectLst/>
                <a:latin typeface="+mn-lt"/>
                <a:ea typeface="+mn-ea"/>
                <a:cs typeface="+mn-cs"/>
              </a:rPr>
              <a:t>Required Controls</a:t>
            </a:r>
            <a:r>
              <a:rPr lang="en-US" sz="1200" kern="1200" dirty="0" smtClean="0">
                <a:solidFill>
                  <a:schemeClr val="tx1"/>
                </a:solidFill>
                <a:effectLst/>
                <a:latin typeface="+mn-lt"/>
                <a:ea typeface="+mn-ea"/>
                <a:cs typeface="+mn-cs"/>
              </a:rPr>
              <a:t> currently not implemented or partially implemented, and the action items required to maintain implemented controls. For example:</a:t>
            </a:r>
            <a:endParaRPr lang="he-IL" sz="1200" kern="1200" dirty="0" smtClean="0">
              <a:solidFill>
                <a:schemeClr val="tx1"/>
              </a:solidFill>
              <a:effectLst/>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this stage, the organization may request permission from the MoEP Cyber Defense Unit to use </a:t>
            </a:r>
            <a:r>
              <a:rPr lang="en-US" sz="1200" b="1" kern="1200" dirty="0" smtClean="0">
                <a:solidFill>
                  <a:schemeClr val="tx1"/>
                </a:solidFill>
                <a:effectLst/>
                <a:latin typeface="+mn-lt"/>
                <a:ea typeface="+mn-ea"/>
                <a:cs typeface="+mn-cs"/>
              </a:rPr>
              <a:t>Compensating Controls</a:t>
            </a:r>
            <a:r>
              <a:rPr lang="en-US" sz="1200" kern="1200" dirty="0" smtClean="0">
                <a:solidFill>
                  <a:schemeClr val="tx1"/>
                </a:solidFill>
                <a:effectLst/>
                <a:latin typeface="+mn-lt"/>
                <a:ea typeface="+mn-ea"/>
                <a:cs typeface="+mn-cs"/>
              </a:rPr>
              <a:t> if the Required Controls are prohibitively expensive or technically hard to implement. During this stage, the organization may also propose ways to change its processes, such as adding manual safeties or ceasing the use of certain hazardous materials by the end of the allotted time, in order to reduce environmental risks, and thus be allowed to implement fewer controls.</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634F2918-ED58-4E9F-8904-CCAE6BF169DE}" type="slidenum">
              <a:rPr lang="he-IL" smtClean="0"/>
              <a:t>36</a:t>
            </a:fld>
            <a:endParaRPr lang="he-IL"/>
          </a:p>
        </p:txBody>
      </p:sp>
    </p:spTree>
    <p:extLst>
      <p:ext uri="{BB962C8B-B14F-4D97-AF65-F5344CB8AC3E}">
        <p14:creationId xmlns:p14="http://schemas.microsoft.com/office/powerpoint/2010/main" val="93023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284128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163012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387634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כותרת ותוכן">
    <p:spTree>
      <p:nvGrpSpPr>
        <p:cNvPr id="1" name=""/>
        <p:cNvGrpSpPr/>
        <p:nvPr/>
      </p:nvGrpSpPr>
      <p:grpSpPr>
        <a:xfrm>
          <a:off x="0" y="0"/>
          <a:ext cx="0" cy="0"/>
          <a:chOff x="0" y="0"/>
          <a:chExt cx="0" cy="0"/>
        </a:xfrm>
      </p:grpSpPr>
      <p:sp>
        <p:nvSpPr>
          <p:cNvPr id="11" name="Rectangle 7"/>
          <p:cNvSpPr/>
          <p:nvPr userDrawn="1"/>
        </p:nvSpPr>
        <p:spPr>
          <a:xfrm>
            <a:off x="287354" y="116632"/>
            <a:ext cx="11617291" cy="58836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800"/>
          </a:p>
        </p:txBody>
      </p:sp>
      <p:pic>
        <p:nvPicPr>
          <p:cNvPr id="12" name="תמונה 11"/>
          <p:cNvPicPr>
            <a:picLocks noChangeAspect="1"/>
          </p:cNvPicPr>
          <p:nvPr userDrawn="1"/>
        </p:nvPicPr>
        <p:blipFill>
          <a:blip r:embed="rId2"/>
          <a:stretch>
            <a:fillRect/>
          </a:stretch>
        </p:blipFill>
        <p:spPr>
          <a:xfrm>
            <a:off x="287354" y="142402"/>
            <a:ext cx="2147010" cy="562593"/>
          </a:xfrm>
          <a:prstGeom prst="rect">
            <a:avLst/>
          </a:prstGeom>
        </p:spPr>
      </p:pic>
      <p:pic>
        <p:nvPicPr>
          <p:cNvPr id="13" name="תמונה 12"/>
          <p:cNvPicPr>
            <a:picLocks noChangeAspect="1"/>
          </p:cNvPicPr>
          <p:nvPr userDrawn="1"/>
        </p:nvPicPr>
        <p:blipFill>
          <a:blip r:embed="rId3"/>
          <a:stretch>
            <a:fillRect/>
          </a:stretch>
        </p:blipFill>
        <p:spPr>
          <a:xfrm>
            <a:off x="11457308" y="138202"/>
            <a:ext cx="447337" cy="566793"/>
          </a:xfrm>
          <a:prstGeom prst="rect">
            <a:avLst/>
          </a:prstGeom>
        </p:spPr>
      </p:pic>
      <p:sp>
        <p:nvSpPr>
          <p:cNvPr id="16" name="מציין מיקום של תאריך 15"/>
          <p:cNvSpPr>
            <a:spLocks noGrp="1"/>
          </p:cNvSpPr>
          <p:nvPr>
            <p:ph type="dt" sz="half" idx="10"/>
          </p:nvPr>
        </p:nvSpPr>
        <p:spPr/>
        <p:txBody>
          <a:bodyPr/>
          <a:lstStyle/>
          <a:p>
            <a:fld id="{6680E7D6-E5CF-4BE8-849A-CBD08F47CCAA}" type="datetime2">
              <a:rPr lang="en-US" smtClean="0"/>
              <a:t>Monday, August 31, 2020</a:t>
            </a:fld>
            <a:endParaRPr lang="he-IL"/>
          </a:p>
        </p:txBody>
      </p:sp>
      <p:sp>
        <p:nvSpPr>
          <p:cNvPr id="17" name="מציין מיקום של כותרת תחתונה 16"/>
          <p:cNvSpPr>
            <a:spLocks noGrp="1"/>
          </p:cNvSpPr>
          <p:nvPr>
            <p:ph type="ftr" sz="quarter" idx="11"/>
          </p:nvPr>
        </p:nvSpPr>
        <p:spPr>
          <a:xfrm>
            <a:off x="4165600" y="6484052"/>
            <a:ext cx="3860800" cy="365125"/>
          </a:xfrm>
        </p:spPr>
        <p:txBody>
          <a:bodyPr/>
          <a:lstStyle/>
          <a:p>
            <a:r>
              <a:rPr lang="en-US" dirty="0" smtClean="0"/>
              <a:t>Yosi Shavit CISM - Information Security &amp; Cyber Expert</a:t>
            </a:r>
            <a:endParaRPr lang="he-IL" dirty="0" smtClean="0"/>
          </a:p>
          <a:p>
            <a:endParaRPr lang="he-IL" dirty="0"/>
          </a:p>
        </p:txBody>
      </p:sp>
      <p:sp>
        <p:nvSpPr>
          <p:cNvPr id="18" name="מציין מיקום של מספר שקופית 17"/>
          <p:cNvSpPr>
            <a:spLocks noGrp="1"/>
          </p:cNvSpPr>
          <p:nvPr>
            <p:ph type="sldNum" sz="quarter" idx="12"/>
          </p:nvPr>
        </p:nvSpPr>
        <p:spPr/>
        <p:txBody>
          <a:bodyPr/>
          <a:lstStyle/>
          <a:p>
            <a:fld id="{DAF22AC9-109E-4E4D-92F9-530E51D9A3A2}" type="slidenum">
              <a:rPr lang="he-IL" smtClean="0"/>
              <a:t>‹#›</a:t>
            </a:fld>
            <a:endParaRPr lang="he-IL"/>
          </a:p>
        </p:txBody>
      </p:sp>
    </p:spTree>
    <p:extLst>
      <p:ext uri="{BB962C8B-B14F-4D97-AF65-F5344CB8AC3E}">
        <p14:creationId xmlns:p14="http://schemas.microsoft.com/office/powerpoint/2010/main" val="39963012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ounded Rectangle 12"/>
          <p:cNvSpPr/>
          <p:nvPr userDrawn="1"/>
        </p:nvSpPr>
        <p:spPr>
          <a:xfrm>
            <a:off x="38702" y="29251"/>
            <a:ext cx="12153298" cy="64478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794084" y="1675956"/>
            <a:ext cx="10515600" cy="1325563"/>
          </a:xfrm>
        </p:spPr>
        <p:txBody>
          <a:bodyPr/>
          <a:lstStyle/>
          <a:p>
            <a:r>
              <a:rPr lang="en-US" dirty="0" smtClean="0"/>
              <a:t>Click to edit Master title style</a:t>
            </a:r>
            <a:endParaRPr lang="he-IL" dirty="0"/>
          </a:p>
        </p:txBody>
      </p:sp>
      <p:sp>
        <p:nvSpPr>
          <p:cNvPr id="3" name="Content Placeholder 2"/>
          <p:cNvSpPr>
            <a:spLocks noGrp="1"/>
          </p:cNvSpPr>
          <p:nvPr>
            <p:ph idx="1"/>
          </p:nvPr>
        </p:nvSpPr>
        <p:spPr>
          <a:xfrm>
            <a:off x="598034" y="2987231"/>
            <a:ext cx="10515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6" name="Slide Number Placeholder 5"/>
          <p:cNvSpPr>
            <a:spLocks noGrp="1"/>
          </p:cNvSpPr>
          <p:nvPr>
            <p:ph type="sldNum" sz="quarter" idx="12"/>
          </p:nvPr>
        </p:nvSpPr>
        <p:spPr>
          <a:xfrm>
            <a:off x="838200" y="6074639"/>
            <a:ext cx="2743200" cy="365125"/>
          </a:xfrm>
        </p:spPr>
        <p:txBody>
          <a:bodyPr/>
          <a:lstStyle/>
          <a:p>
            <a:fld id="{8E3E0663-2E0C-4D6A-8756-C5828BA5C552}" type="slidenum">
              <a:rPr lang="he-IL" smtClean="0"/>
              <a:t>‹#›</a:t>
            </a:fld>
            <a:endParaRPr lang="he-IL"/>
          </a:p>
        </p:txBody>
      </p:sp>
      <p:sp>
        <p:nvSpPr>
          <p:cNvPr id="7" name="מציין מיקום של כותרת תחתונה 2"/>
          <p:cNvSpPr txBox="1">
            <a:spLocks/>
          </p:cNvSpPr>
          <p:nvPr userDrawn="1"/>
        </p:nvSpPr>
        <p:spPr>
          <a:xfrm>
            <a:off x="4495800" y="6337976"/>
            <a:ext cx="3886199" cy="149698"/>
          </a:xfrm>
          <a:prstGeom prst="rect">
            <a:avLst/>
          </a:prstGeom>
        </p:spPr>
        <p:txBody>
          <a:bodyPr vert="horz" lIns="91440" tIns="45720" rIns="91440" bIns="45720" rtlCol="1" anchor="ctr"/>
          <a:lstStyle>
            <a:defPPr>
              <a:defRPr lang="he-IL"/>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dirty="0" smtClean="0"/>
              <a:t>Yosi Shavit CISM - Head of ICS Cyber Security Department </a:t>
            </a:r>
          </a:p>
          <a:p>
            <a:endParaRPr lang="he-IL" dirty="0" smtClean="0"/>
          </a:p>
          <a:p>
            <a:endParaRPr lang="he-IL" dirty="0"/>
          </a:p>
        </p:txBody>
      </p:sp>
      <p:sp>
        <p:nvSpPr>
          <p:cNvPr id="8" name="מציין מיקום של תאריך 1"/>
          <p:cNvSpPr>
            <a:spLocks noGrp="1"/>
          </p:cNvSpPr>
          <p:nvPr>
            <p:ph type="dt" sz="half" idx="10"/>
          </p:nvPr>
        </p:nvSpPr>
        <p:spPr>
          <a:xfrm>
            <a:off x="8509000" y="6015625"/>
            <a:ext cx="2844800" cy="365125"/>
          </a:xfrm>
        </p:spPr>
        <p:txBody>
          <a:bodyPr/>
          <a:lstStyle/>
          <a:p>
            <a:fld id="{CF011333-280E-42C9-967A-504B73EBE5CB}" type="datetime2">
              <a:rPr lang="en-US" smtClean="0"/>
              <a:t>Monday, August 31, 2020</a:t>
            </a:fld>
            <a:endParaRPr lang="he-IL" dirty="0"/>
          </a:p>
        </p:txBody>
      </p:sp>
      <p:pic>
        <p:nvPicPr>
          <p:cNvPr id="9" name="תמונה 12"/>
          <p:cNvPicPr>
            <a:picLocks noChangeAspect="1"/>
          </p:cNvPicPr>
          <p:nvPr userDrawn="1"/>
        </p:nvPicPr>
        <p:blipFill>
          <a:blip r:embed="rId2"/>
          <a:stretch>
            <a:fillRect/>
          </a:stretch>
        </p:blipFill>
        <p:spPr>
          <a:xfrm>
            <a:off x="11627818" y="70346"/>
            <a:ext cx="447337" cy="566793"/>
          </a:xfrm>
          <a:prstGeom prst="rect">
            <a:avLst/>
          </a:prstGeom>
        </p:spPr>
      </p:pic>
      <p:pic>
        <p:nvPicPr>
          <p:cNvPr id="10" name="תמונה 11"/>
          <p:cNvPicPr>
            <a:picLocks noChangeAspect="1"/>
          </p:cNvPicPr>
          <p:nvPr userDrawn="1"/>
        </p:nvPicPr>
        <p:blipFill>
          <a:blip r:embed="rId3"/>
          <a:stretch>
            <a:fillRect/>
          </a:stretch>
        </p:blipFill>
        <p:spPr>
          <a:xfrm>
            <a:off x="110893" y="70346"/>
            <a:ext cx="2147010" cy="562593"/>
          </a:xfrm>
          <a:prstGeom prst="rect">
            <a:avLst/>
          </a:prstGeom>
        </p:spPr>
      </p:pic>
      <p:pic>
        <p:nvPicPr>
          <p:cNvPr id="11" name="תמונה 8" descr="image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85321" y="76604"/>
            <a:ext cx="1039664" cy="55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5086" y="6321735"/>
            <a:ext cx="9056914" cy="536265"/>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4029" y="70346"/>
            <a:ext cx="1043600" cy="580214"/>
          </a:xfrm>
          <a:prstGeom prst="rect">
            <a:avLst/>
          </a:prstGeom>
        </p:spPr>
      </p:pic>
    </p:spTree>
    <p:extLst>
      <p:ext uri="{BB962C8B-B14F-4D97-AF65-F5344CB8AC3E}">
        <p14:creationId xmlns:p14="http://schemas.microsoft.com/office/powerpoint/2010/main" val="344010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263544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381214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309021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390844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331136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189278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B74D8-BAAB-42B7-8C32-027E5429FE7D}" type="datetimeFigureOut">
              <a:rPr lang="he-IL" smtClean="0"/>
              <a:t>י"א/אלול/תש"פ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3E0663-2E0C-4D6A-8756-C5828BA5C552}" type="slidenum">
              <a:rPr lang="he-IL" smtClean="0"/>
              <a:t>‹#›</a:t>
            </a:fld>
            <a:endParaRPr lang="he-IL"/>
          </a:p>
        </p:txBody>
      </p:sp>
    </p:spTree>
    <p:extLst>
      <p:ext uri="{BB962C8B-B14F-4D97-AF65-F5344CB8AC3E}">
        <p14:creationId xmlns:p14="http://schemas.microsoft.com/office/powerpoint/2010/main" val="350313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8B74D8-BAAB-42B7-8C32-027E5429FE7D}" type="datetimeFigureOut">
              <a:rPr lang="he-IL" smtClean="0"/>
              <a:t>י"א/אלול/תש"פ</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3E0663-2E0C-4D6A-8756-C5828BA5C552}" type="slidenum">
              <a:rPr lang="he-IL" smtClean="0"/>
              <a:t>‹#›</a:t>
            </a:fld>
            <a:endParaRPr lang="he-IL"/>
          </a:p>
        </p:txBody>
      </p:sp>
    </p:spTree>
    <p:extLst>
      <p:ext uri="{BB962C8B-B14F-4D97-AF65-F5344CB8AC3E}">
        <p14:creationId xmlns:p14="http://schemas.microsoft.com/office/powerpoint/2010/main" val="18581418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exels.com/" TargetMode="External"/><Relationship Id="rId3" Type="http://schemas.openxmlformats.org/officeDocument/2006/relationships/hyperlink" Target="mailto:yosish@sviva.gov.il" TargetMode="External"/><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sviva.gov.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exels.com/"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gov.il/he/departments/publications/reports/cyber_industry_toxins_perm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runothalmann.com/industry-4-0/"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hyperlink" Target="https://zencity.io/" TargetMode="External"/><Relationship Id="rId4" Type="http://schemas.openxmlformats.org/officeDocument/2006/relationships/hyperlink" Target="https://www.pexel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alcalist.co.il/world/articles/0,7340,L-3843530,00.html"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securityaffairs.co/wordpress/35419/hacking/iran-cyber-capabilities.html" TargetMode="Externa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pexels.com/" TargetMode="Externa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s://www.weizmann.ac.il/safety/he/%D7%AA%D7%A8%D7%92%D7%99%D7%9C-%D7%97%D7%95%D7%9E%D7%A8%D7%99%D7%9D-%D7%9E%D7%A1%D7%95%D7%9B%D7%A0%D7%99%D7%9D-1962014-hazardous-materials-dril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hyperlink" Target="http://www.robi-steiner.co.il/why-there-is-a-ga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ameochemicals.noaa.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hyperlink" Target="https://www.moxa.com/Event/DAC/2017/multiprotocol-smart-io/index.htm" TargetMode="External"/><Relationship Id="rId4" Type="http://schemas.openxmlformats.org/officeDocument/2006/relationships/hyperlink" Target="http://www.iebmedia.com/ethernet.php?id=10944&amp;parentid=74&amp;themeid=255&amp;hft=88&amp;showdetail=true&amp;bb=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hyperlink" Target="https://www.pexels.com/" TargetMode="External"/><Relationship Id="rId4" Type="http://schemas.openxmlformats.org/officeDocument/2006/relationships/image" Target="../media/image81.jpeg"/></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hyperlink" Target="https://steppa.ca/portfolio-view/steppa-sie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indenburg%20Disaster%20in%201080p%20from%20Timeless.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A4576C-589E-47E6-8ABB-1E59D31CAF24}" type="datetime2">
              <a:rPr lang="en-US" smtClean="0"/>
              <a:t>Monday, August 31, 2020</a:t>
            </a:fld>
            <a:endParaRPr lang="he-IL" dirty="0"/>
          </a:p>
        </p:txBody>
      </p:sp>
      <p:sp>
        <p:nvSpPr>
          <p:cNvPr id="5" name="Slide Number Placeholder 4"/>
          <p:cNvSpPr>
            <a:spLocks noGrp="1"/>
          </p:cNvSpPr>
          <p:nvPr>
            <p:ph type="sldNum" sz="quarter" idx="12"/>
          </p:nvPr>
        </p:nvSpPr>
        <p:spPr/>
        <p:txBody>
          <a:bodyPr/>
          <a:lstStyle/>
          <a:p>
            <a:fld id="{8E3E0663-2E0C-4D6A-8756-C5828BA5C552}" type="slidenum">
              <a:rPr lang="he-IL" smtClean="0"/>
              <a:t>1</a:t>
            </a:fld>
            <a:endParaRPr lang="he-IL"/>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408" y="2129445"/>
            <a:ext cx="4685532" cy="3634469"/>
          </a:xfrm>
          <a:prstGeom prst="rect">
            <a:avLst/>
          </a:prstGeom>
        </p:spPr>
      </p:pic>
      <p:sp>
        <p:nvSpPr>
          <p:cNvPr id="10" name="Rectangle 9"/>
          <p:cNvSpPr/>
          <p:nvPr/>
        </p:nvSpPr>
        <p:spPr>
          <a:xfrm>
            <a:off x="123554" y="765361"/>
            <a:ext cx="11972925" cy="1077218"/>
          </a:xfrm>
          <a:prstGeom prst="rect">
            <a:avLst/>
          </a:prstGeom>
        </p:spPr>
        <p:txBody>
          <a:bodyPr wrap="square">
            <a:spAutoFit/>
          </a:bodyPr>
          <a:lstStyle/>
          <a:p>
            <a:pPr algn="ctr"/>
            <a:r>
              <a:rPr lang="en-US" sz="3200" dirty="0"/>
              <a:t>Cyber Protection in ICS </a:t>
            </a:r>
            <a:r>
              <a:rPr lang="en-US" sz="3200" dirty="0" smtClean="0"/>
              <a:t>(Industrial Control systems)</a:t>
            </a:r>
          </a:p>
          <a:p>
            <a:pPr algn="ctr"/>
            <a:r>
              <a:rPr lang="en-US" sz="3200" dirty="0" smtClean="0"/>
              <a:t> </a:t>
            </a:r>
            <a:r>
              <a:rPr lang="en-US" sz="3200" dirty="0"/>
              <a:t>Especially in the </a:t>
            </a:r>
            <a:r>
              <a:rPr lang="en-US" sz="3200" dirty="0">
                <a:solidFill>
                  <a:srgbClr val="FF0000"/>
                </a:solidFill>
              </a:rPr>
              <a:t>Haz</a:t>
            </a:r>
            <a:r>
              <a:rPr lang="en-US" sz="3200" dirty="0"/>
              <a:t>ardous </a:t>
            </a:r>
            <a:r>
              <a:rPr lang="en-US" sz="3200" dirty="0" smtClean="0">
                <a:solidFill>
                  <a:srgbClr val="FF0000"/>
                </a:solidFill>
              </a:rPr>
              <a:t>Mat</a:t>
            </a:r>
            <a:r>
              <a:rPr lang="en-US" sz="3200" dirty="0" smtClean="0"/>
              <a:t>erials (</a:t>
            </a:r>
            <a:r>
              <a:rPr lang="en-US" sz="3200" b="1" dirty="0" err="1" smtClean="0">
                <a:solidFill>
                  <a:srgbClr val="FF0000"/>
                </a:solidFill>
              </a:rPr>
              <a:t>HazMat</a:t>
            </a:r>
            <a:r>
              <a:rPr lang="en-US" sz="3200" dirty="0" smtClean="0"/>
              <a:t>) </a:t>
            </a:r>
            <a:r>
              <a:rPr lang="en-US" sz="3200" dirty="0"/>
              <a:t>Industry</a:t>
            </a:r>
            <a:endParaRPr lang="he-IL" sz="3200" dirty="0"/>
          </a:p>
        </p:txBody>
      </p:sp>
      <p:sp>
        <p:nvSpPr>
          <p:cNvPr id="11" name="מלבן 2"/>
          <p:cNvSpPr/>
          <p:nvPr/>
        </p:nvSpPr>
        <p:spPr>
          <a:xfrm>
            <a:off x="123554" y="2212399"/>
            <a:ext cx="4545682" cy="360098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txBody>
          <a:bodyPr wrap="square">
            <a:spAutoFit/>
          </a:bodyPr>
          <a:lstStyle/>
          <a:p>
            <a:pPr algn="l" rtl="0"/>
            <a:r>
              <a:rPr lang="en-US" sz="2000" b="1" dirty="0"/>
              <a:t>Yosi </a:t>
            </a:r>
            <a:r>
              <a:rPr lang="en-US" sz="2000" b="1" dirty="0" smtClean="0"/>
              <a:t>Shavit MBA, CISM</a:t>
            </a:r>
          </a:p>
          <a:p>
            <a:pPr algn="l" rtl="0"/>
            <a:r>
              <a:rPr lang="en-US" sz="2000" dirty="0" smtClean="0"/>
              <a:t>Head of ICS Cyber Security Department</a:t>
            </a:r>
          </a:p>
          <a:p>
            <a:pPr algn="l" rtl="0"/>
            <a:r>
              <a:rPr lang="en-US" sz="2000" dirty="0" smtClean="0"/>
              <a:t>Ministry of Environmental Protection</a:t>
            </a:r>
          </a:p>
          <a:p>
            <a:pPr algn="l" rtl="0"/>
            <a:endParaRPr lang="en-US" sz="2000" dirty="0" smtClean="0"/>
          </a:p>
          <a:p>
            <a:pPr algn="l" rtl="0"/>
            <a:endParaRPr lang="en-US" sz="2000" dirty="0" smtClean="0"/>
          </a:p>
          <a:p>
            <a:pPr algn="l" rtl="0"/>
            <a:r>
              <a:rPr lang="en-US" sz="2000" dirty="0" smtClean="0"/>
              <a:t>         +972-58-6662242</a:t>
            </a:r>
          </a:p>
          <a:p>
            <a:pPr algn="l" rtl="0"/>
            <a:r>
              <a:rPr lang="en-US" dirty="0" smtClean="0"/>
              <a:t>         </a:t>
            </a:r>
          </a:p>
          <a:p>
            <a:pPr algn="l" rtl="0"/>
            <a:r>
              <a:rPr lang="en-US" dirty="0"/>
              <a:t> </a:t>
            </a:r>
            <a:r>
              <a:rPr lang="en-US" dirty="0" smtClean="0"/>
              <a:t>        </a:t>
            </a:r>
            <a:r>
              <a:rPr lang="en-US" dirty="0" smtClean="0">
                <a:hlinkClick r:id="rId3"/>
              </a:rPr>
              <a:t>yosish@sviva.gov.il</a:t>
            </a:r>
            <a:r>
              <a:rPr lang="en-US" dirty="0" smtClean="0"/>
              <a:t> </a:t>
            </a:r>
          </a:p>
          <a:p>
            <a:pPr algn="l" rtl="0"/>
            <a:endParaRPr lang="en-US" dirty="0" smtClean="0">
              <a:hlinkClick r:id="rId4"/>
            </a:endParaRPr>
          </a:p>
          <a:p>
            <a:pPr algn="l" rtl="0"/>
            <a:r>
              <a:rPr lang="en-US" dirty="0" smtClean="0"/>
              <a:t>  </a:t>
            </a:r>
            <a:r>
              <a:rPr lang="en-US" dirty="0"/>
              <a:t> </a:t>
            </a:r>
            <a:r>
              <a:rPr lang="en-US" dirty="0" smtClean="0"/>
              <a:t>       </a:t>
            </a:r>
            <a:r>
              <a:rPr lang="en-US" dirty="0" smtClean="0">
                <a:hlinkClick r:id="rId4"/>
              </a:rPr>
              <a:t>www.sviva.gov.il</a:t>
            </a:r>
            <a:endParaRPr lang="en-US" dirty="0" smtClean="0"/>
          </a:p>
          <a:p>
            <a:pPr algn="l" rtl="0"/>
            <a:endParaRPr lang="he-IL" dirty="0"/>
          </a:p>
          <a:p>
            <a:pPr algn="l" rtl="0"/>
            <a:endParaRPr lang="he-IL" dirty="0"/>
          </a:p>
        </p:txBody>
      </p:sp>
      <p:pic>
        <p:nvPicPr>
          <p:cNvPr id="12" name="תמונה 8"/>
          <p:cNvPicPr>
            <a:picLocks noChangeAspect="1"/>
          </p:cNvPicPr>
          <p:nvPr/>
        </p:nvPicPr>
        <p:blipFill>
          <a:blip r:embed="rId5"/>
          <a:stretch>
            <a:fillRect/>
          </a:stretch>
        </p:blipFill>
        <p:spPr>
          <a:xfrm>
            <a:off x="220949" y="3796506"/>
            <a:ext cx="279475" cy="279475"/>
          </a:xfrm>
          <a:prstGeom prst="rect">
            <a:avLst/>
          </a:prstGeom>
        </p:spPr>
      </p:pic>
      <p:pic>
        <p:nvPicPr>
          <p:cNvPr id="13" name="תמונה 6"/>
          <p:cNvPicPr>
            <a:picLocks noChangeAspect="1"/>
          </p:cNvPicPr>
          <p:nvPr/>
        </p:nvPicPr>
        <p:blipFill>
          <a:blip r:embed="rId6"/>
          <a:stretch>
            <a:fillRect/>
          </a:stretch>
        </p:blipFill>
        <p:spPr>
          <a:xfrm>
            <a:off x="184799" y="4332417"/>
            <a:ext cx="360040" cy="360040"/>
          </a:xfrm>
          <a:prstGeom prst="rect">
            <a:avLst/>
          </a:prstGeom>
        </p:spPr>
      </p:pic>
      <p:pic>
        <p:nvPicPr>
          <p:cNvPr id="14" name="תמונה 7"/>
          <p:cNvPicPr>
            <a:picLocks noChangeAspect="1"/>
          </p:cNvPicPr>
          <p:nvPr/>
        </p:nvPicPr>
        <p:blipFill>
          <a:blip r:embed="rId7"/>
          <a:stretch>
            <a:fillRect/>
          </a:stretch>
        </p:blipFill>
        <p:spPr>
          <a:xfrm>
            <a:off x="170912" y="4834669"/>
            <a:ext cx="455216" cy="455216"/>
          </a:xfrm>
          <a:prstGeom prst="rect">
            <a:avLst/>
          </a:prstGeom>
        </p:spPr>
      </p:pic>
      <p:sp>
        <p:nvSpPr>
          <p:cNvPr id="2" name="Rectangle 1"/>
          <p:cNvSpPr/>
          <p:nvPr/>
        </p:nvSpPr>
        <p:spPr>
          <a:xfrm>
            <a:off x="10597272" y="5745480"/>
            <a:ext cx="992579" cy="184666"/>
          </a:xfrm>
          <a:prstGeom prst="rect">
            <a:avLst/>
          </a:prstGeom>
        </p:spPr>
        <p:txBody>
          <a:bodyPr wrap="none">
            <a:spAutoFit/>
          </a:bodyPr>
          <a:lstStyle/>
          <a:p>
            <a:r>
              <a:rPr lang="en-US" sz="600" dirty="0">
                <a:solidFill>
                  <a:schemeClr val="bg2"/>
                </a:solidFill>
                <a:hlinkClick r:id="rId8"/>
              </a:rPr>
              <a:t>https://www.pexels.com/</a:t>
            </a:r>
            <a:endParaRPr lang="he-IL" sz="600" dirty="0">
              <a:solidFill>
                <a:schemeClr val="bg2"/>
              </a:solidFill>
            </a:endParaRPr>
          </a:p>
        </p:txBody>
      </p:sp>
    </p:spTree>
    <p:extLst>
      <p:ext uri="{BB962C8B-B14F-4D97-AF65-F5344CB8AC3E}">
        <p14:creationId xmlns:p14="http://schemas.microsoft.com/office/powerpoint/2010/main" val="214775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10</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6" name="Picture 5"/>
          <p:cNvPicPr>
            <a:picLocks noChangeAspect="1"/>
          </p:cNvPicPr>
          <p:nvPr/>
        </p:nvPicPr>
        <p:blipFill>
          <a:blip r:embed="rId2"/>
          <a:stretch>
            <a:fillRect/>
          </a:stretch>
        </p:blipFill>
        <p:spPr>
          <a:xfrm>
            <a:off x="3185573" y="0"/>
            <a:ext cx="7407282" cy="859611"/>
          </a:xfrm>
          <a:prstGeom prst="rect">
            <a:avLst/>
          </a:prstGeom>
        </p:spPr>
      </p:pic>
      <p:pic>
        <p:nvPicPr>
          <p:cNvPr id="7" name="Picture 6"/>
          <p:cNvPicPr>
            <a:picLocks noChangeAspect="1"/>
          </p:cNvPicPr>
          <p:nvPr/>
        </p:nvPicPr>
        <p:blipFill>
          <a:blip r:embed="rId3"/>
          <a:stretch>
            <a:fillRect/>
          </a:stretch>
        </p:blipFill>
        <p:spPr>
          <a:xfrm>
            <a:off x="629394" y="999494"/>
            <a:ext cx="11159348" cy="4935261"/>
          </a:xfrm>
          <a:prstGeom prst="rect">
            <a:avLst/>
          </a:prstGeom>
        </p:spPr>
      </p:pic>
    </p:spTree>
    <p:extLst>
      <p:ext uri="{BB962C8B-B14F-4D97-AF65-F5344CB8AC3E}">
        <p14:creationId xmlns:p14="http://schemas.microsoft.com/office/powerpoint/2010/main" val="110287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11</a:t>
            </a:fld>
            <a:endParaRPr lang="he-IL" dirty="0"/>
          </a:p>
        </p:txBody>
      </p:sp>
      <p:sp>
        <p:nvSpPr>
          <p:cNvPr id="5" name="Date Placeholder 4"/>
          <p:cNvSpPr>
            <a:spLocks noGrp="1"/>
          </p:cNvSpPr>
          <p:nvPr>
            <p:ph type="dt" sz="half" idx="10"/>
          </p:nvPr>
        </p:nvSpPr>
        <p:spPr>
          <a:xfrm>
            <a:off x="9196003" y="6117699"/>
            <a:ext cx="2844800" cy="365125"/>
          </a:xfrm>
        </p:spPr>
        <p:txBody>
          <a:bodyPr/>
          <a:lstStyle/>
          <a:p>
            <a:fld id="{CF011333-280E-42C9-967A-504B73EBE5CB}" type="datetime2">
              <a:rPr lang="en-US" smtClean="0"/>
              <a:t>Monday, August 31, 2020</a:t>
            </a:fld>
            <a:endParaRPr lang="he-IL" dirty="0"/>
          </a:p>
        </p:txBody>
      </p:sp>
      <p:grpSp>
        <p:nvGrpSpPr>
          <p:cNvPr id="6" name="Group 5"/>
          <p:cNvGrpSpPr/>
          <p:nvPr/>
        </p:nvGrpSpPr>
        <p:grpSpPr>
          <a:xfrm>
            <a:off x="6161250" y="3220272"/>
            <a:ext cx="2757712" cy="2160239"/>
            <a:chOff x="4754939" y="3140968"/>
            <a:chExt cx="2757712" cy="216024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939" y="3140968"/>
              <a:ext cx="2757712" cy="2160240"/>
            </a:xfrm>
            <a:prstGeom prst="rect">
              <a:avLst/>
            </a:prstGeom>
          </p:spPr>
        </p:pic>
        <p:sp>
          <p:nvSpPr>
            <p:cNvPr id="8" name="TextBox 7"/>
            <p:cNvSpPr txBox="1"/>
            <p:nvPr/>
          </p:nvSpPr>
          <p:spPr>
            <a:xfrm>
              <a:off x="5436097" y="4962654"/>
              <a:ext cx="1559017" cy="338554"/>
            </a:xfrm>
            <a:prstGeom prst="rect">
              <a:avLst/>
            </a:prstGeom>
            <a:noFill/>
          </p:spPr>
          <p:txBody>
            <a:bodyPr wrap="none" rtlCol="1">
              <a:spAutoFit/>
            </a:bodyPr>
            <a:lstStyle/>
            <a:p>
              <a:r>
                <a:rPr lang="en-US" sz="1600" dirty="0">
                  <a:solidFill>
                    <a:prstClr val="black"/>
                  </a:solidFill>
                </a:rPr>
                <a:t>Physical Security</a:t>
              </a:r>
              <a:endParaRPr lang="he-IL" sz="1600" dirty="0">
                <a:solidFill>
                  <a:prstClr val="black"/>
                </a:solidFill>
              </a:endParaRPr>
            </a:p>
          </p:txBody>
        </p:sp>
      </p:grpSp>
      <p:grpSp>
        <p:nvGrpSpPr>
          <p:cNvPr id="9" name="Group 8"/>
          <p:cNvGrpSpPr/>
          <p:nvPr/>
        </p:nvGrpSpPr>
        <p:grpSpPr>
          <a:xfrm>
            <a:off x="3321960" y="3330312"/>
            <a:ext cx="2955525" cy="2195175"/>
            <a:chOff x="1835696" y="3106033"/>
            <a:chExt cx="2955525" cy="219517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3106033"/>
              <a:ext cx="2955525" cy="2195175"/>
            </a:xfrm>
            <a:prstGeom prst="rect">
              <a:avLst/>
            </a:prstGeom>
          </p:spPr>
        </p:pic>
        <p:sp>
          <p:nvSpPr>
            <p:cNvPr id="11" name="TextBox 10"/>
            <p:cNvSpPr txBox="1"/>
            <p:nvPr/>
          </p:nvSpPr>
          <p:spPr>
            <a:xfrm>
              <a:off x="1839497" y="4915855"/>
              <a:ext cx="2782557" cy="338554"/>
            </a:xfrm>
            <a:prstGeom prst="rect">
              <a:avLst/>
            </a:prstGeom>
            <a:noFill/>
          </p:spPr>
          <p:txBody>
            <a:bodyPr wrap="none" rtlCol="1">
              <a:spAutoFit/>
            </a:bodyPr>
            <a:lstStyle/>
            <a:p>
              <a:r>
                <a:rPr lang="en-US" sz="1600" dirty="0" smtClean="0">
                  <a:solidFill>
                    <a:prstClr val="black"/>
                  </a:solidFill>
                </a:rPr>
                <a:t>Human Awareness &amp; </a:t>
              </a:r>
              <a:r>
                <a:rPr lang="en-US" sz="1600" dirty="0">
                  <a:solidFill>
                    <a:prstClr val="black"/>
                  </a:solidFill>
                </a:rPr>
                <a:t>Reliability</a:t>
              </a:r>
              <a:endParaRPr lang="he-IL" sz="1600" dirty="0">
                <a:solidFill>
                  <a:prstClr val="black"/>
                </a:solidFill>
              </a:endParaRPr>
            </a:p>
          </p:txBody>
        </p:sp>
      </p:grpSp>
      <p:grpSp>
        <p:nvGrpSpPr>
          <p:cNvPr id="12" name="Group 11"/>
          <p:cNvGrpSpPr/>
          <p:nvPr/>
        </p:nvGrpSpPr>
        <p:grpSpPr>
          <a:xfrm>
            <a:off x="6055903" y="1146876"/>
            <a:ext cx="3011706" cy="2306568"/>
            <a:chOff x="4498901" y="1004010"/>
            <a:chExt cx="3011706" cy="250066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8901" y="1004010"/>
              <a:ext cx="3011706" cy="2286433"/>
            </a:xfrm>
            <a:prstGeom prst="rect">
              <a:avLst/>
            </a:prstGeom>
          </p:spPr>
        </p:pic>
        <p:sp>
          <p:nvSpPr>
            <p:cNvPr id="14" name="TextBox 13"/>
            <p:cNvSpPr txBox="1"/>
            <p:nvPr/>
          </p:nvSpPr>
          <p:spPr>
            <a:xfrm>
              <a:off x="4958139" y="3166122"/>
              <a:ext cx="2011768" cy="338554"/>
            </a:xfrm>
            <a:prstGeom prst="rect">
              <a:avLst/>
            </a:prstGeom>
            <a:noFill/>
          </p:spPr>
          <p:txBody>
            <a:bodyPr wrap="none" rtlCol="1">
              <a:spAutoFit/>
            </a:bodyPr>
            <a:lstStyle/>
            <a:p>
              <a:r>
                <a:rPr lang="en-US" sz="1600" dirty="0">
                  <a:solidFill>
                    <a:prstClr val="black"/>
                  </a:solidFill>
                </a:rPr>
                <a:t>Operation Technology</a:t>
              </a:r>
              <a:endParaRPr lang="he-IL" sz="1600" dirty="0">
                <a:solidFill>
                  <a:prstClr val="black"/>
                </a:solidFill>
              </a:endParaRPr>
            </a:p>
          </p:txBody>
        </p:sp>
      </p:grpSp>
      <p:grpSp>
        <p:nvGrpSpPr>
          <p:cNvPr id="15" name="Group 14"/>
          <p:cNvGrpSpPr/>
          <p:nvPr/>
        </p:nvGrpSpPr>
        <p:grpSpPr>
          <a:xfrm>
            <a:off x="3288685" y="1232448"/>
            <a:ext cx="2919243" cy="2184536"/>
            <a:chOff x="1772940" y="1261391"/>
            <a:chExt cx="2919243" cy="2184536"/>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940" y="1261391"/>
              <a:ext cx="2919243" cy="2093272"/>
            </a:xfrm>
            <a:prstGeom prst="rect">
              <a:avLst/>
            </a:prstGeom>
          </p:spPr>
        </p:pic>
        <p:sp>
          <p:nvSpPr>
            <p:cNvPr id="17" name="TextBox 16"/>
            <p:cNvSpPr txBox="1"/>
            <p:nvPr/>
          </p:nvSpPr>
          <p:spPr>
            <a:xfrm>
              <a:off x="2223845" y="3107373"/>
              <a:ext cx="2157962" cy="338554"/>
            </a:xfrm>
            <a:prstGeom prst="rect">
              <a:avLst/>
            </a:prstGeom>
            <a:noFill/>
          </p:spPr>
          <p:txBody>
            <a:bodyPr wrap="none" rtlCol="1">
              <a:spAutoFit/>
            </a:bodyPr>
            <a:lstStyle/>
            <a:p>
              <a:r>
                <a:rPr lang="en-US" sz="1600" dirty="0">
                  <a:solidFill>
                    <a:prstClr val="black"/>
                  </a:solidFill>
                </a:rPr>
                <a:t>Information Technology</a:t>
              </a:r>
              <a:endParaRPr lang="he-IL" sz="1600" dirty="0">
                <a:solidFill>
                  <a:prstClr val="black"/>
                </a:solidFill>
              </a:endParaRPr>
            </a:p>
          </p:txBody>
        </p:sp>
      </p:grpSp>
      <p:sp>
        <p:nvSpPr>
          <p:cNvPr id="19" name="Rectangle 18"/>
          <p:cNvSpPr/>
          <p:nvPr/>
        </p:nvSpPr>
        <p:spPr>
          <a:xfrm>
            <a:off x="-2256928" y="4105312"/>
            <a:ext cx="4572000" cy="369332"/>
          </a:xfrm>
          <a:prstGeom prst="rect">
            <a:avLst/>
          </a:prstGeom>
        </p:spPr>
        <p:txBody>
          <a:bodyPr>
            <a:spAutoFit/>
          </a:bodyPr>
          <a:lstStyle/>
          <a:p>
            <a:r>
              <a:rPr lang="en-US" dirty="0">
                <a:solidFill>
                  <a:prstClr val="black"/>
                </a:solidFill>
              </a:rPr>
              <a:t> </a:t>
            </a:r>
          </a:p>
        </p:txBody>
      </p:sp>
      <p:grpSp>
        <p:nvGrpSpPr>
          <p:cNvPr id="20" name="Group 19"/>
          <p:cNvGrpSpPr/>
          <p:nvPr/>
        </p:nvGrpSpPr>
        <p:grpSpPr>
          <a:xfrm>
            <a:off x="2764747" y="697041"/>
            <a:ext cx="6790913" cy="5277228"/>
            <a:chOff x="1162785" y="1078423"/>
            <a:chExt cx="6790913" cy="5277227"/>
          </a:xfrm>
        </p:grpSpPr>
        <p:grpSp>
          <p:nvGrpSpPr>
            <p:cNvPr id="21" name="Group 20"/>
            <p:cNvGrpSpPr/>
            <p:nvPr/>
          </p:nvGrpSpPr>
          <p:grpSpPr>
            <a:xfrm>
              <a:off x="1162785" y="1078423"/>
              <a:ext cx="6790913" cy="5277227"/>
              <a:chOff x="1162785" y="1078423"/>
              <a:chExt cx="6790913" cy="5277227"/>
            </a:xfrm>
          </p:grpSpPr>
          <p:sp>
            <p:nvSpPr>
              <p:cNvPr id="23" name="Trapezoid 22"/>
              <p:cNvSpPr/>
              <p:nvPr/>
            </p:nvSpPr>
            <p:spPr>
              <a:xfrm>
                <a:off x="1175980" y="1078423"/>
                <a:ext cx="6768755" cy="482762"/>
              </a:xfrm>
              <a:prstGeom prst="trapezoid">
                <a:avLst>
                  <a:gd name="adj" fmla="val 0"/>
                </a:avLst>
              </a:prstGeom>
              <a:gradFill flip="none" rotWithShape="1">
                <a:gsLst>
                  <a:gs pos="0">
                    <a:schemeClr val="bg1">
                      <a:lumMod val="50000"/>
                    </a:schemeClr>
                  </a:gs>
                  <a:gs pos="100000">
                    <a:schemeClr val="bg1">
                      <a:lumMod val="85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t>Development of </a:t>
                </a:r>
                <a:r>
                  <a:rPr lang="en-US" dirty="0"/>
                  <a:t>M</a:t>
                </a:r>
                <a:r>
                  <a:rPr lang="en-US" dirty="0" smtClean="0"/>
                  <a:t>ethodology, Definition of </a:t>
                </a:r>
              </a:p>
              <a:p>
                <a:pPr algn="ctr"/>
                <a:r>
                  <a:rPr lang="en-US" dirty="0"/>
                  <a:t>P</a:t>
                </a:r>
                <a:r>
                  <a:rPr lang="en-US" dirty="0" smtClean="0"/>
                  <a:t>olicies and Requirements </a:t>
                </a:r>
                <a:endParaRPr lang="he-IL" dirty="0">
                  <a:solidFill>
                    <a:prstClr val="black"/>
                  </a:solidFill>
                </a:endParaRPr>
              </a:p>
            </p:txBody>
          </p:sp>
          <p:sp>
            <p:nvSpPr>
              <p:cNvPr id="24" name="Trapezoid 23"/>
              <p:cNvSpPr/>
              <p:nvPr/>
            </p:nvSpPr>
            <p:spPr>
              <a:xfrm>
                <a:off x="1162785" y="5829196"/>
                <a:ext cx="6768755" cy="503917"/>
              </a:xfrm>
              <a:prstGeom prst="trapezoid">
                <a:avLst>
                  <a:gd name="adj" fmla="val 90733"/>
                </a:avLst>
              </a:prstGeom>
              <a:gradFill flip="none" rotWithShape="1">
                <a:gsLst>
                  <a:gs pos="0">
                    <a:schemeClr val="bg1">
                      <a:lumMod val="50000"/>
                    </a:schemeClr>
                  </a:gs>
                  <a:gs pos="100000">
                    <a:schemeClr val="bg1">
                      <a:lumMod val="85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solidFill>
                      <a:prstClr val="black"/>
                    </a:solidFill>
                  </a:rPr>
                  <a:t>Organization &amp; Functioning of Information </a:t>
                </a:r>
                <a:r>
                  <a:rPr lang="en-US" dirty="0">
                    <a:solidFill>
                      <a:prstClr val="black"/>
                    </a:solidFill>
                  </a:rPr>
                  <a:t>E</a:t>
                </a:r>
                <a:r>
                  <a:rPr lang="en-US" dirty="0" smtClean="0">
                    <a:solidFill>
                      <a:prstClr val="black"/>
                    </a:solidFill>
                  </a:rPr>
                  <a:t>xchange </a:t>
                </a:r>
                <a:r>
                  <a:rPr lang="en-US" dirty="0">
                    <a:solidFill>
                      <a:prstClr val="black"/>
                    </a:solidFill>
                  </a:rPr>
                  <a:t>B</a:t>
                </a:r>
                <a:r>
                  <a:rPr lang="en-US" dirty="0" smtClean="0">
                    <a:solidFill>
                      <a:prstClr val="black"/>
                    </a:solidFill>
                  </a:rPr>
                  <a:t>etween </a:t>
                </a:r>
                <a:r>
                  <a:rPr lang="en-US" dirty="0">
                    <a:solidFill>
                      <a:prstClr val="black"/>
                    </a:solidFill>
                  </a:rPr>
                  <a:t>E</a:t>
                </a:r>
                <a:r>
                  <a:rPr lang="en-US" dirty="0" smtClean="0">
                    <a:solidFill>
                      <a:prstClr val="black"/>
                    </a:solidFill>
                  </a:rPr>
                  <a:t>nterprises and Organizations in the Sector   </a:t>
                </a:r>
                <a:endParaRPr lang="he-IL" dirty="0">
                  <a:solidFill>
                    <a:prstClr val="black"/>
                  </a:solidFill>
                </a:endParaRPr>
              </a:p>
            </p:txBody>
          </p:sp>
          <p:sp>
            <p:nvSpPr>
              <p:cNvPr id="25" name="Trapezoid 24"/>
              <p:cNvSpPr/>
              <p:nvPr/>
            </p:nvSpPr>
            <p:spPr>
              <a:xfrm rot="16200000">
                <a:off x="5067298" y="3469250"/>
                <a:ext cx="5236154" cy="536646"/>
              </a:xfrm>
              <a:prstGeom prst="trapezoid">
                <a:avLst>
                  <a:gd name="adj" fmla="val 90733"/>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dirty="0" smtClean="0">
                    <a:solidFill>
                      <a:prstClr val="black"/>
                    </a:solidFill>
                  </a:rPr>
                  <a:t>Monitoring Compliance of Regulatory </a:t>
                </a:r>
                <a:r>
                  <a:rPr lang="en-US" dirty="0">
                    <a:solidFill>
                      <a:prstClr val="black"/>
                    </a:solidFill>
                  </a:rPr>
                  <a:t>R</a:t>
                </a:r>
                <a:r>
                  <a:rPr lang="en-US" dirty="0" smtClean="0">
                    <a:solidFill>
                      <a:prstClr val="black"/>
                    </a:solidFill>
                  </a:rPr>
                  <a:t>equirements </a:t>
                </a:r>
                <a:endParaRPr lang="he-IL" dirty="0">
                  <a:solidFill>
                    <a:prstClr val="black"/>
                  </a:solidFill>
                </a:endParaRPr>
              </a:p>
            </p:txBody>
          </p:sp>
          <p:sp>
            <p:nvSpPr>
              <p:cNvPr id="26" name="Trapezoid 25"/>
              <p:cNvSpPr/>
              <p:nvPr/>
            </p:nvSpPr>
            <p:spPr>
              <a:xfrm rot="5400000">
                <a:off x="-1163263" y="3435404"/>
                <a:ext cx="5236153" cy="559265"/>
              </a:xfrm>
              <a:prstGeom prst="trapezoid">
                <a:avLst>
                  <a:gd name="adj" fmla="val 90733"/>
                </a:avLst>
              </a:prstGeom>
            </p:spPr>
            <p:style>
              <a:lnRef idx="1">
                <a:schemeClr val="dk1"/>
              </a:lnRef>
              <a:fillRef idx="2">
                <a:schemeClr val="dk1"/>
              </a:fillRef>
              <a:effectRef idx="1">
                <a:schemeClr val="dk1"/>
              </a:effectRef>
              <a:fontRef idx="minor">
                <a:schemeClr val="dk1"/>
              </a:fontRef>
            </p:style>
            <p:txBody>
              <a:bodyPr rtlCol="1" anchor="ctr"/>
              <a:lstStyle/>
              <a:p>
                <a:r>
                  <a:rPr lang="en-US" dirty="0"/>
                  <a:t>Initiation &amp; </a:t>
                </a:r>
                <a:r>
                  <a:rPr lang="en-US" dirty="0" smtClean="0"/>
                  <a:t>Implementation </a:t>
                </a:r>
                <a:r>
                  <a:rPr lang="en-US" dirty="0"/>
                  <a:t>of </a:t>
                </a:r>
                <a:r>
                  <a:rPr lang="en-US" dirty="0" smtClean="0"/>
                  <a:t>Additional </a:t>
                </a:r>
                <a:r>
                  <a:rPr lang="en-US" dirty="0"/>
                  <a:t>A</a:t>
                </a:r>
                <a:r>
                  <a:rPr lang="en-US" dirty="0" smtClean="0"/>
                  <a:t>ctions</a:t>
                </a:r>
                <a:r>
                  <a:rPr lang="en-US" dirty="0"/>
                  <a:t>, for </a:t>
                </a:r>
                <a:r>
                  <a:rPr lang="en-US" dirty="0" smtClean="0"/>
                  <a:t>Cyber </a:t>
                </a:r>
                <a:r>
                  <a:rPr lang="en-US" dirty="0"/>
                  <a:t>D</a:t>
                </a:r>
                <a:r>
                  <a:rPr lang="en-US" dirty="0" smtClean="0"/>
                  <a:t>efense </a:t>
                </a:r>
                <a:r>
                  <a:rPr lang="en-US" dirty="0"/>
                  <a:t>in the </a:t>
                </a:r>
                <a:r>
                  <a:rPr lang="en-US" dirty="0" smtClean="0"/>
                  <a:t>Industry</a:t>
                </a:r>
                <a:endParaRPr lang="en-US" dirty="0"/>
              </a:p>
            </p:txBody>
          </p:sp>
        </p:grpSp>
        <p:sp>
          <p:nvSpPr>
            <p:cNvPr id="22" name="Rectangle 21"/>
            <p:cNvSpPr/>
            <p:nvPr/>
          </p:nvSpPr>
          <p:spPr>
            <a:xfrm rot="16200000">
              <a:off x="7667704" y="3184724"/>
              <a:ext cx="184730" cy="369332"/>
            </a:xfrm>
            <a:prstGeom prst="rect">
              <a:avLst/>
            </a:prstGeom>
          </p:spPr>
          <p:txBody>
            <a:bodyPr wrap="none">
              <a:spAutoFit/>
            </a:bodyPr>
            <a:lstStyle/>
            <a:p>
              <a:pPr algn="ctr"/>
              <a:endParaRPr lang="he-IL" dirty="0">
                <a:solidFill>
                  <a:prstClr val="black"/>
                </a:solidFill>
              </a:endParaRPr>
            </a:p>
          </p:txBody>
        </p:sp>
      </p:grpSp>
      <p:sp>
        <p:nvSpPr>
          <p:cNvPr id="29" name="מלבן 29"/>
          <p:cNvSpPr/>
          <p:nvPr/>
        </p:nvSpPr>
        <p:spPr>
          <a:xfrm>
            <a:off x="2025318" y="44764"/>
            <a:ext cx="7906082" cy="584775"/>
          </a:xfrm>
          <a:prstGeom prst="rect">
            <a:avLst/>
          </a:prstGeom>
        </p:spPr>
        <p:txBody>
          <a:bodyPr wrap="square">
            <a:spAutoFit/>
          </a:bodyPr>
          <a:lstStyle/>
          <a:p>
            <a:r>
              <a:rPr lang="en-US" sz="3200" dirty="0"/>
              <a:t>ICS Cyber Security </a:t>
            </a:r>
            <a:r>
              <a:rPr lang="en-US" sz="3200" dirty="0" smtClean="0"/>
              <a:t>Department Roles</a:t>
            </a:r>
            <a:endParaRPr lang="en-US" sz="3200" dirty="0"/>
          </a:p>
        </p:txBody>
      </p:sp>
    </p:spTree>
    <p:extLst>
      <p:ext uri="{BB962C8B-B14F-4D97-AF65-F5344CB8AC3E}">
        <p14:creationId xmlns:p14="http://schemas.microsoft.com/office/powerpoint/2010/main" val="168523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064" y="95250"/>
            <a:ext cx="2825416" cy="686944"/>
          </a:xfrm>
        </p:spPr>
        <p:txBody>
          <a:bodyPr>
            <a:normAutofit fontScale="90000"/>
          </a:bodyPr>
          <a:lstStyle/>
          <a:p>
            <a:pPr algn="l"/>
            <a:r>
              <a:rPr lang="en-US" dirty="0" smtClean="0"/>
              <a:t>Our Goal</a:t>
            </a:r>
            <a:endParaRPr lang="he-IL" dirty="0"/>
          </a:p>
        </p:txBody>
      </p:sp>
      <p:sp>
        <p:nvSpPr>
          <p:cNvPr id="4" name="Slide Number Placeholder 3"/>
          <p:cNvSpPr>
            <a:spLocks noGrp="1"/>
          </p:cNvSpPr>
          <p:nvPr>
            <p:ph type="sldNum" sz="quarter" idx="12"/>
          </p:nvPr>
        </p:nvSpPr>
        <p:spPr/>
        <p:txBody>
          <a:bodyPr/>
          <a:lstStyle/>
          <a:p>
            <a:fld id="{8E3E0663-2E0C-4D6A-8756-C5828BA5C552}" type="slidenum">
              <a:rPr lang="he-IL" smtClean="0"/>
              <a:t>12</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1"/>
          <p:cNvSpPr>
            <a:spLocks noChangeArrowheads="1"/>
          </p:cNvSpPr>
          <p:nvPr/>
        </p:nvSpPr>
        <p:spPr bwMode="auto">
          <a:xfrm>
            <a:off x="296179" y="950199"/>
            <a:ext cx="11730980" cy="1292662"/>
          </a:xfrm>
          <a:prstGeom prst="rect">
            <a:avLst/>
          </a:prstGeom>
          <a:noFill/>
          <a:ln>
            <a:noFill/>
          </a:ln>
          <a:effectLst/>
        </p:spPr>
        <p:txBody>
          <a:bodyPr vert="horz" wrap="square" lIns="0" tIns="0" rIns="0" bIns="0" numCol="1" anchor="ctr" anchorCtr="0" compatLnSpc="1">
            <a:prstTxWarp prst="textNoShape">
              <a:avLst/>
            </a:prstTxWarp>
            <a:spAutoFit/>
          </a:bodyPr>
          <a:lstStyle/>
          <a:p>
            <a:pPr algn="ctr" rtl="0" eaLnBrk="0" fontAlgn="base" hangingPunct="0">
              <a:spcBef>
                <a:spcPct val="0"/>
              </a:spcBef>
              <a:spcAft>
                <a:spcPct val="0"/>
              </a:spcAft>
            </a:pPr>
            <a:r>
              <a:rPr kumimoji="0" lang="en-US" altLang="he-IL" sz="2800" b="0" i="0" u="none" strike="noStrike" cap="none" normalizeH="0" baseline="0" dirty="0" smtClean="0">
                <a:ln>
                  <a:noFill/>
                </a:ln>
                <a:solidFill>
                  <a:srgbClr val="222222"/>
                </a:solidFill>
                <a:effectLst/>
                <a:latin typeface="inherit"/>
                <a:cs typeface="Arial" panose="020B0604020202020204" pitchFamily="34" charset="0"/>
              </a:rPr>
              <a:t>T</a:t>
            </a:r>
            <a:r>
              <a:rPr lang="en-US" altLang="he-IL" sz="2800" dirty="0" smtClean="0">
                <a:solidFill>
                  <a:srgbClr val="222222"/>
                </a:solidFill>
                <a:latin typeface="inherit"/>
                <a:cs typeface="Arial" panose="020B0604020202020204" pitchFamily="34" charset="0"/>
              </a:rPr>
              <a:t>o </a:t>
            </a:r>
            <a:r>
              <a:rPr kumimoji="0" lang="he-IL" altLang="he-IL" sz="2800" b="0" i="0" u="none" strike="noStrike" cap="none" normalizeH="0" baseline="0" dirty="0" err="1" smtClean="0">
                <a:ln>
                  <a:noFill/>
                </a:ln>
                <a:solidFill>
                  <a:srgbClr val="222222"/>
                </a:solidFill>
                <a:effectLst/>
                <a:latin typeface="inherit"/>
                <a:cs typeface="Arial" panose="020B0604020202020204" pitchFamily="34" charset="0"/>
              </a:rPr>
              <a:t>Increase</a:t>
            </a:r>
            <a:r>
              <a:rPr kumimoji="0" lang="he-IL" altLang="he-IL" sz="2800" b="0" i="0" u="none" strike="noStrike" cap="none" normalizeH="0" baseline="0" dirty="0" smtClean="0">
                <a:ln>
                  <a:noFill/>
                </a:ln>
                <a:solidFill>
                  <a:srgbClr val="222222"/>
                </a:solidFill>
                <a:effectLst/>
                <a:latin typeface="inherit"/>
                <a:cs typeface="Arial" panose="020B0604020202020204" pitchFamily="34" charset="0"/>
              </a:rPr>
              <a:t> the </a:t>
            </a:r>
            <a:r>
              <a:rPr lang="en-US" altLang="he-IL" sz="2800" dirty="0" err="1">
                <a:solidFill>
                  <a:srgbClr val="222222"/>
                </a:solidFill>
                <a:latin typeface="inherit"/>
                <a:cs typeface="Arial" panose="020B0604020202020204" pitchFamily="34" charset="0"/>
              </a:rPr>
              <a:t>C</a:t>
            </a:r>
            <a:r>
              <a:rPr kumimoji="0" lang="he-IL" altLang="he-IL" sz="2800" b="0" i="0" u="none" strike="noStrike" cap="none" normalizeH="0" baseline="0" dirty="0" err="1" smtClean="0">
                <a:ln>
                  <a:noFill/>
                </a:ln>
                <a:solidFill>
                  <a:srgbClr val="222222"/>
                </a:solidFill>
                <a:effectLst/>
                <a:latin typeface="inherit"/>
                <a:cs typeface="Arial" panose="020B0604020202020204" pitchFamily="34" charset="0"/>
              </a:rPr>
              <a:t>yber</a:t>
            </a:r>
            <a:r>
              <a:rPr kumimoji="0" lang="he-IL" altLang="he-IL" sz="2800" b="0" i="0" u="none" strike="noStrike" cap="none" normalizeH="0" baseline="0" dirty="0" smtClean="0">
                <a:ln>
                  <a:noFill/>
                </a:ln>
                <a:solidFill>
                  <a:srgbClr val="222222"/>
                </a:solidFill>
                <a:effectLst/>
                <a:latin typeface="inherit"/>
                <a:cs typeface="Arial" panose="020B0604020202020204" pitchFamily="34" charset="0"/>
              </a:rPr>
              <a:t> </a:t>
            </a:r>
            <a:r>
              <a:rPr lang="en-US" altLang="he-IL" sz="2800" dirty="0" err="1">
                <a:solidFill>
                  <a:srgbClr val="222222"/>
                </a:solidFill>
                <a:latin typeface="inherit"/>
                <a:cs typeface="Arial" panose="020B0604020202020204" pitchFamily="34" charset="0"/>
              </a:rPr>
              <a:t>R</a:t>
            </a:r>
            <a:r>
              <a:rPr kumimoji="0" lang="he-IL" altLang="he-IL" sz="2800" b="0" i="0" u="none" strike="noStrike" cap="none" normalizeH="0" baseline="0" dirty="0" err="1" smtClean="0">
                <a:ln>
                  <a:noFill/>
                </a:ln>
                <a:solidFill>
                  <a:srgbClr val="222222"/>
                </a:solidFill>
                <a:effectLst/>
                <a:latin typeface="inherit"/>
                <a:cs typeface="Arial" panose="020B0604020202020204" pitchFamily="34" charset="0"/>
              </a:rPr>
              <a:t>esilience</a:t>
            </a:r>
            <a:r>
              <a:rPr kumimoji="0" lang="he-IL" altLang="he-IL" sz="2800" b="0" i="0" u="none" strike="noStrike" cap="none" normalizeH="0" baseline="0" dirty="0" smtClean="0">
                <a:ln>
                  <a:noFill/>
                </a:ln>
                <a:solidFill>
                  <a:srgbClr val="222222"/>
                </a:solidFill>
                <a:effectLst/>
                <a:latin typeface="inherit"/>
                <a:cs typeface="Arial" panose="020B0604020202020204" pitchFamily="34" charset="0"/>
              </a:rPr>
              <a:t> of the</a:t>
            </a:r>
            <a:r>
              <a:rPr kumimoji="0" lang="en-US" altLang="he-IL" sz="28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800" b="0" i="0" u="none" strike="noStrike" cap="none" normalizeH="0" baseline="0" dirty="0" smtClean="0">
                <a:ln>
                  <a:noFill/>
                </a:ln>
                <a:solidFill>
                  <a:srgbClr val="222222"/>
                </a:solidFill>
                <a:effectLst/>
                <a:latin typeface="inherit"/>
                <a:cs typeface="Arial" panose="020B0604020202020204" pitchFamily="34" charset="0"/>
              </a:rPr>
              <a:t> </a:t>
            </a:r>
            <a:r>
              <a:rPr lang="en-US" altLang="he-IL" sz="2800" dirty="0" err="1">
                <a:solidFill>
                  <a:srgbClr val="222222"/>
                </a:solidFill>
                <a:latin typeface="inherit"/>
                <a:cs typeface="Arial" panose="020B0604020202020204" pitchFamily="34" charset="0"/>
              </a:rPr>
              <a:t>H</a:t>
            </a:r>
            <a:r>
              <a:rPr kumimoji="0" lang="he-IL" altLang="he-IL" sz="2800" b="0" i="0" u="none" strike="noStrike" cap="none" normalizeH="0" baseline="0" dirty="0" err="1" smtClean="0">
                <a:ln>
                  <a:noFill/>
                </a:ln>
                <a:solidFill>
                  <a:srgbClr val="222222"/>
                </a:solidFill>
                <a:effectLst/>
                <a:latin typeface="inherit"/>
                <a:cs typeface="Arial" panose="020B0604020202020204" pitchFamily="34" charset="0"/>
              </a:rPr>
              <a:t>azardous</a:t>
            </a:r>
            <a:r>
              <a:rPr kumimoji="0" lang="he-IL" altLang="he-IL" sz="2800" b="0" i="0" u="none" strike="noStrike" cap="none" normalizeH="0" baseline="0" dirty="0" smtClean="0">
                <a:ln>
                  <a:noFill/>
                </a:ln>
                <a:solidFill>
                  <a:srgbClr val="222222"/>
                </a:solidFill>
                <a:effectLst/>
                <a:latin typeface="inherit"/>
                <a:cs typeface="Arial" panose="020B0604020202020204" pitchFamily="34" charset="0"/>
              </a:rPr>
              <a:t> </a:t>
            </a:r>
            <a:r>
              <a:rPr lang="en-US" altLang="he-IL" sz="2800" dirty="0">
                <a:solidFill>
                  <a:srgbClr val="222222"/>
                </a:solidFill>
                <a:latin typeface="inherit"/>
                <a:cs typeface="Arial" panose="020B0604020202020204" pitchFamily="34" charset="0"/>
              </a:rPr>
              <a:t>M</a:t>
            </a:r>
            <a:r>
              <a:rPr kumimoji="0" lang="he-IL" altLang="he-IL" sz="2800" b="0" i="0" u="none" strike="noStrike" cap="none" normalizeH="0" baseline="0" dirty="0" err="1" smtClean="0">
                <a:ln>
                  <a:noFill/>
                </a:ln>
                <a:solidFill>
                  <a:srgbClr val="222222"/>
                </a:solidFill>
                <a:effectLst/>
                <a:latin typeface="inherit"/>
                <a:cs typeface="Arial" panose="020B0604020202020204" pitchFamily="34" charset="0"/>
              </a:rPr>
              <a:t>aterials</a:t>
            </a:r>
            <a:r>
              <a:rPr kumimoji="0" lang="en-US" altLang="he-IL" sz="2800" b="0" i="0" u="none" strike="noStrike" cap="none" normalizeH="0" baseline="0" dirty="0" smtClean="0">
                <a:ln>
                  <a:noFill/>
                </a:ln>
                <a:solidFill>
                  <a:srgbClr val="222222"/>
                </a:solidFill>
                <a:effectLst/>
                <a:latin typeface="inherit"/>
                <a:cs typeface="Arial" panose="020B0604020202020204" pitchFamily="34" charset="0"/>
              </a:rPr>
              <a:t> </a:t>
            </a:r>
            <a:r>
              <a:rPr lang="en-US" altLang="he-IL" sz="2800" dirty="0" smtClean="0">
                <a:solidFill>
                  <a:srgbClr val="222222"/>
                </a:solidFill>
                <a:latin typeface="inherit"/>
                <a:cs typeface="Arial" panose="020B0604020202020204" pitchFamily="34" charset="0"/>
              </a:rPr>
              <a:t>I</a:t>
            </a:r>
            <a:r>
              <a:rPr kumimoji="0" lang="he-IL" altLang="he-IL" sz="2800" b="0" i="0" u="none" strike="noStrike" cap="none" normalizeH="0" baseline="0" dirty="0" err="1" smtClean="0">
                <a:ln>
                  <a:noFill/>
                </a:ln>
                <a:solidFill>
                  <a:srgbClr val="222222"/>
                </a:solidFill>
                <a:effectLst/>
                <a:latin typeface="inherit"/>
                <a:cs typeface="Arial" panose="020B0604020202020204" pitchFamily="34" charset="0"/>
              </a:rPr>
              <a:t>ndustry</a:t>
            </a:r>
            <a:r>
              <a:rPr kumimoji="0" lang="he-IL" altLang="he-IL" sz="2800" b="0" i="0" u="none" strike="noStrike" cap="none" normalizeH="0" baseline="0" dirty="0" smtClean="0">
                <a:ln>
                  <a:noFill/>
                </a:ln>
                <a:solidFill>
                  <a:srgbClr val="222222"/>
                </a:solidFill>
                <a:effectLst/>
                <a:latin typeface="inherit"/>
                <a:cs typeface="Arial" panose="020B0604020202020204" pitchFamily="34" charset="0"/>
              </a:rPr>
              <a:t> </a:t>
            </a:r>
            <a:r>
              <a:rPr kumimoji="0" lang="en-US" altLang="he-IL" sz="2400" b="0" i="0" u="none" strike="noStrike" cap="none" normalizeH="0" baseline="0" dirty="0" smtClean="0">
                <a:ln>
                  <a:noFill/>
                </a:ln>
                <a:solidFill>
                  <a:srgbClr val="222222"/>
                </a:solidFill>
                <a:effectLst/>
                <a:latin typeface="inherit"/>
                <a:cs typeface="Arial" panose="020B0604020202020204" pitchFamily="34" charset="0"/>
              </a:rPr>
              <a:t>(</a:t>
            </a:r>
            <a:r>
              <a:rPr lang="he-IL" altLang="he-IL" sz="2400" dirty="0" err="1">
                <a:solidFill>
                  <a:srgbClr val="222222"/>
                </a:solidFill>
                <a:latin typeface="inherit"/>
              </a:rPr>
              <a:t>Including</a:t>
            </a:r>
            <a:r>
              <a:rPr lang="he-IL" altLang="he-IL" sz="2400" dirty="0">
                <a:solidFill>
                  <a:srgbClr val="222222"/>
                </a:solidFill>
                <a:latin typeface="inherit"/>
              </a:rPr>
              <a:t> </a:t>
            </a:r>
            <a:r>
              <a:rPr lang="he-IL" altLang="he-IL" sz="2400" dirty="0" err="1">
                <a:solidFill>
                  <a:srgbClr val="222222"/>
                </a:solidFill>
                <a:latin typeface="inherit"/>
              </a:rPr>
              <a:t>the</a:t>
            </a:r>
            <a:r>
              <a:rPr lang="he-IL" altLang="he-IL" sz="2400" dirty="0">
                <a:solidFill>
                  <a:srgbClr val="222222"/>
                </a:solidFill>
                <a:latin typeface="inherit"/>
              </a:rPr>
              <a:t> </a:t>
            </a:r>
            <a:r>
              <a:rPr lang="en-US" altLang="he-IL" sz="2400" dirty="0" smtClean="0">
                <a:solidFill>
                  <a:srgbClr val="222222"/>
                </a:solidFill>
                <a:latin typeface="inherit"/>
              </a:rPr>
              <a:t>H</a:t>
            </a:r>
            <a:r>
              <a:rPr lang="he-IL" altLang="he-IL" sz="2400" dirty="0" err="1" smtClean="0">
                <a:solidFill>
                  <a:srgbClr val="222222"/>
                </a:solidFill>
                <a:latin typeface="inherit"/>
              </a:rPr>
              <a:t>ydrogen</a:t>
            </a:r>
            <a:r>
              <a:rPr lang="he-IL" altLang="he-IL" sz="2400" dirty="0" smtClean="0">
                <a:solidFill>
                  <a:srgbClr val="222222"/>
                </a:solidFill>
                <a:latin typeface="inherit"/>
              </a:rPr>
              <a:t> </a:t>
            </a:r>
            <a:r>
              <a:rPr lang="he-IL" altLang="he-IL" sz="2400" dirty="0" err="1">
                <a:solidFill>
                  <a:srgbClr val="222222"/>
                </a:solidFill>
                <a:latin typeface="inherit"/>
              </a:rPr>
              <a:t>industry</a:t>
            </a:r>
            <a:r>
              <a:rPr lang="he-IL" altLang="he-IL" sz="2400" dirty="0"/>
              <a:t> </a:t>
            </a:r>
            <a:r>
              <a:rPr lang="he-IL" altLang="he-IL" sz="2400" dirty="0" smtClean="0"/>
              <a:t>(</a:t>
            </a:r>
            <a:endParaRPr lang="he-IL" altLang="he-IL" sz="2400"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he-IL" altLang="he-IL" sz="32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057273" y="2435937"/>
            <a:ext cx="2962275" cy="309200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9" name="Rectangle 8"/>
          <p:cNvSpPr/>
          <p:nvPr/>
        </p:nvSpPr>
        <p:spPr>
          <a:xfrm>
            <a:off x="8790872" y="2435937"/>
            <a:ext cx="2962275" cy="309200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186" y="2651568"/>
            <a:ext cx="2824451" cy="27770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8824" y="2737780"/>
            <a:ext cx="2586370" cy="2488322"/>
          </a:xfrm>
          <a:prstGeom prst="rect">
            <a:avLst/>
          </a:prstGeom>
        </p:spPr>
      </p:pic>
      <p:pic>
        <p:nvPicPr>
          <p:cNvPr id="6147" name="Picture 3" descr="Business goal and success concept. Businessman drawing flag and mountain on chalk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7503" y="3241944"/>
            <a:ext cx="4295775" cy="2286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857510" y="5494786"/>
            <a:ext cx="992579" cy="184666"/>
          </a:xfrm>
          <a:prstGeom prst="rect">
            <a:avLst/>
          </a:prstGeom>
        </p:spPr>
        <p:txBody>
          <a:bodyPr wrap="none">
            <a:spAutoFit/>
          </a:bodyPr>
          <a:lstStyle/>
          <a:p>
            <a:r>
              <a:rPr lang="en-US" sz="600" dirty="0">
                <a:solidFill>
                  <a:schemeClr val="bg2"/>
                </a:solidFill>
                <a:hlinkClick r:id="rId6"/>
              </a:rPr>
              <a:t>https://www.pexels.com/</a:t>
            </a:r>
            <a:endParaRPr lang="he-IL" sz="600" dirty="0">
              <a:solidFill>
                <a:schemeClr val="bg2"/>
              </a:solidFill>
            </a:endParaRPr>
          </a:p>
        </p:txBody>
      </p:sp>
      <p:sp>
        <p:nvSpPr>
          <p:cNvPr id="13" name="Rectangle 12"/>
          <p:cNvSpPr/>
          <p:nvPr/>
        </p:nvSpPr>
        <p:spPr>
          <a:xfrm>
            <a:off x="7604677" y="5479570"/>
            <a:ext cx="992579" cy="184666"/>
          </a:xfrm>
          <a:prstGeom prst="rect">
            <a:avLst/>
          </a:prstGeom>
        </p:spPr>
        <p:txBody>
          <a:bodyPr wrap="none">
            <a:spAutoFit/>
          </a:bodyPr>
          <a:lstStyle/>
          <a:p>
            <a:r>
              <a:rPr lang="en-US" sz="600" dirty="0">
                <a:solidFill>
                  <a:schemeClr val="bg2"/>
                </a:solidFill>
                <a:hlinkClick r:id="rId6"/>
              </a:rPr>
              <a:t>https://www.pexels.com/</a:t>
            </a:r>
            <a:endParaRPr lang="he-IL" sz="600" dirty="0">
              <a:solidFill>
                <a:schemeClr val="bg2"/>
              </a:solidFill>
            </a:endParaRPr>
          </a:p>
        </p:txBody>
      </p:sp>
      <p:sp>
        <p:nvSpPr>
          <p:cNvPr id="14" name="Rectangle 13"/>
          <p:cNvSpPr/>
          <p:nvPr/>
        </p:nvSpPr>
        <p:spPr>
          <a:xfrm>
            <a:off x="3120946" y="5485261"/>
            <a:ext cx="992579" cy="184666"/>
          </a:xfrm>
          <a:prstGeom prst="rect">
            <a:avLst/>
          </a:prstGeom>
        </p:spPr>
        <p:txBody>
          <a:bodyPr wrap="none">
            <a:spAutoFit/>
          </a:bodyPr>
          <a:lstStyle/>
          <a:p>
            <a:r>
              <a:rPr lang="en-US" sz="600" dirty="0">
                <a:solidFill>
                  <a:schemeClr val="bg2"/>
                </a:solidFill>
                <a:hlinkClick r:id="rId6"/>
              </a:rPr>
              <a:t>https://www.pexels.com/</a:t>
            </a:r>
            <a:endParaRPr lang="he-IL" sz="600" dirty="0">
              <a:solidFill>
                <a:schemeClr val="bg2"/>
              </a:solidFill>
            </a:endParaRPr>
          </a:p>
        </p:txBody>
      </p:sp>
      <p:sp>
        <p:nvSpPr>
          <p:cNvPr id="3" name="Rectangle 1"/>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697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7610" y="3444329"/>
            <a:ext cx="4438249" cy="2571296"/>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28" name="Rectangle 27"/>
          <p:cNvSpPr/>
          <p:nvPr/>
        </p:nvSpPr>
        <p:spPr>
          <a:xfrm>
            <a:off x="6133518" y="1585072"/>
            <a:ext cx="6016625" cy="7959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27" name="Rectangle 26"/>
          <p:cNvSpPr/>
          <p:nvPr/>
        </p:nvSpPr>
        <p:spPr>
          <a:xfrm>
            <a:off x="37518" y="1586316"/>
            <a:ext cx="6096000" cy="81289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4" name="Slide Number Placeholder 3"/>
          <p:cNvSpPr>
            <a:spLocks noGrp="1"/>
          </p:cNvSpPr>
          <p:nvPr>
            <p:ph type="sldNum" sz="quarter" idx="12"/>
          </p:nvPr>
        </p:nvSpPr>
        <p:spPr/>
        <p:txBody>
          <a:bodyPr/>
          <a:lstStyle/>
          <a:p>
            <a:fld id="{8E3E0663-2E0C-4D6A-8756-C5828BA5C552}" type="slidenum">
              <a:rPr lang="he-IL" smtClean="0"/>
              <a:t>13</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14" name="Rectangle 6"/>
          <p:cNvSpPr>
            <a:spLocks noChangeArrowheads="1"/>
          </p:cNvSpPr>
          <p:nvPr/>
        </p:nvSpPr>
        <p:spPr bwMode="auto">
          <a:xfrm>
            <a:off x="270911" y="877273"/>
            <a:ext cx="11439029" cy="593118"/>
          </a:xfrm>
          <a:prstGeom prst="rect">
            <a:avLst/>
          </a:prstGeom>
          <a:noFill/>
          <a:ln>
            <a:noFill/>
          </a:ln>
          <a:effec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rgbClr val="222222"/>
                </a:solidFill>
                <a:effectLst/>
                <a:latin typeface="inherit"/>
              </a:rPr>
              <a:t> 2 </a:t>
            </a:r>
            <a:r>
              <a:rPr lang="en-US" altLang="he-IL" sz="4000" dirty="0" err="1">
                <a:solidFill>
                  <a:srgbClr val="222222"/>
                </a:solidFill>
                <a:latin typeface="inherit"/>
              </a:rPr>
              <a:t>I</a:t>
            </a:r>
            <a:r>
              <a:rPr kumimoji="0" lang="he-IL" altLang="he-IL" sz="4000" b="0" i="0" u="none" strike="noStrike" cap="none" normalizeH="0" baseline="0" dirty="0" err="1" smtClean="0">
                <a:ln>
                  <a:noFill/>
                </a:ln>
                <a:solidFill>
                  <a:srgbClr val="222222"/>
                </a:solidFill>
                <a:effectLst/>
                <a:latin typeface="inherit"/>
              </a:rPr>
              <a:t>mportant</a:t>
            </a:r>
            <a:r>
              <a:rPr kumimoji="0" lang="he-IL" altLang="he-IL" sz="4000" b="0" i="0" u="none" strike="noStrike" cap="none" normalizeH="0" baseline="0" dirty="0" smtClean="0">
                <a:ln>
                  <a:noFill/>
                </a:ln>
                <a:solidFill>
                  <a:srgbClr val="222222"/>
                </a:solidFill>
                <a:effectLst/>
                <a:latin typeface="inherit"/>
              </a:rPr>
              <a:t> </a:t>
            </a:r>
            <a:r>
              <a:rPr lang="en-US" altLang="he-IL" sz="4000" dirty="0" err="1">
                <a:solidFill>
                  <a:srgbClr val="222222"/>
                </a:solidFill>
                <a:latin typeface="inherit"/>
              </a:rPr>
              <a:t>N</a:t>
            </a:r>
            <a:r>
              <a:rPr kumimoji="0" lang="he-IL" altLang="he-IL" sz="4000" b="0" i="0" u="none" strike="noStrike" cap="none" normalizeH="0" baseline="0" dirty="0" err="1" smtClean="0">
                <a:ln>
                  <a:noFill/>
                </a:ln>
                <a:solidFill>
                  <a:srgbClr val="222222"/>
                </a:solidFill>
                <a:effectLst/>
                <a:latin typeface="inherit"/>
              </a:rPr>
              <a:t>ews</a:t>
            </a:r>
            <a:r>
              <a:rPr kumimoji="0" lang="he-IL" altLang="he-IL" sz="4000" b="0" i="0" u="none" strike="noStrike" cap="none" normalizeH="0" baseline="0" dirty="0" smtClean="0">
                <a:ln>
                  <a:noFill/>
                </a:ln>
                <a:solidFill>
                  <a:srgbClr val="222222"/>
                </a:solidFill>
                <a:effectLst/>
                <a:latin typeface="inherit"/>
              </a:rPr>
              <a:t> </a:t>
            </a:r>
            <a:r>
              <a:rPr kumimoji="0" lang="he-IL" altLang="he-IL" sz="4000" b="0" i="0" u="none" strike="noStrike" cap="none" normalizeH="0" baseline="0" dirty="0" err="1" smtClean="0">
                <a:ln>
                  <a:noFill/>
                </a:ln>
                <a:solidFill>
                  <a:srgbClr val="222222"/>
                </a:solidFill>
                <a:effectLst/>
                <a:latin typeface="inherit"/>
              </a:rPr>
              <a:t>for</a:t>
            </a:r>
            <a:r>
              <a:rPr kumimoji="0" lang="he-IL" altLang="he-IL" sz="4000" b="0" i="0" u="none" strike="noStrike" cap="none" normalizeH="0" baseline="0" dirty="0" smtClean="0">
                <a:ln>
                  <a:noFill/>
                </a:ln>
                <a:solidFill>
                  <a:srgbClr val="222222"/>
                </a:solidFill>
                <a:effectLst/>
                <a:latin typeface="inherit"/>
              </a:rPr>
              <a:t> the Israeli </a:t>
            </a:r>
            <a:r>
              <a:rPr lang="en-US" altLang="he-IL" sz="4000" dirty="0" smtClean="0">
                <a:solidFill>
                  <a:srgbClr val="222222"/>
                </a:solidFill>
                <a:latin typeface="inherit"/>
              </a:rPr>
              <a:t>Hazmat Industry</a:t>
            </a:r>
            <a:r>
              <a:rPr kumimoji="0" lang="he-IL" altLang="he-IL" sz="4000" b="0" i="0" u="none" strike="noStrike" cap="none" normalizeH="0" baseline="0" dirty="0" smtClean="0">
                <a:ln>
                  <a:noFill/>
                </a:ln>
                <a:solidFill>
                  <a:srgbClr val="222222"/>
                </a:solidFill>
                <a:effectLst/>
                <a:latin typeface="inherit"/>
              </a:rPr>
              <a:t>:</a:t>
            </a:r>
            <a:r>
              <a:rPr kumimoji="0" lang="he-IL" altLang="he-IL" sz="4000" b="0" i="0" u="none" strike="noStrike" cap="none" normalizeH="0" baseline="0" dirty="0" smtClean="0">
                <a:ln>
                  <a:noFill/>
                </a:ln>
                <a:solidFill>
                  <a:schemeClr val="tx1"/>
                </a:solidFill>
                <a:effectLst/>
              </a:rPr>
              <a:t> </a:t>
            </a:r>
            <a:endParaRPr kumimoji="0" lang="he-IL" altLang="he-IL" sz="40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7"/>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7" name="Oval 16"/>
          <p:cNvSpPr/>
          <p:nvPr/>
        </p:nvSpPr>
        <p:spPr>
          <a:xfrm>
            <a:off x="2485925" y="1652497"/>
            <a:ext cx="714375" cy="641901"/>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4000" dirty="0" smtClean="0">
                <a:solidFill>
                  <a:schemeClr val="tx1"/>
                </a:solidFill>
              </a:rPr>
              <a:t>1</a:t>
            </a:r>
            <a:endParaRPr lang="he-IL" sz="4000" dirty="0">
              <a:solidFill>
                <a:schemeClr val="tx1"/>
              </a:solidFill>
            </a:endParaRPr>
          </a:p>
        </p:txBody>
      </p:sp>
      <p:sp>
        <p:nvSpPr>
          <p:cNvPr id="18" name="Oval 17"/>
          <p:cNvSpPr/>
          <p:nvPr/>
        </p:nvSpPr>
        <p:spPr>
          <a:xfrm>
            <a:off x="8709548" y="1622859"/>
            <a:ext cx="714375" cy="641901"/>
          </a:xfrm>
          <a:prstGeom prst="ellipse">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4000" dirty="0" smtClean="0">
                <a:solidFill>
                  <a:schemeClr val="tx1"/>
                </a:solidFill>
              </a:rPr>
              <a:t>2</a:t>
            </a:r>
            <a:endParaRPr lang="he-IL" sz="4000" dirty="0">
              <a:solidFill>
                <a:schemeClr val="tx1"/>
              </a:solidFill>
            </a:endParaRPr>
          </a:p>
        </p:txBody>
      </p:sp>
      <p:sp>
        <p:nvSpPr>
          <p:cNvPr id="23" name="Title 1"/>
          <p:cNvSpPr txBox="1">
            <a:spLocks/>
          </p:cNvSpPr>
          <p:nvPr/>
        </p:nvSpPr>
        <p:spPr>
          <a:xfrm>
            <a:off x="4280744" y="92673"/>
            <a:ext cx="4740079" cy="686944"/>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dirty="0" smtClean="0"/>
              <a:t>Good News for 2020</a:t>
            </a:r>
            <a:endParaRPr lang="he-IL" dirty="0"/>
          </a:p>
        </p:txBody>
      </p:sp>
      <p:sp>
        <p:nvSpPr>
          <p:cNvPr id="25" name="Rectangle 24"/>
          <p:cNvSpPr/>
          <p:nvPr/>
        </p:nvSpPr>
        <p:spPr>
          <a:xfrm>
            <a:off x="37518" y="2377172"/>
            <a:ext cx="6096000" cy="95410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txBody>
          <a:bodyPr>
            <a:spAutoFit/>
          </a:bodyPr>
          <a:lstStyle/>
          <a:p>
            <a:pPr algn="ctr" rtl="0"/>
            <a:r>
              <a:rPr lang="en-US" altLang="he-IL" sz="2800" b="1" dirty="0">
                <a:solidFill>
                  <a:srgbClr val="FF0000"/>
                </a:solidFill>
                <a:latin typeface="inherit"/>
              </a:rPr>
              <a:t>New Cyber Regulation</a:t>
            </a:r>
            <a:r>
              <a:rPr lang="he-IL" altLang="he-IL" sz="2800" b="1" dirty="0">
                <a:solidFill>
                  <a:srgbClr val="FF0000"/>
                </a:solidFill>
                <a:latin typeface="inherit"/>
              </a:rPr>
              <a:t/>
            </a:r>
            <a:br>
              <a:rPr lang="he-IL" altLang="he-IL" sz="2800" b="1" dirty="0">
                <a:solidFill>
                  <a:srgbClr val="FF0000"/>
                </a:solidFill>
                <a:latin typeface="inherit"/>
              </a:rPr>
            </a:br>
            <a:r>
              <a:rPr lang="he-IL" altLang="he-IL" sz="2800" dirty="0">
                <a:solidFill>
                  <a:srgbClr val="222222"/>
                </a:solidFill>
                <a:latin typeface="inherit"/>
              </a:rPr>
              <a:t>on </a:t>
            </a:r>
            <a:r>
              <a:rPr lang="he-IL" altLang="he-IL" sz="2800" dirty="0" err="1">
                <a:solidFill>
                  <a:srgbClr val="222222"/>
                </a:solidFill>
                <a:latin typeface="inherit"/>
              </a:rPr>
              <a:t>Hazardous</a:t>
            </a:r>
            <a:r>
              <a:rPr lang="he-IL" altLang="he-IL" sz="2800" dirty="0">
                <a:solidFill>
                  <a:srgbClr val="222222"/>
                </a:solidFill>
                <a:latin typeface="inherit"/>
              </a:rPr>
              <a:t> </a:t>
            </a:r>
            <a:r>
              <a:rPr lang="en-US" altLang="he-IL" sz="2800" dirty="0">
                <a:solidFill>
                  <a:srgbClr val="222222"/>
                </a:solidFill>
                <a:latin typeface="inherit"/>
              </a:rPr>
              <a:t>Materials Industry</a:t>
            </a:r>
            <a:r>
              <a:rPr lang="he-IL" altLang="he-IL" sz="2800" dirty="0">
                <a:solidFill>
                  <a:srgbClr val="222222"/>
                </a:solidFill>
                <a:latin typeface="inherit"/>
              </a:rPr>
              <a:t> </a:t>
            </a:r>
            <a:endParaRPr lang="he-IL" sz="2800" dirty="0">
              <a:solidFill>
                <a:srgbClr val="222222"/>
              </a:solidFill>
              <a:latin typeface="inherit"/>
            </a:endParaRPr>
          </a:p>
        </p:txBody>
      </p:sp>
      <p:sp>
        <p:nvSpPr>
          <p:cNvPr id="26" name="Rectangle 25"/>
          <p:cNvSpPr/>
          <p:nvPr/>
        </p:nvSpPr>
        <p:spPr>
          <a:xfrm>
            <a:off x="6133517" y="2375541"/>
            <a:ext cx="6016625" cy="95410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txBody>
          <a:bodyPr wrap="square">
            <a:spAutoFit/>
          </a:bodyPr>
          <a:lstStyle/>
          <a:p>
            <a:pPr lvl="0" algn="ctr" rtl="0"/>
            <a:r>
              <a:rPr lang="en-US" sz="2800" b="1" dirty="0">
                <a:solidFill>
                  <a:srgbClr val="FF0000"/>
                </a:solidFill>
                <a:latin typeface="inherit"/>
              </a:rPr>
              <a:t>New ICS Cyber Methodology </a:t>
            </a:r>
          </a:p>
          <a:p>
            <a:pPr lvl="0" algn="ctr" rtl="0"/>
            <a:r>
              <a:rPr lang="en-US" sz="2800" dirty="0">
                <a:solidFill>
                  <a:srgbClr val="222222"/>
                </a:solidFill>
                <a:latin typeface="inherit"/>
              </a:rPr>
              <a:t>for the Hazardous Materials </a:t>
            </a:r>
            <a:r>
              <a:rPr lang="en-US" sz="2800" dirty="0" smtClean="0">
                <a:solidFill>
                  <a:srgbClr val="222222"/>
                </a:solidFill>
                <a:latin typeface="inherit"/>
              </a:rPr>
              <a:t>Industry </a:t>
            </a:r>
            <a:endParaRPr lang="en-US" sz="2800" dirty="0">
              <a:solidFill>
                <a:srgbClr val="222222"/>
              </a:solidFill>
              <a:latin typeface="inherit"/>
            </a:endParaRPr>
          </a:p>
        </p:txBody>
      </p:sp>
      <p:sp>
        <p:nvSpPr>
          <p:cNvPr id="29" name="Rectangle 8"/>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stretch>
            <a:fillRect/>
          </a:stretch>
        </p:blipFill>
        <p:spPr>
          <a:xfrm>
            <a:off x="1098702" y="3408345"/>
            <a:ext cx="4189293" cy="2589227"/>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3"/>
          <a:stretch>
            <a:fillRect/>
          </a:stretch>
        </p:blipFill>
        <p:spPr>
          <a:xfrm>
            <a:off x="8153397" y="3548541"/>
            <a:ext cx="1734851" cy="2449031"/>
          </a:xfrm>
          <a:prstGeom prst="rect">
            <a:avLst/>
          </a:prstGeom>
        </p:spPr>
      </p:pic>
    </p:spTree>
    <p:extLst>
      <p:ext uri="{BB962C8B-B14F-4D97-AF65-F5344CB8AC3E}">
        <p14:creationId xmlns:p14="http://schemas.microsoft.com/office/powerpoint/2010/main" val="161835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14</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1"/>
          <p:cNvSpPr>
            <a:spLocks noGrp="1" noChangeArrowheads="1"/>
          </p:cNvSpPr>
          <p:nvPr>
            <p:ph type="title"/>
          </p:nvPr>
        </p:nvSpPr>
        <p:spPr bwMode="auto">
          <a:xfrm>
            <a:off x="3455471" y="135054"/>
            <a:ext cx="6901312" cy="461665"/>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dirty="0" smtClean="0">
                <a:ln>
                  <a:noFill/>
                </a:ln>
                <a:solidFill>
                  <a:srgbClr val="212121"/>
                </a:solidFill>
                <a:effectLst/>
                <a:latin typeface="inherit"/>
              </a:rPr>
              <a:t>4262 Businesses Under our Regulation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16645" y="1285983"/>
            <a:ext cx="5894786" cy="452431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rtlCol="0">
            <a:spAutoFit/>
          </a:bodyPr>
          <a:lstStyle/>
          <a:p>
            <a:pPr marL="285750" indent="-285750" algn="l" rtl="0">
              <a:buFont typeface="Wingdings" panose="05000000000000000000" pitchFamily="2" charset="2"/>
              <a:buChar char="q"/>
            </a:pPr>
            <a:r>
              <a:rPr lang="en-US" dirty="0" smtClean="0"/>
              <a:t>Hazardous Materials Industry</a:t>
            </a:r>
          </a:p>
          <a:p>
            <a:pPr marL="285750" lvl="0" indent="-285750" algn="l" rtl="0" eaLnBrk="0" fontAlgn="base" hangingPunct="0">
              <a:spcBef>
                <a:spcPct val="0"/>
              </a:spcBef>
              <a:spcAft>
                <a:spcPct val="0"/>
              </a:spcAft>
              <a:buFont typeface="Wingdings" panose="05000000000000000000" pitchFamily="2" charset="2"/>
              <a:buChar char="q"/>
            </a:pPr>
            <a:r>
              <a:rPr lang="en-US" altLang="en-US" dirty="0" smtClean="0"/>
              <a:t>Water </a:t>
            </a:r>
            <a:r>
              <a:rPr lang="en-US" altLang="en-US" dirty="0"/>
              <a:t>C</a:t>
            </a:r>
            <a:r>
              <a:rPr lang="en-US" altLang="en-US" dirty="0" smtClean="0"/>
              <a:t>orporations</a:t>
            </a:r>
            <a:endParaRPr lang="he-IL" altLang="en-US" dirty="0"/>
          </a:p>
          <a:p>
            <a:pPr marL="285750" indent="-285750" algn="l" rtl="0" eaLnBrk="0" fontAlgn="base" hangingPunct="0">
              <a:spcBef>
                <a:spcPct val="0"/>
              </a:spcBef>
              <a:spcAft>
                <a:spcPct val="0"/>
              </a:spcAft>
              <a:buFont typeface="Wingdings" panose="05000000000000000000" pitchFamily="2" charset="2"/>
              <a:buChar char="q"/>
            </a:pPr>
            <a:r>
              <a:rPr lang="en-US" altLang="en-US" dirty="0"/>
              <a:t>Israel's </a:t>
            </a:r>
            <a:r>
              <a:rPr lang="en-US" altLang="en-US" dirty="0" smtClean="0"/>
              <a:t>Electric </a:t>
            </a:r>
            <a:r>
              <a:rPr lang="en-US" altLang="en-US" dirty="0"/>
              <a:t>C</a:t>
            </a:r>
            <a:r>
              <a:rPr lang="en-US" altLang="en-US" dirty="0" smtClean="0"/>
              <a:t>ompany </a:t>
            </a:r>
            <a:r>
              <a:rPr lang="en-US" altLang="en-US" dirty="0">
                <a:latin typeface="Arial" panose="020B0604020202020204" pitchFamily="34" charset="0"/>
                <a:ea typeface="Times New Roman" panose="02020603050405020304" pitchFamily="18" charset="0"/>
                <a:cs typeface="Arial" panose="020B0604020202020204" pitchFamily="34" charset="0"/>
              </a:rPr>
              <a:t>(</a:t>
            </a:r>
            <a:r>
              <a:rPr lang="en-US" alt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Flammable </a:t>
            </a:r>
            <a:r>
              <a:rPr lang="en-US" alt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Materials </a:t>
            </a:r>
            <a:r>
              <a:rPr lang="en-US" altLang="en-US" dirty="0">
                <a:latin typeface="Arial" panose="020B0604020202020204" pitchFamily="34" charset="0"/>
                <a:ea typeface="Times New Roman" panose="02020603050405020304" pitchFamily="18" charset="0"/>
                <a:cs typeface="Arial" panose="020B0604020202020204" pitchFamily="34" charset="0"/>
              </a:rPr>
              <a:t>)</a:t>
            </a:r>
          </a:p>
          <a:p>
            <a:pPr marL="285750" indent="-285750" algn="l" rtl="0" eaLnBrk="0" fontAlgn="base" hangingPunct="0">
              <a:spcBef>
                <a:spcPct val="0"/>
              </a:spcBef>
              <a:spcAft>
                <a:spcPct val="0"/>
              </a:spcAft>
              <a:buFont typeface="Wingdings" panose="05000000000000000000" pitchFamily="2" charset="2"/>
              <a:buChar char="q"/>
            </a:pPr>
            <a:r>
              <a:rPr lang="en-US" altLang="en-US" dirty="0" smtClean="0"/>
              <a:t>Water </a:t>
            </a:r>
            <a:r>
              <a:rPr lang="en-US" altLang="en-US" dirty="0"/>
              <a:t>T</a:t>
            </a:r>
            <a:r>
              <a:rPr lang="en-US" altLang="en-US" dirty="0" smtClean="0"/>
              <a:t>reatment </a:t>
            </a:r>
            <a:r>
              <a:rPr lang="en-US" altLang="en-US" dirty="0"/>
              <a:t>P</a:t>
            </a:r>
            <a:r>
              <a:rPr lang="en-US" altLang="en-US" dirty="0" smtClean="0"/>
              <a:t>lants </a:t>
            </a:r>
            <a:endParaRPr lang="en-US" altLang="en-US" dirty="0"/>
          </a:p>
          <a:p>
            <a:pPr marL="285750" lvl="0" indent="-285750" algn="l" rtl="0">
              <a:buFont typeface="Wingdings" panose="05000000000000000000" pitchFamily="2" charset="2"/>
              <a:buChar char="q"/>
            </a:pPr>
            <a:r>
              <a:rPr lang="en-US" dirty="0" smtClean="0"/>
              <a:t>Sea Ports</a:t>
            </a:r>
            <a:r>
              <a:rPr lang="he-IL" dirty="0">
                <a:solidFill>
                  <a:srgbClr val="212121"/>
                </a:solidFill>
                <a:latin typeface="inherit"/>
              </a:rPr>
              <a:t>) </a:t>
            </a:r>
            <a:r>
              <a:rPr lang="en-US" altLang="en-US" dirty="0">
                <a:solidFill>
                  <a:srgbClr val="212121"/>
                </a:solidFill>
                <a:latin typeface="inherit"/>
              </a:rPr>
              <a:t> </a:t>
            </a:r>
            <a:r>
              <a:rPr lang="en-US" altLang="en-US" dirty="0" smtClean="0">
                <a:solidFill>
                  <a:srgbClr val="212121"/>
                </a:solidFill>
                <a:latin typeface="inherit"/>
              </a:rPr>
              <a:t>Transportation </a:t>
            </a:r>
            <a:r>
              <a:rPr lang="en-US" altLang="en-US" dirty="0">
                <a:solidFill>
                  <a:srgbClr val="212121"/>
                </a:solidFill>
                <a:latin typeface="inherit"/>
              </a:rPr>
              <a:t>of </a:t>
            </a:r>
            <a:r>
              <a:rPr lang="en-US" altLang="en-US" dirty="0" smtClean="0">
                <a:solidFill>
                  <a:srgbClr val="212121"/>
                </a:solidFill>
                <a:latin typeface="inherit"/>
              </a:rPr>
              <a:t>Hazardous </a:t>
            </a:r>
            <a:r>
              <a:rPr lang="en-US" altLang="en-US" dirty="0">
                <a:solidFill>
                  <a:srgbClr val="212121"/>
                </a:solidFill>
                <a:latin typeface="inherit"/>
              </a:rPr>
              <a:t>M</a:t>
            </a:r>
            <a:r>
              <a:rPr lang="en-US" altLang="en-US" dirty="0" smtClean="0">
                <a:solidFill>
                  <a:srgbClr val="212121"/>
                </a:solidFill>
                <a:latin typeface="inherit"/>
              </a:rPr>
              <a:t>aterials </a:t>
            </a:r>
            <a:r>
              <a:rPr lang="he-IL" altLang="en-US" dirty="0" smtClean="0">
                <a:solidFill>
                  <a:srgbClr val="212121"/>
                </a:solidFill>
                <a:latin typeface="inherit"/>
              </a:rPr>
              <a:t>(</a:t>
            </a:r>
            <a:endParaRPr lang="en-US" altLang="en-US" dirty="0" smtClean="0">
              <a:solidFill>
                <a:srgbClr val="212121"/>
              </a:solidFill>
              <a:latin typeface="inherit"/>
            </a:endParaRPr>
          </a:p>
          <a:p>
            <a:pPr marL="285750" indent="-285750" algn="l" rtl="0">
              <a:buFont typeface="Wingdings" panose="05000000000000000000" pitchFamily="2" charset="2"/>
              <a:buChar char="q"/>
            </a:pPr>
            <a:r>
              <a:rPr lang="en-US" dirty="0"/>
              <a:t>Airports</a:t>
            </a:r>
            <a:endParaRPr lang="he-IL" dirty="0"/>
          </a:p>
          <a:p>
            <a:pPr marL="285750" indent="-285750" algn="l" rtl="0">
              <a:buFont typeface="Wingdings" panose="05000000000000000000" pitchFamily="2" charset="2"/>
              <a:buChar char="q"/>
            </a:pPr>
            <a:r>
              <a:rPr lang="en-US" dirty="0" smtClean="0"/>
              <a:t>Pharmaceutical Industry</a:t>
            </a:r>
            <a:r>
              <a:rPr lang="he-IL" dirty="0" smtClean="0"/>
              <a:t> </a:t>
            </a:r>
          </a:p>
          <a:p>
            <a:pPr marL="285750" indent="-285750" algn="l" rtl="0">
              <a:buFont typeface="Wingdings" panose="05000000000000000000" pitchFamily="2" charset="2"/>
              <a:buChar char="q"/>
            </a:pPr>
            <a:r>
              <a:rPr lang="en-US" dirty="0" smtClean="0"/>
              <a:t>The Pesticides Industry</a:t>
            </a:r>
            <a:r>
              <a:rPr lang="he-IL" dirty="0" smtClean="0"/>
              <a:t> </a:t>
            </a:r>
            <a:r>
              <a:rPr lang="en-US" dirty="0" smtClean="0"/>
              <a:t> </a:t>
            </a:r>
            <a:r>
              <a:rPr lang="en-US" dirty="0" smtClean="0">
                <a:latin typeface="Arial" panose="020B0604020202020204" pitchFamily="34" charset="0"/>
                <a:ea typeface="Times New Roman" panose="02020603050405020304" pitchFamily="18" charset="0"/>
                <a:cs typeface="Arial" panose="020B0604020202020204" pitchFamily="34" charset="0"/>
              </a:rPr>
              <a:t>(</a:t>
            </a: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Fertilizers</a:t>
            </a:r>
            <a:r>
              <a:rPr lang="en-US" dirty="0" smtClean="0">
                <a:latin typeface="Arial" panose="020B0604020202020204" pitchFamily="34" charset="0"/>
                <a:ea typeface="Times New Roman" panose="02020603050405020304" pitchFamily="18" charset="0"/>
                <a:cs typeface="Arial" panose="020B0604020202020204" pitchFamily="34" charset="0"/>
              </a:rPr>
              <a:t>)</a:t>
            </a:r>
          </a:p>
          <a:p>
            <a:pPr marL="285750" lvl="0" indent="-285750" algn="l" rtl="0">
              <a:buFont typeface="Wingdings" panose="05000000000000000000" pitchFamily="2" charset="2"/>
              <a:buChar char="q"/>
            </a:pPr>
            <a:r>
              <a:rPr lang="en-US" dirty="0"/>
              <a:t>Hospitals</a:t>
            </a:r>
            <a:r>
              <a:rPr lang="he-IL" dirty="0">
                <a:latin typeface="Arial" panose="020B0604020202020204" pitchFamily="34" charset="0"/>
                <a:ea typeface="Times New Roman" panose="02020603050405020304" pitchFamily="18" charset="0"/>
              </a:rPr>
              <a:t>)</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ETO</a:t>
            </a:r>
            <a:r>
              <a:rPr lang="en-US" dirty="0">
                <a:latin typeface="Arial" panose="020B0604020202020204" pitchFamily="34" charset="0"/>
                <a:ea typeface="Times New Roman" panose="02020603050405020304" pitchFamily="18" charset="0"/>
                <a:cs typeface="Arial" panose="020B0604020202020204" pitchFamily="34" charset="0"/>
              </a:rPr>
              <a:t> to </a:t>
            </a:r>
            <a:r>
              <a:rPr lang="en-US" altLang="en-US" dirty="0">
                <a:latin typeface="Arial" panose="020B0604020202020204" pitchFamily="34" charset="0"/>
                <a:ea typeface="Times New Roman" panose="02020603050405020304" pitchFamily="18" charset="0"/>
                <a:cs typeface="Arial" panose="020B0604020202020204" pitchFamily="34" charset="0"/>
              </a:rPr>
              <a:t>sterilize Medical Equipment</a:t>
            </a:r>
            <a:r>
              <a:rPr lang="en-US" altLang="en-US" dirty="0"/>
              <a:t> )</a:t>
            </a:r>
            <a:endParaRPr lang="en-US" dirty="0"/>
          </a:p>
          <a:p>
            <a:pPr marL="285750" lvl="0" indent="-285750" algn="l" rtl="0">
              <a:buFont typeface="Wingdings" panose="05000000000000000000" pitchFamily="2" charset="2"/>
              <a:buChar char="q"/>
            </a:pPr>
            <a:r>
              <a:rPr lang="en-US" dirty="0"/>
              <a:t>Swimming Pools </a:t>
            </a:r>
            <a:r>
              <a:rPr lang="en-US" dirty="0">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Hypochlorite and Salt Acid </a:t>
            </a:r>
            <a:r>
              <a:rPr lang="en-US" altLang="en-US" dirty="0">
                <a:latin typeface="Arial" panose="020B0604020202020204" pitchFamily="34" charset="0"/>
                <a:ea typeface="Times New Roman" panose="02020603050405020304" pitchFamily="18" charset="0"/>
                <a:cs typeface="Arial" panose="020B0604020202020204" pitchFamily="34" charset="0"/>
              </a:rPr>
              <a:t>to purify the water</a:t>
            </a:r>
            <a:r>
              <a:rPr lang="en-US" altLang="en-US" dirty="0"/>
              <a:t> </a:t>
            </a:r>
            <a:r>
              <a:rPr lang="en-US" altLang="en-US" dirty="0">
                <a:solidFill>
                  <a:srgbClr val="212121"/>
                </a:solidFill>
                <a:latin typeface="inherit"/>
              </a:rPr>
              <a:t>causes reaction in contact with each </a:t>
            </a:r>
            <a:r>
              <a:rPr lang="en-US" altLang="en-US" dirty="0" smtClean="0">
                <a:solidFill>
                  <a:srgbClr val="212121"/>
                </a:solidFill>
                <a:latin typeface="inherit"/>
              </a:rPr>
              <a:t>other)</a:t>
            </a:r>
          </a:p>
          <a:p>
            <a:pPr marL="285750" indent="-285750" algn="l" rtl="0">
              <a:buFont typeface="Wingdings" panose="05000000000000000000" pitchFamily="2" charset="2"/>
              <a:buChar char="q"/>
            </a:pPr>
            <a:r>
              <a:rPr lang="en-US" dirty="0"/>
              <a:t>Wineries</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Sulfur Dioxide </a:t>
            </a:r>
            <a:r>
              <a:rPr lang="en-US" dirty="0">
                <a:latin typeface="Arial" panose="020B0604020202020204" pitchFamily="34" charset="0"/>
                <a:ea typeface="Times New Roman" panose="02020603050405020304" pitchFamily="18" charset="0"/>
                <a:cs typeface="Arial" panose="020B0604020202020204" pitchFamily="34" charset="0"/>
              </a:rPr>
              <a:t>for the preservation of the wine, b</a:t>
            </a:r>
            <a:r>
              <a:rPr lang="en-US" altLang="en-US" dirty="0">
                <a:latin typeface="Arial" panose="020B0604020202020204" pitchFamily="34" charset="0"/>
                <a:ea typeface="Times New Roman" panose="02020603050405020304" pitchFamily="18" charset="0"/>
                <a:cs typeface="Arial" panose="020B0604020202020204" pitchFamily="34" charset="0"/>
              </a:rPr>
              <a:t>ecomes </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Sulfuric </a:t>
            </a:r>
            <a:r>
              <a:rPr lang="en-US" alt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acid </a:t>
            </a:r>
            <a:r>
              <a:rPr lang="en-US" altLang="en-US" dirty="0">
                <a:latin typeface="Arial" panose="020B0604020202020204" pitchFamily="34" charset="0"/>
                <a:ea typeface="Times New Roman" panose="02020603050405020304" pitchFamily="18" charset="0"/>
                <a:cs typeface="Arial" panose="020B0604020202020204" pitchFamily="34" charset="0"/>
              </a:rPr>
              <a:t>in contact with </a:t>
            </a:r>
            <a:r>
              <a:rPr lang="en-US" altLang="en-US" dirty="0" smtClean="0">
                <a:latin typeface="Arial" panose="020B0604020202020204" pitchFamily="34" charset="0"/>
                <a:ea typeface="Times New Roman" panose="02020603050405020304" pitchFamily="18" charset="0"/>
                <a:cs typeface="Arial" panose="020B0604020202020204" pitchFamily="34" charset="0"/>
              </a:rPr>
              <a:t>air)</a:t>
            </a:r>
          </a:p>
          <a:p>
            <a:pPr marL="285750" lvl="0" indent="-285750" algn="l" rtl="0">
              <a:buFont typeface="Wingdings" panose="05000000000000000000" pitchFamily="2" charset="2"/>
              <a:buChar char="q"/>
            </a:pPr>
            <a:r>
              <a:rPr lang="he-IL" altLang="he-IL" dirty="0" err="1">
                <a:solidFill>
                  <a:srgbClr val="222222"/>
                </a:solidFill>
                <a:latin typeface="inherit"/>
              </a:rPr>
              <a:t>Trucks</a:t>
            </a:r>
            <a:r>
              <a:rPr lang="he-IL" altLang="he-IL" dirty="0">
                <a:solidFill>
                  <a:srgbClr val="222222"/>
                </a:solidFill>
                <a:latin typeface="inherit"/>
              </a:rPr>
              <a:t> </a:t>
            </a:r>
            <a:r>
              <a:rPr lang="he-IL" altLang="he-IL" dirty="0" err="1">
                <a:solidFill>
                  <a:srgbClr val="222222"/>
                </a:solidFill>
                <a:latin typeface="inherit"/>
              </a:rPr>
              <a:t>carrying</a:t>
            </a:r>
            <a:r>
              <a:rPr lang="he-IL" altLang="he-IL" dirty="0">
                <a:solidFill>
                  <a:srgbClr val="222222"/>
                </a:solidFill>
                <a:latin typeface="inherit"/>
              </a:rPr>
              <a:t> </a:t>
            </a:r>
            <a:r>
              <a:rPr lang="he-IL" altLang="he-IL" dirty="0" err="1">
                <a:solidFill>
                  <a:srgbClr val="222222"/>
                </a:solidFill>
                <a:latin typeface="inherit"/>
              </a:rPr>
              <a:t>hazardous</a:t>
            </a:r>
            <a:r>
              <a:rPr lang="he-IL" altLang="he-IL" dirty="0">
                <a:solidFill>
                  <a:srgbClr val="222222"/>
                </a:solidFill>
                <a:latin typeface="inherit"/>
              </a:rPr>
              <a:t> </a:t>
            </a:r>
            <a:r>
              <a:rPr lang="he-IL" altLang="he-IL" dirty="0" err="1">
                <a:solidFill>
                  <a:srgbClr val="222222"/>
                </a:solidFill>
                <a:latin typeface="inherit"/>
              </a:rPr>
              <a:t>materials</a:t>
            </a:r>
            <a:r>
              <a:rPr lang="he-IL" altLang="he-IL" sz="600" dirty="0"/>
              <a:t> </a:t>
            </a:r>
            <a:endParaRPr lang="he-IL" altLang="he-IL" sz="1400" dirty="0">
              <a:latin typeface="Arial" panose="020B0604020202020204" pitchFamily="34" charset="0"/>
            </a:endParaRPr>
          </a:p>
          <a:p>
            <a:pPr marL="285750" lvl="0" indent="-285750" algn="l" rtl="0">
              <a:buFont typeface="Wingdings" panose="05000000000000000000" pitchFamily="2" charset="2"/>
              <a:buChar char="q"/>
            </a:pPr>
            <a:r>
              <a:rPr lang="he-IL" altLang="he-IL" dirty="0" smtClean="0">
                <a:solidFill>
                  <a:srgbClr val="222222"/>
                </a:solidFill>
                <a:latin typeface="inherit"/>
              </a:rPr>
              <a:t>Hydrogen </a:t>
            </a:r>
            <a:r>
              <a:rPr lang="he-IL" altLang="he-IL" dirty="0" smtClean="0">
                <a:solidFill>
                  <a:srgbClr val="222222"/>
                </a:solidFill>
                <a:latin typeface="inherit"/>
              </a:rPr>
              <a:t>Production </a:t>
            </a:r>
            <a:r>
              <a:rPr lang="en-US" altLang="he-IL" dirty="0" smtClean="0">
                <a:solidFill>
                  <a:srgbClr val="222222"/>
                </a:solidFill>
                <a:latin typeface="inherit"/>
              </a:rPr>
              <a:t>Industry</a:t>
            </a:r>
            <a:endParaRPr lang="en-US" dirty="0">
              <a:solidFill>
                <a:srgbClr val="222222"/>
              </a:solidFill>
              <a:latin typeface="inherit"/>
            </a:endParaRPr>
          </a:p>
          <a:p>
            <a:pPr lvl="0" algn="l" rtl="0"/>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431" y="1289987"/>
            <a:ext cx="5823685" cy="4524315"/>
          </a:xfrm>
          <a:prstGeom prst="rect">
            <a:avLst/>
          </a:prstGeom>
        </p:spPr>
      </p:pic>
      <p:sp>
        <p:nvSpPr>
          <p:cNvPr id="9" name="Rectangle 8"/>
          <p:cNvSpPr/>
          <p:nvPr/>
        </p:nvSpPr>
        <p:spPr>
          <a:xfrm>
            <a:off x="10942537" y="5797639"/>
            <a:ext cx="992579" cy="184666"/>
          </a:xfrm>
          <a:prstGeom prst="rect">
            <a:avLst/>
          </a:prstGeom>
        </p:spPr>
        <p:txBody>
          <a:bodyPr wrap="none">
            <a:spAutoFit/>
          </a:bodyPr>
          <a:lstStyle/>
          <a:p>
            <a:r>
              <a:rPr lang="en-US" sz="600" dirty="0">
                <a:solidFill>
                  <a:schemeClr val="bg2"/>
                </a:solidFill>
                <a:hlinkClick r:id="rId3"/>
              </a:rPr>
              <a:t>https://www.pexels.com/</a:t>
            </a:r>
            <a:endParaRPr lang="he-IL" sz="600" dirty="0">
              <a:solidFill>
                <a:schemeClr val="bg2"/>
              </a:solidFill>
            </a:endParaRPr>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101228" y="798042"/>
            <a:ext cx="11460446" cy="369332"/>
          </a:xfrm>
          <a:prstGeom prst="rect">
            <a:avLst/>
          </a:prstGeom>
        </p:spPr>
        <p:txBody>
          <a:bodyPr wrap="none">
            <a:spAutoFit/>
          </a:bodyPr>
          <a:lstStyle/>
          <a:p>
            <a:r>
              <a:rPr lang="en-US" dirty="0" smtClean="0"/>
              <a:t>In the </a:t>
            </a:r>
            <a:r>
              <a:rPr lang="en-US" dirty="0" smtClean="0"/>
              <a:t>ICS Cyber Security Department </a:t>
            </a:r>
            <a:r>
              <a:rPr lang="en-US" dirty="0"/>
              <a:t>w</a:t>
            </a:r>
            <a:r>
              <a:rPr lang="en-US" dirty="0" smtClean="0"/>
              <a:t>e </a:t>
            </a:r>
            <a:r>
              <a:rPr lang="en-US" dirty="0" smtClean="0"/>
              <a:t>Instruct, control </a:t>
            </a:r>
            <a:r>
              <a:rPr lang="en-US" dirty="0"/>
              <a:t>and </a:t>
            </a:r>
            <a:r>
              <a:rPr lang="en-US" dirty="0" smtClean="0"/>
              <a:t>enforce all businesses which receive toxin permit from us </a:t>
            </a:r>
            <a:endParaRPr lang="he-IL" dirty="0"/>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641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15</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מלבן 5"/>
          <p:cNvSpPr/>
          <p:nvPr/>
        </p:nvSpPr>
        <p:spPr>
          <a:xfrm>
            <a:off x="307732" y="761900"/>
            <a:ext cx="10901152" cy="523220"/>
          </a:xfrm>
          <a:prstGeom prst="rect">
            <a:avLst/>
          </a:prstGeom>
          <a:noFill/>
        </p:spPr>
        <p:txBody>
          <a:bodyPr wrap="square">
            <a:spAutoFit/>
          </a:bodyPr>
          <a:lstStyle/>
          <a:p>
            <a:pPr lvl="0" algn="l" rtl="0" eaLnBrk="0" fontAlgn="base" hangingPunct="0">
              <a:spcBef>
                <a:spcPct val="0"/>
              </a:spcBef>
              <a:spcAft>
                <a:spcPct val="0"/>
              </a:spcAft>
            </a:pPr>
            <a:r>
              <a:rPr lang="en-US" altLang="en-US" sz="2800" dirty="0">
                <a:latin typeface="Arial" panose="020B0604020202020204" pitchFamily="34" charset="0"/>
                <a:ea typeface="Calibri" panose="020F0502020204030204" pitchFamily="34" charset="0"/>
                <a:cs typeface="Arial" panose="020B0604020202020204" pitchFamily="34" charset="0"/>
              </a:rPr>
              <a:t>The </a:t>
            </a:r>
            <a:r>
              <a:rPr lang="en-US" altLang="en-US" sz="2800" dirty="0" smtClean="0">
                <a:latin typeface="Arial" panose="020B0604020202020204" pitchFamily="34" charset="0"/>
                <a:ea typeface="Calibri" panose="020F0502020204030204" pitchFamily="34" charset="0"/>
                <a:cs typeface="Arial" panose="020B0604020202020204" pitchFamily="34" charset="0"/>
              </a:rPr>
              <a:t>regulation </a:t>
            </a:r>
            <a:r>
              <a:rPr lang="en-US" altLang="en-US" sz="2800" dirty="0">
                <a:latin typeface="Arial" panose="020B0604020202020204" pitchFamily="34" charset="0"/>
                <a:ea typeface="Calibri" panose="020F0502020204030204" pitchFamily="34" charset="0"/>
                <a:cs typeface="Arial" panose="020B0604020202020204" pitchFamily="34" charset="0"/>
              </a:rPr>
              <a:t>is imposed by a mechanism called a </a:t>
            </a:r>
            <a:r>
              <a:rPr lang="en-US" alt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T</a:t>
            </a:r>
            <a:r>
              <a:rPr lang="en-US" altLang="en-US" sz="2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oxin </a:t>
            </a:r>
            <a:r>
              <a:rPr lang="en-US" alt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en-US" altLang="en-US" sz="2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ermit</a:t>
            </a:r>
            <a:endParaRPr lang="en-US" alt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טבלה 7"/>
          <p:cNvGraphicFramePr>
            <a:graphicFrameLocks noGrp="1"/>
          </p:cNvGraphicFramePr>
          <p:nvPr>
            <p:extLst>
              <p:ext uri="{D42A27DB-BD31-4B8C-83A1-F6EECF244321}">
                <p14:modId xmlns:p14="http://schemas.microsoft.com/office/powerpoint/2010/main" val="345112776"/>
              </p:ext>
            </p:extLst>
          </p:nvPr>
        </p:nvGraphicFramePr>
        <p:xfrm>
          <a:off x="307733" y="1562256"/>
          <a:ext cx="11588992" cy="1829572"/>
        </p:xfrm>
        <a:graphic>
          <a:graphicData uri="http://schemas.openxmlformats.org/drawingml/2006/table">
            <a:tbl>
              <a:tblPr firstRow="1" bandRow="1">
                <a:tableStyleId>{9D7B26C5-4107-4FEC-AEDC-1716B250A1EF}</a:tableStyleId>
              </a:tblPr>
              <a:tblGrid>
                <a:gridCol w="3839743"/>
                <a:gridCol w="3886252"/>
                <a:gridCol w="3862997"/>
              </a:tblGrid>
              <a:tr h="489736">
                <a:tc>
                  <a:txBody>
                    <a:bodyPr/>
                    <a:lstStyle/>
                    <a:p>
                      <a:pPr algn="ctr"/>
                      <a:r>
                        <a:rPr lang="en-US" dirty="0" smtClean="0"/>
                        <a:t>Group</a:t>
                      </a:r>
                      <a:endParaRPr lang="en-US" dirty="0"/>
                    </a:p>
                  </a:txBody>
                  <a:tcPr/>
                </a:tc>
                <a:tc>
                  <a:txBody>
                    <a:bodyPr/>
                    <a:lstStyle/>
                    <a:p>
                      <a:pPr algn="ctr"/>
                      <a:r>
                        <a:rPr lang="en-US" dirty="0" smtClean="0"/>
                        <a:t>Renewal Period</a:t>
                      </a:r>
                      <a:endParaRPr lang="en-US" dirty="0"/>
                    </a:p>
                  </a:txBody>
                  <a:tcPr/>
                </a:tc>
                <a:tc>
                  <a:txBody>
                    <a:bodyPr/>
                    <a:lstStyle/>
                    <a:p>
                      <a:pPr algn="ctr"/>
                      <a:r>
                        <a:rPr lang="en-US" dirty="0" smtClean="0"/>
                        <a:t>Amount</a:t>
                      </a:r>
                      <a:r>
                        <a:rPr lang="en-US" baseline="0" dirty="0" smtClean="0"/>
                        <a:t> of businesses</a:t>
                      </a:r>
                      <a:endParaRPr lang="en-US" dirty="0"/>
                    </a:p>
                  </a:txBody>
                  <a:tcPr/>
                </a:tc>
              </a:tr>
              <a:tr h="446612">
                <a:tc>
                  <a:txBody>
                    <a:bodyPr/>
                    <a:lstStyle/>
                    <a:p>
                      <a:pPr algn="ctr"/>
                      <a:r>
                        <a:rPr lang="en-US" b="1" dirty="0" smtClean="0">
                          <a:solidFill>
                            <a:srgbClr val="FF0000"/>
                          </a:solidFill>
                        </a:rPr>
                        <a:t>A</a:t>
                      </a:r>
                      <a:endParaRPr lang="en-US" b="1" dirty="0">
                        <a:solidFill>
                          <a:srgbClr val="FF0000"/>
                        </a:solidFill>
                      </a:endParaRPr>
                    </a:p>
                  </a:txBody>
                  <a:tcPr/>
                </a:tc>
                <a:tc>
                  <a:txBody>
                    <a:bodyPr/>
                    <a:lstStyle/>
                    <a:p>
                      <a:pPr algn="ctr"/>
                      <a:r>
                        <a:rPr lang="en-US" b="1" dirty="0" smtClean="0">
                          <a:solidFill>
                            <a:srgbClr val="FF0000"/>
                          </a:solidFill>
                        </a:rPr>
                        <a:t>1 Year</a:t>
                      </a:r>
                      <a:endParaRPr lang="en-US" b="1" dirty="0">
                        <a:solidFill>
                          <a:srgbClr val="FF0000"/>
                        </a:solidFill>
                      </a:endParaRPr>
                    </a:p>
                  </a:txBody>
                  <a:tcPr/>
                </a:tc>
                <a:tc>
                  <a:txBody>
                    <a:bodyPr/>
                    <a:lstStyle/>
                    <a:p>
                      <a:pPr algn="ctr"/>
                      <a:r>
                        <a:rPr lang="en-US" b="1" dirty="0" smtClean="0">
                          <a:solidFill>
                            <a:srgbClr val="FF0000"/>
                          </a:solidFill>
                        </a:rPr>
                        <a:t>382</a:t>
                      </a:r>
                      <a:endParaRPr lang="en-US" b="1" dirty="0">
                        <a:solidFill>
                          <a:srgbClr val="FF0000"/>
                        </a:solidFill>
                      </a:endParaRPr>
                    </a:p>
                  </a:txBody>
                  <a:tcPr/>
                </a:tc>
              </a:tr>
              <a:tr h="446612">
                <a:tc>
                  <a:txBody>
                    <a:bodyPr/>
                    <a:lstStyle/>
                    <a:p>
                      <a:pPr algn="ctr"/>
                      <a:r>
                        <a:rPr lang="en-US" dirty="0" smtClean="0"/>
                        <a:t>B</a:t>
                      </a:r>
                      <a:endParaRPr lang="en-US" dirty="0"/>
                    </a:p>
                  </a:txBody>
                  <a:tcPr/>
                </a:tc>
                <a:tc>
                  <a:txBody>
                    <a:bodyPr/>
                    <a:lstStyle/>
                    <a:p>
                      <a:pPr algn="ctr"/>
                      <a:r>
                        <a:rPr lang="en-US" dirty="0" smtClean="0"/>
                        <a:t>2 Years</a:t>
                      </a:r>
                      <a:endParaRPr lang="en-US" dirty="0"/>
                    </a:p>
                  </a:txBody>
                  <a:tcPr/>
                </a:tc>
                <a:tc>
                  <a:txBody>
                    <a:bodyPr/>
                    <a:lstStyle/>
                    <a:p>
                      <a:pPr algn="ctr"/>
                      <a:r>
                        <a:rPr lang="en-US" dirty="0" smtClean="0"/>
                        <a:t>555</a:t>
                      </a:r>
                      <a:endParaRPr lang="en-US" dirty="0"/>
                    </a:p>
                  </a:txBody>
                  <a:tcPr/>
                </a:tc>
              </a:tr>
              <a:tr h="446612">
                <a:tc>
                  <a:txBody>
                    <a:bodyPr/>
                    <a:lstStyle/>
                    <a:p>
                      <a:pPr algn="ctr"/>
                      <a:r>
                        <a:rPr lang="en-US" dirty="0" smtClean="0"/>
                        <a:t>C</a:t>
                      </a:r>
                      <a:endParaRPr lang="en-US" dirty="0"/>
                    </a:p>
                  </a:txBody>
                  <a:tcPr/>
                </a:tc>
                <a:tc>
                  <a:txBody>
                    <a:bodyPr/>
                    <a:lstStyle/>
                    <a:p>
                      <a:pPr algn="ctr"/>
                      <a:r>
                        <a:rPr lang="en-US" dirty="0" smtClean="0"/>
                        <a:t>3 Years</a:t>
                      </a:r>
                      <a:endParaRPr lang="en-US" dirty="0"/>
                    </a:p>
                  </a:txBody>
                  <a:tcPr/>
                </a:tc>
                <a:tc>
                  <a:txBody>
                    <a:bodyPr/>
                    <a:lstStyle/>
                    <a:p>
                      <a:pPr algn="ctr"/>
                      <a:r>
                        <a:rPr lang="en-US" dirty="0" smtClean="0"/>
                        <a:t>3325</a:t>
                      </a:r>
                      <a:endParaRPr lang="en-US" dirty="0"/>
                    </a:p>
                  </a:txBody>
                  <a:tcPr/>
                </a:tc>
              </a:tr>
            </a:tbl>
          </a:graphicData>
        </a:graphic>
      </p:graphicFrame>
      <p:sp>
        <p:nvSpPr>
          <p:cNvPr id="9" name="מלבן מעוגל 4"/>
          <p:cNvSpPr/>
          <p:nvPr/>
        </p:nvSpPr>
        <p:spPr>
          <a:xfrm>
            <a:off x="10220324" y="4285945"/>
            <a:ext cx="1743075" cy="1557147"/>
          </a:xfrm>
          <a:prstGeom prst="round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Based on the National Hazardous Materials law Since 1993</a:t>
            </a:r>
            <a:endParaRPr lang="en-US" dirty="0"/>
          </a:p>
        </p:txBody>
      </p:sp>
      <p:sp>
        <p:nvSpPr>
          <p:cNvPr id="10" name="חץ למטה 11"/>
          <p:cNvSpPr/>
          <p:nvPr/>
        </p:nvSpPr>
        <p:spPr>
          <a:xfrm>
            <a:off x="1921768" y="3536808"/>
            <a:ext cx="576064" cy="51979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מלבן מעוגל 8"/>
          <p:cNvSpPr/>
          <p:nvPr/>
        </p:nvSpPr>
        <p:spPr>
          <a:xfrm>
            <a:off x="307732" y="4290349"/>
            <a:ext cx="5145617" cy="1725276"/>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l" rtl="0"/>
            <a:r>
              <a:rPr lang="en-US" b="1" dirty="0" smtClean="0"/>
              <a:t>The </a:t>
            </a:r>
            <a:r>
              <a:rPr lang="en-US" b="1" dirty="0"/>
              <a:t>group is determined according to 2 </a:t>
            </a:r>
            <a:r>
              <a:rPr lang="en-US" b="1" dirty="0" err="1" smtClean="0"/>
              <a:t>criterias</a:t>
            </a:r>
            <a:r>
              <a:rPr lang="en-US" b="1" dirty="0" smtClean="0"/>
              <a:t> :</a:t>
            </a:r>
            <a:endParaRPr lang="en-US" b="1" dirty="0"/>
          </a:p>
          <a:p>
            <a:pPr algn="ctr"/>
            <a:endParaRPr lang="en-US" b="1" dirty="0" smtClean="0"/>
          </a:p>
          <a:p>
            <a:pPr marL="285750" indent="-285750" algn="l" rtl="0">
              <a:buFont typeface="Wingdings" panose="05000000000000000000" pitchFamily="2" charset="2"/>
              <a:buChar char="ü"/>
            </a:pPr>
            <a:r>
              <a:rPr lang="en-US" b="1" dirty="0" smtClean="0"/>
              <a:t>Quantity </a:t>
            </a:r>
            <a:r>
              <a:rPr lang="en-US" b="1" dirty="0"/>
              <a:t>of </a:t>
            </a:r>
            <a:r>
              <a:rPr lang="en-US" b="1" dirty="0" smtClean="0"/>
              <a:t>hazardou</a:t>
            </a:r>
            <a:r>
              <a:rPr lang="en-US" sz="1600" b="1" dirty="0" smtClean="0"/>
              <a:t>s </a:t>
            </a:r>
            <a:r>
              <a:rPr lang="en-US" b="1" dirty="0"/>
              <a:t>materials </a:t>
            </a:r>
            <a:endParaRPr lang="en-US" b="1" dirty="0" smtClean="0"/>
          </a:p>
          <a:p>
            <a:pPr algn="l" rtl="0"/>
            <a:endParaRPr lang="en-US" b="1" dirty="0"/>
          </a:p>
          <a:p>
            <a:pPr marL="285750" indent="-285750" algn="l" rtl="0">
              <a:buFont typeface="Wingdings" panose="05000000000000000000" pitchFamily="2" charset="2"/>
              <a:buChar char="ü"/>
            </a:pPr>
            <a:r>
              <a:rPr lang="en-US" b="1" dirty="0"/>
              <a:t>P</a:t>
            </a:r>
            <a:r>
              <a:rPr lang="en-US" b="1" dirty="0" smtClean="0"/>
              <a:t>roximity </a:t>
            </a:r>
            <a:r>
              <a:rPr lang="en-US" b="1" dirty="0"/>
              <a:t>to a </a:t>
            </a:r>
            <a:r>
              <a:rPr lang="en-US" b="1" dirty="0" smtClean="0"/>
              <a:t>public</a:t>
            </a:r>
            <a:r>
              <a:rPr lang="he-IL" b="1" dirty="0" smtClean="0"/>
              <a:t> </a:t>
            </a:r>
            <a:r>
              <a:rPr lang="en-US" b="1" dirty="0" smtClean="0"/>
              <a:t>area</a:t>
            </a:r>
            <a:endParaRPr lang="en-US" b="1" dirty="0">
              <a:solidFill>
                <a:srgbClr val="00B0F0"/>
              </a:solidFill>
            </a:endParaRPr>
          </a:p>
        </p:txBody>
      </p:sp>
      <p:sp>
        <p:nvSpPr>
          <p:cNvPr id="12" name="TextBox 11"/>
          <p:cNvSpPr txBox="1"/>
          <p:nvPr/>
        </p:nvSpPr>
        <p:spPr>
          <a:xfrm>
            <a:off x="5676166" y="4195032"/>
            <a:ext cx="4381500" cy="1915909"/>
          </a:xfrm>
          <a:prstGeom prst="rect">
            <a:avLst/>
          </a:prstGeom>
          <a:solidFill>
            <a:schemeClr val="accent3">
              <a:lumMod val="20000"/>
              <a:lumOff val="80000"/>
            </a:schemeClr>
          </a:solidFill>
        </p:spPr>
        <p:txBody>
          <a:bodyPr wrap="square" rtlCol="0">
            <a:spAutoFit/>
          </a:bodyPr>
          <a:lstStyle/>
          <a:p>
            <a:pPr lvl="0" algn="l"/>
            <a:r>
              <a:rPr lang="en-US" altLang="en-US" dirty="0">
                <a:solidFill>
                  <a:srgbClr val="212121"/>
                </a:solidFill>
                <a:latin typeface="inherit"/>
              </a:rPr>
              <a:t>Conditions </a:t>
            </a:r>
            <a:r>
              <a:rPr lang="en-US" altLang="en-US" dirty="0" smtClean="0">
                <a:solidFill>
                  <a:srgbClr val="212121"/>
                </a:solidFill>
                <a:latin typeface="inherit"/>
              </a:rPr>
              <a:t>of Maintenance, Storage </a:t>
            </a:r>
            <a:r>
              <a:rPr lang="en-US" altLang="en-US" dirty="0">
                <a:solidFill>
                  <a:srgbClr val="212121"/>
                </a:solidFill>
                <a:latin typeface="inherit"/>
              </a:rPr>
              <a:t>and </a:t>
            </a:r>
            <a:r>
              <a:rPr lang="en-US" altLang="en-US" dirty="0" smtClean="0">
                <a:solidFill>
                  <a:srgbClr val="212121"/>
                </a:solidFill>
                <a:latin typeface="inherit"/>
              </a:rPr>
              <a:t>Transport </a:t>
            </a:r>
            <a:r>
              <a:rPr lang="en-US" altLang="en-US" dirty="0">
                <a:solidFill>
                  <a:srgbClr val="212121"/>
                </a:solidFill>
                <a:latin typeface="inherit"/>
              </a:rPr>
              <a:t>of </a:t>
            </a:r>
            <a:r>
              <a:rPr lang="en-US" altLang="en-US" dirty="0" smtClean="0">
                <a:solidFill>
                  <a:srgbClr val="212121"/>
                </a:solidFill>
                <a:latin typeface="inherit"/>
              </a:rPr>
              <a:t>Hazardous </a:t>
            </a:r>
            <a:r>
              <a:rPr lang="en-US" altLang="en-US" dirty="0">
                <a:solidFill>
                  <a:srgbClr val="212121"/>
                </a:solidFill>
                <a:latin typeface="inherit"/>
              </a:rPr>
              <a:t>M</a:t>
            </a:r>
            <a:r>
              <a:rPr lang="en-US" altLang="en-US" dirty="0" smtClean="0">
                <a:solidFill>
                  <a:srgbClr val="212121"/>
                </a:solidFill>
                <a:latin typeface="inherit"/>
              </a:rPr>
              <a:t>aterials</a:t>
            </a:r>
            <a:r>
              <a:rPr lang="en-US" altLang="en-US" sz="1050" dirty="0" smtClean="0"/>
              <a:t> </a:t>
            </a:r>
          </a:p>
          <a:p>
            <a:pPr lvl="0" algn="l"/>
            <a:endParaRPr lang="en-US" altLang="en-US" sz="1050" dirty="0">
              <a:latin typeface="Arial" panose="020B0604020202020204" pitchFamily="34" charset="0"/>
            </a:endParaRPr>
          </a:p>
          <a:p>
            <a:pPr lvl="0" algn="ctr" rtl="0" eaLnBrk="0" fontAlgn="base" hangingPunct="0">
              <a:spcBef>
                <a:spcPct val="0"/>
              </a:spcBef>
              <a:spcAft>
                <a:spcPct val="0"/>
              </a:spcAft>
            </a:pPr>
            <a:r>
              <a:rPr lang="he-IL" altLang="en-US" sz="2400" b="1" dirty="0" smtClean="0">
                <a:solidFill>
                  <a:srgbClr val="FF0000"/>
                </a:solidFill>
                <a:latin typeface="inherit"/>
              </a:rPr>
              <a:t>+</a:t>
            </a:r>
            <a:r>
              <a:rPr lang="en-US" altLang="en-US" sz="2400" b="1" dirty="0" smtClean="0">
                <a:solidFill>
                  <a:srgbClr val="FF0000"/>
                </a:solidFill>
                <a:latin typeface="inherit"/>
              </a:rPr>
              <a:t> </a:t>
            </a:r>
            <a:r>
              <a:rPr lang="en-US" sz="2400" b="1" dirty="0">
                <a:solidFill>
                  <a:srgbClr val="FF0000"/>
                </a:solidFill>
                <a:latin typeface="inherit"/>
              </a:rPr>
              <a:t>Gradually</a:t>
            </a:r>
            <a:r>
              <a:rPr lang="en-US" sz="2400" dirty="0" smtClean="0"/>
              <a:t> </a:t>
            </a:r>
            <a:r>
              <a:rPr lang="en-US" altLang="en-US" sz="2400" b="1" dirty="0" smtClean="0">
                <a:solidFill>
                  <a:srgbClr val="FF0000"/>
                </a:solidFill>
                <a:latin typeface="inherit"/>
              </a:rPr>
              <a:t>Additional Conditions </a:t>
            </a:r>
            <a:r>
              <a:rPr lang="en-US" altLang="en-US" sz="2400" b="1" dirty="0">
                <a:solidFill>
                  <a:srgbClr val="FF0000"/>
                </a:solidFill>
                <a:latin typeface="inherit"/>
              </a:rPr>
              <a:t>for </a:t>
            </a:r>
            <a:r>
              <a:rPr lang="en-US" altLang="en-US" sz="2400" b="1" dirty="0" smtClean="0">
                <a:solidFill>
                  <a:srgbClr val="FF0000"/>
                </a:solidFill>
                <a:latin typeface="inherit"/>
              </a:rPr>
              <a:t>Cyber Protection</a:t>
            </a:r>
            <a:endParaRPr lang="en-US" dirty="0"/>
          </a:p>
        </p:txBody>
      </p:sp>
      <p:sp>
        <p:nvSpPr>
          <p:cNvPr id="13" name="Rectangle 12"/>
          <p:cNvSpPr/>
          <p:nvPr/>
        </p:nvSpPr>
        <p:spPr>
          <a:xfrm>
            <a:off x="4920853" y="41128"/>
            <a:ext cx="2946063" cy="646331"/>
          </a:xfrm>
          <a:prstGeom prst="rect">
            <a:avLst/>
          </a:prstGeom>
        </p:spPr>
        <p:txBody>
          <a:bodyPr wrap="none">
            <a:spAutoFit/>
          </a:bodyPr>
          <a:lstStyle/>
          <a:p>
            <a:r>
              <a:rPr lang="en-US" alt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Toxin Permit</a:t>
            </a:r>
            <a:endParaRPr lang="he-IL" sz="3600" dirty="0"/>
          </a:p>
        </p:txBody>
      </p:sp>
    </p:spTree>
    <p:extLst>
      <p:ext uri="{BB962C8B-B14F-4D97-AF65-F5344CB8AC3E}">
        <p14:creationId xmlns:p14="http://schemas.microsoft.com/office/powerpoint/2010/main" val="208921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16</a:t>
            </a:fld>
            <a:endParaRPr lang="he-IL" dirty="0"/>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6"/>
          <p:cNvSpPr/>
          <p:nvPr/>
        </p:nvSpPr>
        <p:spPr>
          <a:xfrm>
            <a:off x="3581400" y="-102349"/>
            <a:ext cx="6006401" cy="707886"/>
          </a:xfrm>
          <a:prstGeom prst="rect">
            <a:avLst/>
          </a:prstGeom>
          <a:noFill/>
        </p:spPr>
        <p:txBody>
          <a:bodyPr wrap="square" lIns="91440" tIns="45720" rIns="91440" bIns="45720">
            <a:spAutoFit/>
          </a:bodyPr>
          <a:lstStyle/>
          <a:p>
            <a:pPr lvl="0" algn="ctr" rtl="0"/>
            <a:r>
              <a:rPr lang="en-US" sz="3200" dirty="0"/>
              <a:t>New </a:t>
            </a:r>
            <a:r>
              <a:rPr lang="en-US" sz="3200" dirty="0" smtClean="0"/>
              <a:t>Methodology - </a:t>
            </a:r>
            <a:r>
              <a:rPr lang="he-IL" altLang="he-IL" sz="3200" dirty="0" smtClean="0">
                <a:solidFill>
                  <a:srgbClr val="222222"/>
                </a:solidFill>
                <a:latin typeface="inherit"/>
              </a:rPr>
              <a:t>Cyber </a:t>
            </a:r>
            <a:r>
              <a:rPr lang="he-IL" altLang="he-IL" sz="3200" dirty="0">
                <a:solidFill>
                  <a:srgbClr val="222222"/>
                </a:solidFill>
                <a:latin typeface="inherit"/>
              </a:rPr>
              <a:t>​​</a:t>
            </a:r>
            <a:r>
              <a:rPr lang="he-IL" altLang="he-IL" sz="3200" dirty="0" smtClean="0">
                <a:solidFill>
                  <a:srgbClr val="222222"/>
                </a:solidFill>
                <a:latin typeface="inherit"/>
              </a:rPr>
              <a:t>Guide</a:t>
            </a:r>
            <a:r>
              <a:rPr lang="en-US" sz="4000" dirty="0" smtClean="0"/>
              <a:t> </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Striped Right Arrow 11"/>
          <p:cNvSpPr/>
          <p:nvPr/>
        </p:nvSpPr>
        <p:spPr>
          <a:xfrm rot="10800000">
            <a:off x="8015981" y="3564072"/>
            <a:ext cx="862829" cy="38840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Striped Right Arrow 12"/>
          <p:cNvSpPr/>
          <p:nvPr/>
        </p:nvSpPr>
        <p:spPr>
          <a:xfrm>
            <a:off x="3580894" y="3564072"/>
            <a:ext cx="939914" cy="38840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9033479" y="2211800"/>
            <a:ext cx="246744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rtlCol="0">
            <a:spAutoFit/>
          </a:bodyPr>
          <a:lstStyle/>
          <a:p>
            <a:pPr algn="ctr"/>
            <a:r>
              <a:rPr lang="en-US" dirty="0" smtClean="0"/>
              <a:t>NIST CSF</a:t>
            </a:r>
          </a:p>
          <a:p>
            <a:pPr algn="ctr"/>
            <a:r>
              <a:rPr lang="en-US" dirty="0" smtClean="0"/>
              <a:t>1.1</a:t>
            </a:r>
            <a:endParaRPr lang="en-US" dirty="0"/>
          </a:p>
        </p:txBody>
      </p:sp>
      <p:pic>
        <p:nvPicPr>
          <p:cNvPr id="17" name="תמונה 6"/>
          <p:cNvPicPr>
            <a:picLocks noChangeAspect="1"/>
          </p:cNvPicPr>
          <p:nvPr/>
        </p:nvPicPr>
        <p:blipFill>
          <a:blip r:embed="rId2"/>
          <a:stretch>
            <a:fillRect/>
          </a:stretch>
        </p:blipFill>
        <p:spPr>
          <a:xfrm>
            <a:off x="8956268" y="2858130"/>
            <a:ext cx="2544655" cy="26991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pic>
      <p:pic>
        <p:nvPicPr>
          <p:cNvPr id="18" name="Picture 17"/>
          <p:cNvPicPr>
            <a:picLocks noChangeAspect="1"/>
          </p:cNvPicPr>
          <p:nvPr/>
        </p:nvPicPr>
        <p:blipFill>
          <a:blip r:embed="rId3"/>
          <a:stretch>
            <a:fillRect/>
          </a:stretch>
        </p:blipFill>
        <p:spPr>
          <a:xfrm>
            <a:off x="329032" y="2211800"/>
            <a:ext cx="3194412" cy="21451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pic>
      <p:sp>
        <p:nvSpPr>
          <p:cNvPr id="2" name="Rectangle 1"/>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258833" y="4356953"/>
            <a:ext cx="3264611"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a:spAutoFit/>
          </a:bodyPr>
          <a:lstStyle/>
          <a:p>
            <a:pPr lvl="0" algn="ctr" rtl="0" eaLnBrk="0" fontAlgn="base" hangingPunct="0">
              <a:spcBef>
                <a:spcPct val="0"/>
              </a:spcBef>
              <a:spcAft>
                <a:spcPct val="0"/>
              </a:spcAft>
            </a:pPr>
            <a:r>
              <a:rPr lang="en-US" altLang="he-IL" dirty="0" smtClean="0">
                <a:solidFill>
                  <a:srgbClr val="222222"/>
                </a:solidFill>
                <a:latin typeface="inherit"/>
              </a:rPr>
              <a:t>I</a:t>
            </a:r>
            <a:r>
              <a:rPr lang="he-IL" altLang="he-IL" dirty="0" smtClean="0">
                <a:solidFill>
                  <a:srgbClr val="222222"/>
                </a:solidFill>
                <a:latin typeface="inherit"/>
              </a:rPr>
              <a:t>n-</a:t>
            </a:r>
            <a:r>
              <a:rPr lang="he-IL" altLang="he-IL" dirty="0" err="1" smtClean="0">
                <a:solidFill>
                  <a:srgbClr val="222222"/>
                </a:solidFill>
                <a:latin typeface="inherit"/>
              </a:rPr>
              <a:t>depth</a:t>
            </a:r>
            <a:r>
              <a:rPr lang="he-IL" altLang="he-IL" dirty="0" smtClean="0">
                <a:solidFill>
                  <a:srgbClr val="222222"/>
                </a:solidFill>
                <a:latin typeface="inherit"/>
              </a:rPr>
              <a:t> </a:t>
            </a:r>
            <a:r>
              <a:rPr lang="he-IL" altLang="he-IL" dirty="0" err="1">
                <a:solidFill>
                  <a:srgbClr val="222222"/>
                </a:solidFill>
                <a:latin typeface="inherit"/>
              </a:rPr>
              <a:t>field</a:t>
            </a:r>
            <a:r>
              <a:rPr lang="he-IL" altLang="he-IL" dirty="0">
                <a:solidFill>
                  <a:srgbClr val="222222"/>
                </a:solidFill>
                <a:latin typeface="inherit"/>
              </a:rPr>
              <a:t> </a:t>
            </a:r>
            <a:r>
              <a:rPr lang="he-IL" altLang="he-IL" dirty="0" err="1">
                <a:solidFill>
                  <a:srgbClr val="222222"/>
                </a:solidFill>
                <a:latin typeface="inherit"/>
              </a:rPr>
              <a:t>work</a:t>
            </a:r>
            <a:r>
              <a:rPr lang="he-IL" altLang="he-IL" dirty="0">
                <a:solidFill>
                  <a:srgbClr val="222222"/>
                </a:solidFill>
                <a:latin typeface="inherit"/>
              </a:rPr>
              <a:t> </a:t>
            </a:r>
            <a:r>
              <a:rPr lang="he-IL" altLang="he-IL" dirty="0" err="1" smtClean="0">
                <a:solidFill>
                  <a:srgbClr val="222222"/>
                </a:solidFill>
                <a:latin typeface="inherit"/>
              </a:rPr>
              <a:t>in</a:t>
            </a:r>
            <a:r>
              <a:rPr lang="en-US" altLang="he-IL" dirty="0" smtClean="0">
                <a:solidFill>
                  <a:srgbClr val="222222"/>
                </a:solidFill>
                <a:latin typeface="inherit"/>
              </a:rPr>
              <a:t> </a:t>
            </a:r>
            <a:r>
              <a:rPr lang="he-IL" altLang="he-IL" dirty="0" err="1" smtClean="0">
                <a:solidFill>
                  <a:srgbClr val="222222"/>
                </a:solidFill>
                <a:latin typeface="inherit"/>
              </a:rPr>
              <a:t>collaboration</a:t>
            </a:r>
            <a:endParaRPr lang="he-IL" altLang="he-IL" dirty="0" smtClean="0">
              <a:solidFill>
                <a:srgbClr val="222222"/>
              </a:solidFill>
              <a:latin typeface="inherit"/>
            </a:endParaRPr>
          </a:p>
          <a:p>
            <a:pPr lvl="0" algn="ctr" rtl="0" eaLnBrk="0" fontAlgn="base" hangingPunct="0">
              <a:spcBef>
                <a:spcPct val="0"/>
              </a:spcBef>
              <a:spcAft>
                <a:spcPct val="0"/>
              </a:spcAft>
            </a:pPr>
            <a:r>
              <a:rPr lang="he-IL" altLang="he-IL" dirty="0" smtClean="0">
                <a:solidFill>
                  <a:srgbClr val="222222"/>
                </a:solidFill>
                <a:latin typeface="inherit"/>
              </a:rPr>
              <a:t> </a:t>
            </a:r>
            <a:r>
              <a:rPr lang="he-IL" altLang="he-IL" dirty="0" err="1">
                <a:solidFill>
                  <a:srgbClr val="222222"/>
                </a:solidFill>
                <a:latin typeface="inherit"/>
              </a:rPr>
              <a:t>with</a:t>
            </a:r>
            <a:r>
              <a:rPr lang="he-IL" altLang="he-IL" dirty="0">
                <a:solidFill>
                  <a:srgbClr val="222222"/>
                </a:solidFill>
                <a:latin typeface="inherit"/>
              </a:rPr>
              <a:t> </a:t>
            </a:r>
            <a:r>
              <a:rPr lang="en-US" altLang="he-IL" dirty="0" smtClean="0">
                <a:solidFill>
                  <a:srgbClr val="222222"/>
                </a:solidFill>
                <a:latin typeface="inherit"/>
              </a:rPr>
              <a:t>several</a:t>
            </a:r>
            <a:r>
              <a:rPr lang="he-IL" altLang="he-IL" dirty="0" smtClean="0">
                <a:solidFill>
                  <a:srgbClr val="222222"/>
                </a:solidFill>
                <a:latin typeface="inherit"/>
              </a:rPr>
              <a:t> </a:t>
            </a:r>
            <a:r>
              <a:rPr lang="he-IL" altLang="he-IL" dirty="0" err="1">
                <a:solidFill>
                  <a:srgbClr val="222222"/>
                </a:solidFill>
                <a:latin typeface="inherit"/>
              </a:rPr>
              <a:t>factories</a:t>
            </a:r>
            <a:r>
              <a:rPr lang="he-IL" altLang="he-IL" sz="600" dirty="0"/>
              <a:t> </a:t>
            </a:r>
            <a:endParaRPr lang="he-IL" altLang="he-IL" sz="1400" dirty="0">
              <a:latin typeface="Arial" panose="020B0604020202020204" pitchFamily="34" charset="0"/>
            </a:endParaRPr>
          </a:p>
          <a:p>
            <a:pPr algn="ctr"/>
            <a:r>
              <a:rPr lang="en-US" dirty="0" smtClean="0"/>
              <a:t>   </a:t>
            </a:r>
            <a:endParaRPr lang="en-US" dirty="0"/>
          </a:p>
        </p:txBody>
      </p:sp>
      <p:sp>
        <p:nvSpPr>
          <p:cNvPr id="6" name="Rectangle 2"/>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4"/>
          <a:stretch>
            <a:fillRect/>
          </a:stretch>
        </p:blipFill>
        <p:spPr>
          <a:xfrm>
            <a:off x="4647237" y="1369425"/>
            <a:ext cx="3291287" cy="4646200"/>
          </a:xfrm>
          <a:prstGeom prst="rect">
            <a:avLst/>
          </a:prstGeom>
        </p:spPr>
      </p:pic>
      <p:sp>
        <p:nvSpPr>
          <p:cNvPr id="20" name="TextBox 19"/>
          <p:cNvSpPr txBox="1"/>
          <p:nvPr/>
        </p:nvSpPr>
        <p:spPr>
          <a:xfrm>
            <a:off x="4647237" y="1000093"/>
            <a:ext cx="3291287"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rtlCol="0">
            <a:spAutoFit/>
          </a:bodyPr>
          <a:lstStyle>
            <a:defPPr>
              <a:defRPr lang="he-IL"/>
            </a:defPPr>
            <a:lvl1pPr algn="ctr"/>
          </a:lstStyle>
          <a:p>
            <a:r>
              <a:rPr lang="en-US" dirty="0"/>
              <a:t>Version 1.3 July 2020 </a:t>
            </a:r>
            <a:endParaRPr lang="he-IL" dirty="0"/>
          </a:p>
        </p:txBody>
      </p:sp>
      <p:sp>
        <p:nvSpPr>
          <p:cNvPr id="21"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046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17</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6"/>
          <p:cNvSpPr/>
          <p:nvPr/>
        </p:nvSpPr>
        <p:spPr>
          <a:xfrm>
            <a:off x="3581400" y="-102349"/>
            <a:ext cx="6006401" cy="707886"/>
          </a:xfrm>
          <a:prstGeom prst="rect">
            <a:avLst/>
          </a:prstGeom>
          <a:noFill/>
        </p:spPr>
        <p:txBody>
          <a:bodyPr wrap="square" lIns="91440" tIns="45720" rIns="91440" bIns="45720">
            <a:spAutoFit/>
          </a:bodyPr>
          <a:lstStyle/>
          <a:p>
            <a:pPr lvl="0" algn="ctr" rtl="0"/>
            <a:r>
              <a:rPr lang="en-US" sz="3200" dirty="0"/>
              <a:t>New </a:t>
            </a:r>
            <a:r>
              <a:rPr lang="en-US" sz="3200" dirty="0" smtClean="0"/>
              <a:t>Methodology - </a:t>
            </a:r>
            <a:r>
              <a:rPr lang="he-IL" altLang="he-IL" sz="3200" dirty="0" smtClean="0">
                <a:solidFill>
                  <a:srgbClr val="222222"/>
                </a:solidFill>
                <a:latin typeface="inherit"/>
              </a:rPr>
              <a:t>Cyber </a:t>
            </a:r>
            <a:r>
              <a:rPr lang="he-IL" altLang="he-IL" sz="3200" dirty="0">
                <a:solidFill>
                  <a:srgbClr val="222222"/>
                </a:solidFill>
                <a:latin typeface="inherit"/>
              </a:rPr>
              <a:t>​​</a:t>
            </a:r>
            <a:r>
              <a:rPr lang="he-IL" altLang="he-IL" sz="3200" dirty="0" smtClean="0">
                <a:solidFill>
                  <a:srgbClr val="222222"/>
                </a:solidFill>
                <a:latin typeface="inherit"/>
              </a:rPr>
              <a:t>Guide</a:t>
            </a:r>
            <a:r>
              <a:rPr lang="en-US" sz="4000" dirty="0" smtClean="0"/>
              <a:t> </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ounded Rectangle 7"/>
          <p:cNvSpPr/>
          <p:nvPr/>
        </p:nvSpPr>
        <p:spPr>
          <a:xfrm>
            <a:off x="838200" y="890322"/>
            <a:ext cx="2040673" cy="1021556"/>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1">
            <a:spAutoFit/>
          </a:bodyPr>
          <a:lstStyle/>
          <a:p>
            <a:pPr algn="l" rtl="0"/>
            <a:r>
              <a:rPr lang="en-US" dirty="0">
                <a:solidFill>
                  <a:schemeClr val="tx1"/>
                </a:solidFill>
              </a:rPr>
              <a:t>Risk Assessment in the Hazardous Materials Industry</a:t>
            </a:r>
            <a:endParaRPr lang="he-IL" dirty="0">
              <a:solidFill>
                <a:schemeClr val="tx1"/>
              </a:solidFill>
            </a:endParaRPr>
          </a:p>
        </p:txBody>
      </p:sp>
      <p:sp>
        <p:nvSpPr>
          <p:cNvPr id="10" name="Rounded Rectangle 9"/>
          <p:cNvSpPr/>
          <p:nvPr/>
        </p:nvSpPr>
        <p:spPr>
          <a:xfrm>
            <a:off x="843471" y="2316073"/>
            <a:ext cx="2040673" cy="715089"/>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1">
            <a:spAutoFit/>
          </a:bodyPr>
          <a:lstStyle/>
          <a:p>
            <a:pPr algn="l"/>
            <a:r>
              <a:rPr lang="en-US" dirty="0" smtClean="0"/>
              <a:t>The </a:t>
            </a:r>
            <a:r>
              <a:rPr lang="en-US" dirty="0"/>
              <a:t>Stages needed for </a:t>
            </a:r>
            <a:r>
              <a:rPr lang="en-US" dirty="0" smtClean="0"/>
              <a:t>Work </a:t>
            </a:r>
            <a:r>
              <a:rPr lang="en-US" dirty="0"/>
              <a:t>plan</a:t>
            </a:r>
            <a:endParaRPr lang="he-IL" dirty="0"/>
          </a:p>
        </p:txBody>
      </p:sp>
      <p:sp>
        <p:nvSpPr>
          <p:cNvPr id="11" name="Rounded Rectangle 10"/>
          <p:cNvSpPr/>
          <p:nvPr/>
        </p:nvSpPr>
        <p:spPr>
          <a:xfrm>
            <a:off x="722374" y="4741810"/>
            <a:ext cx="2272323" cy="715089"/>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1">
            <a:spAutoFit/>
          </a:bodyPr>
          <a:lstStyle/>
          <a:p>
            <a:pPr algn="l" rtl="0"/>
            <a:r>
              <a:rPr lang="en-US" dirty="0"/>
              <a:t>List of recommended </a:t>
            </a:r>
            <a:r>
              <a:rPr lang="en-US" dirty="0" smtClean="0"/>
              <a:t>cyber controls</a:t>
            </a:r>
            <a:endParaRPr lang="he-IL" dirty="0"/>
          </a:p>
        </p:txBody>
      </p:sp>
      <p:sp>
        <p:nvSpPr>
          <p:cNvPr id="12" name="Striped Right Arrow 11"/>
          <p:cNvSpPr/>
          <p:nvPr/>
        </p:nvSpPr>
        <p:spPr>
          <a:xfrm rot="852983">
            <a:off x="3180801" y="1411439"/>
            <a:ext cx="1048214" cy="4638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Striped Right Arrow 12"/>
          <p:cNvSpPr/>
          <p:nvPr/>
        </p:nvSpPr>
        <p:spPr>
          <a:xfrm>
            <a:off x="3139889" y="2542521"/>
            <a:ext cx="1048214" cy="4638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Striped Right Arrow 13"/>
          <p:cNvSpPr/>
          <p:nvPr/>
        </p:nvSpPr>
        <p:spPr>
          <a:xfrm rot="20789831">
            <a:off x="3312161" y="4755669"/>
            <a:ext cx="1048214" cy="4322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Rounded Rectangle 15"/>
          <p:cNvSpPr/>
          <p:nvPr/>
        </p:nvSpPr>
        <p:spPr>
          <a:xfrm>
            <a:off x="8474465" y="1131119"/>
            <a:ext cx="3579542" cy="4575929"/>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1">
            <a:spAutoFit/>
          </a:bodyPr>
          <a:lstStyle/>
          <a:p>
            <a:pPr algn="l"/>
            <a:r>
              <a:rPr lang="en-US" altLang="he-IL" dirty="0">
                <a:solidFill>
                  <a:srgbClr val="222222"/>
                </a:solidFill>
                <a:latin typeface="inherit"/>
              </a:rPr>
              <a:t>A</a:t>
            </a:r>
            <a:r>
              <a:rPr lang="he-IL" altLang="he-IL" dirty="0" smtClean="0">
                <a:solidFill>
                  <a:srgbClr val="222222"/>
                </a:solidFill>
                <a:latin typeface="inherit"/>
              </a:rPr>
              <a:t>ppendices</a:t>
            </a:r>
            <a:r>
              <a:rPr lang="en-US" altLang="he-IL" dirty="0" smtClean="0">
                <a:solidFill>
                  <a:srgbClr val="222222"/>
                </a:solidFill>
                <a:latin typeface="inherit"/>
              </a:rPr>
              <a:t>:</a:t>
            </a:r>
            <a:endParaRPr lang="he-IL" altLang="he-IL" dirty="0" smtClean="0">
              <a:solidFill>
                <a:srgbClr val="222222"/>
              </a:solidFill>
              <a:latin typeface="inherit"/>
            </a:endParaRPr>
          </a:p>
          <a:p>
            <a:pPr algn="l"/>
            <a:endParaRPr lang="en-US" altLang="he-IL" dirty="0" smtClean="0">
              <a:solidFill>
                <a:srgbClr val="222222"/>
              </a:solidFill>
              <a:latin typeface="inherit"/>
            </a:endParaRPr>
          </a:p>
          <a:p>
            <a:pPr marL="285750" indent="-285750" algn="l" rtl="0">
              <a:buFont typeface="Wingdings" panose="05000000000000000000" pitchFamily="2" charset="2"/>
              <a:buChar char="ü"/>
            </a:pPr>
            <a:r>
              <a:rPr lang="en-US" dirty="0" smtClean="0">
                <a:solidFill>
                  <a:srgbClr val="222222"/>
                </a:solidFill>
                <a:latin typeface="inherit"/>
              </a:rPr>
              <a:t>Plant </a:t>
            </a:r>
            <a:r>
              <a:rPr lang="he-IL" altLang="he-IL" dirty="0">
                <a:solidFill>
                  <a:srgbClr val="222222"/>
                </a:solidFill>
                <a:latin typeface="inherit"/>
              </a:rPr>
              <a:t>Statement on Risk </a:t>
            </a:r>
            <a:r>
              <a:rPr lang="en-US" altLang="he-IL" dirty="0">
                <a:solidFill>
                  <a:srgbClr val="222222"/>
                </a:solidFill>
                <a:latin typeface="inherit"/>
              </a:rPr>
              <a:t>Assesment </a:t>
            </a:r>
            <a:r>
              <a:rPr lang="he-IL" altLang="he-IL" dirty="0">
                <a:solidFill>
                  <a:srgbClr val="222222"/>
                </a:solidFill>
                <a:latin typeface="inherit"/>
              </a:rPr>
              <a:t>Execution</a:t>
            </a:r>
            <a:r>
              <a:rPr lang="en-US" dirty="0" smtClean="0">
                <a:solidFill>
                  <a:srgbClr val="222222"/>
                </a:solidFill>
                <a:latin typeface="inherit"/>
              </a:rPr>
              <a:t> </a:t>
            </a:r>
          </a:p>
          <a:p>
            <a:pPr algn="l" rtl="0"/>
            <a:endParaRPr lang="en-US" dirty="0" smtClean="0">
              <a:solidFill>
                <a:srgbClr val="222222"/>
              </a:solidFill>
              <a:latin typeface="inherit"/>
            </a:endParaRPr>
          </a:p>
          <a:p>
            <a:pPr marL="285750" lvl="3" indent="-285750" algn="l" rtl="0">
              <a:buFont typeface="Wingdings" panose="05000000000000000000" pitchFamily="2" charset="2"/>
              <a:buChar char="ü"/>
            </a:pPr>
            <a:r>
              <a:rPr lang="en-US" altLang="he-IL" dirty="0">
                <a:solidFill>
                  <a:srgbClr val="222222"/>
                </a:solidFill>
                <a:latin typeface="inherit"/>
              </a:rPr>
              <a:t>Plant</a:t>
            </a:r>
            <a:r>
              <a:rPr lang="he-IL" altLang="he-IL" dirty="0">
                <a:solidFill>
                  <a:srgbClr val="222222"/>
                </a:solidFill>
                <a:latin typeface="inherit"/>
              </a:rPr>
              <a:t> Declaration on Implementation of </a:t>
            </a:r>
            <a:r>
              <a:rPr lang="he-IL" altLang="he-IL" dirty="0" smtClean="0">
                <a:solidFill>
                  <a:srgbClr val="222222"/>
                </a:solidFill>
                <a:latin typeface="inherit"/>
              </a:rPr>
              <a:t>Controls</a:t>
            </a:r>
            <a:endParaRPr lang="en-US" altLang="he-IL" dirty="0" smtClean="0">
              <a:solidFill>
                <a:srgbClr val="222222"/>
              </a:solidFill>
              <a:latin typeface="inherit"/>
            </a:endParaRPr>
          </a:p>
          <a:p>
            <a:pPr marL="0" lvl="3" algn="l" rtl="0"/>
            <a:endParaRPr lang="he-IL" altLang="he-IL" dirty="0">
              <a:solidFill>
                <a:srgbClr val="222222"/>
              </a:solidFill>
              <a:latin typeface="inherit"/>
            </a:endParaRPr>
          </a:p>
          <a:p>
            <a:pPr marL="285750" lvl="3" indent="-285750" algn="l" rtl="0">
              <a:buFont typeface="Wingdings" panose="05000000000000000000" pitchFamily="2" charset="2"/>
              <a:buChar char="ü"/>
            </a:pPr>
            <a:r>
              <a:rPr lang="en-US" altLang="he-IL" dirty="0">
                <a:solidFill>
                  <a:srgbClr val="222222"/>
                </a:solidFill>
                <a:latin typeface="inherit"/>
              </a:rPr>
              <a:t>Who is allowed to do risk </a:t>
            </a:r>
            <a:r>
              <a:rPr lang="en-US" altLang="he-IL" dirty="0" smtClean="0">
                <a:solidFill>
                  <a:srgbClr val="222222"/>
                </a:solidFill>
                <a:latin typeface="inherit"/>
              </a:rPr>
              <a:t>assessment in a plant</a:t>
            </a:r>
          </a:p>
          <a:p>
            <a:pPr marL="0" lvl="3" algn="l" rtl="0"/>
            <a:endParaRPr lang="en-US" altLang="he-IL" dirty="0">
              <a:solidFill>
                <a:srgbClr val="222222"/>
              </a:solidFill>
              <a:latin typeface="inherit"/>
            </a:endParaRPr>
          </a:p>
          <a:p>
            <a:pPr marL="285750" lvl="3" indent="-285750" algn="l" rtl="0">
              <a:buFont typeface="Wingdings" panose="05000000000000000000" pitchFamily="2" charset="2"/>
              <a:buChar char="ü"/>
            </a:pPr>
            <a:r>
              <a:rPr lang="he-IL" altLang="he-IL" dirty="0" err="1">
                <a:solidFill>
                  <a:srgbClr val="222222"/>
                </a:solidFill>
                <a:latin typeface="inherit"/>
              </a:rPr>
              <a:t>Template</a:t>
            </a:r>
            <a:r>
              <a:rPr lang="he-IL" altLang="he-IL" dirty="0">
                <a:solidFill>
                  <a:srgbClr val="222222"/>
                </a:solidFill>
                <a:latin typeface="inherit"/>
              </a:rPr>
              <a:t> </a:t>
            </a:r>
            <a:r>
              <a:rPr lang="he-IL" altLang="he-IL" dirty="0" err="1">
                <a:solidFill>
                  <a:srgbClr val="222222"/>
                </a:solidFill>
                <a:latin typeface="inherit"/>
              </a:rPr>
              <a:t>for</a:t>
            </a:r>
            <a:r>
              <a:rPr lang="he-IL" altLang="he-IL" dirty="0">
                <a:solidFill>
                  <a:srgbClr val="222222"/>
                </a:solidFill>
                <a:latin typeface="inherit"/>
              </a:rPr>
              <a:t> a </a:t>
            </a:r>
            <a:r>
              <a:rPr lang="en-US" altLang="he-IL" dirty="0">
                <a:solidFill>
                  <a:srgbClr val="222222"/>
                </a:solidFill>
                <a:latin typeface="inherit"/>
              </a:rPr>
              <a:t>C</a:t>
            </a:r>
            <a:r>
              <a:rPr lang="he-IL" altLang="he-IL" dirty="0" err="1">
                <a:solidFill>
                  <a:srgbClr val="222222"/>
                </a:solidFill>
                <a:latin typeface="inherit"/>
              </a:rPr>
              <a:t>yber</a:t>
            </a:r>
            <a:r>
              <a:rPr lang="he-IL" altLang="he-IL" dirty="0">
                <a:solidFill>
                  <a:srgbClr val="222222"/>
                </a:solidFill>
                <a:latin typeface="inherit"/>
              </a:rPr>
              <a:t> </a:t>
            </a:r>
            <a:r>
              <a:rPr lang="en-US" altLang="he-IL" dirty="0">
                <a:solidFill>
                  <a:srgbClr val="222222"/>
                </a:solidFill>
                <a:latin typeface="inherit"/>
              </a:rPr>
              <a:t>E</a:t>
            </a:r>
            <a:r>
              <a:rPr lang="he-IL" altLang="he-IL" dirty="0" err="1">
                <a:solidFill>
                  <a:srgbClr val="222222"/>
                </a:solidFill>
                <a:latin typeface="inherit"/>
              </a:rPr>
              <a:t>vent</a:t>
            </a:r>
            <a:r>
              <a:rPr lang="he-IL" altLang="he-IL" dirty="0">
                <a:solidFill>
                  <a:srgbClr val="222222"/>
                </a:solidFill>
                <a:latin typeface="inherit"/>
              </a:rPr>
              <a:t> </a:t>
            </a:r>
            <a:r>
              <a:rPr lang="en-US" altLang="he-IL" dirty="0">
                <a:solidFill>
                  <a:srgbClr val="222222"/>
                </a:solidFill>
                <a:latin typeface="inherit"/>
              </a:rPr>
              <a:t>R</a:t>
            </a:r>
            <a:r>
              <a:rPr lang="he-IL" altLang="he-IL" dirty="0" err="1">
                <a:solidFill>
                  <a:srgbClr val="222222"/>
                </a:solidFill>
                <a:latin typeface="inherit"/>
              </a:rPr>
              <a:t>eport</a:t>
            </a:r>
            <a:r>
              <a:rPr lang="he-IL" altLang="he-IL" sz="600" dirty="0"/>
              <a:t> </a:t>
            </a:r>
            <a:endParaRPr lang="he-IL" altLang="he-IL" sz="1400" dirty="0">
              <a:latin typeface="Arial" panose="020B0604020202020204" pitchFamily="34" charset="0"/>
            </a:endParaRPr>
          </a:p>
          <a:p>
            <a:pPr marL="285750" indent="-285750" algn="l" rtl="0">
              <a:buFont typeface="Wingdings" panose="05000000000000000000" pitchFamily="2" charset="2"/>
              <a:buChar char="ü"/>
            </a:pPr>
            <a:endParaRPr lang="en-US" dirty="0" smtClean="0">
              <a:solidFill>
                <a:srgbClr val="222222"/>
              </a:solidFill>
              <a:latin typeface="inherit"/>
            </a:endParaRPr>
          </a:p>
          <a:p>
            <a:pPr algn="l"/>
            <a:endParaRPr lang="he-IL" dirty="0"/>
          </a:p>
        </p:txBody>
      </p:sp>
      <p:sp>
        <p:nvSpPr>
          <p:cNvPr id="15" name="Rectangle 14"/>
          <p:cNvSpPr/>
          <p:nvPr/>
        </p:nvSpPr>
        <p:spPr>
          <a:xfrm>
            <a:off x="599273" y="5646293"/>
            <a:ext cx="8608194" cy="369332"/>
          </a:xfrm>
          <a:prstGeom prst="rect">
            <a:avLst/>
          </a:prstGeom>
        </p:spPr>
        <p:txBody>
          <a:bodyPr wrap="square">
            <a:spAutoFit/>
          </a:bodyPr>
          <a:lstStyle/>
          <a:p>
            <a:r>
              <a:rPr lang="en-US" dirty="0">
                <a:hlinkClick r:id="rId2"/>
              </a:rPr>
              <a:t>https://www.gov.il/he/departments/publications/reports/cyber_industry_toxins_permit</a:t>
            </a:r>
            <a:endParaRPr lang="he-IL" dirty="0"/>
          </a:p>
        </p:txBody>
      </p:sp>
      <p:pic>
        <p:nvPicPr>
          <p:cNvPr id="18" name="Picture 17"/>
          <p:cNvPicPr>
            <a:picLocks noChangeAspect="1"/>
          </p:cNvPicPr>
          <p:nvPr/>
        </p:nvPicPr>
        <p:blipFill>
          <a:blip r:embed="rId3"/>
          <a:stretch>
            <a:fillRect/>
          </a:stretch>
        </p:blipFill>
        <p:spPr>
          <a:xfrm>
            <a:off x="4659012" y="812270"/>
            <a:ext cx="3291287" cy="4646200"/>
          </a:xfrm>
          <a:prstGeom prst="rect">
            <a:avLst/>
          </a:prstGeom>
        </p:spPr>
      </p:pic>
      <p:sp>
        <p:nvSpPr>
          <p:cNvPr id="19" name="Rounded Rectangle 18"/>
          <p:cNvSpPr/>
          <p:nvPr/>
        </p:nvSpPr>
        <p:spPr>
          <a:xfrm>
            <a:off x="773125" y="3375708"/>
            <a:ext cx="2040673" cy="1021556"/>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1">
            <a:spAutoFit/>
          </a:bodyPr>
          <a:lstStyle/>
          <a:p>
            <a:pPr algn="l" rtl="0"/>
            <a:r>
              <a:rPr lang="en-US" dirty="0" smtClean="0"/>
              <a:t>Timetables </a:t>
            </a:r>
            <a:r>
              <a:rPr lang="en-US" dirty="0"/>
              <a:t>for regulatory implementation</a:t>
            </a:r>
            <a:endParaRPr lang="he-IL" dirty="0"/>
          </a:p>
        </p:txBody>
      </p:sp>
      <p:sp>
        <p:nvSpPr>
          <p:cNvPr id="20" name="Striped Right Arrow 19"/>
          <p:cNvSpPr/>
          <p:nvPr/>
        </p:nvSpPr>
        <p:spPr>
          <a:xfrm>
            <a:off x="3244836" y="3541327"/>
            <a:ext cx="1048214" cy="4638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7346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18</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6"/>
          <p:cNvSpPr/>
          <p:nvPr/>
        </p:nvSpPr>
        <p:spPr>
          <a:xfrm>
            <a:off x="3763241" y="28546"/>
            <a:ext cx="6006401" cy="707886"/>
          </a:xfrm>
          <a:prstGeom prst="rect">
            <a:avLst/>
          </a:prstGeom>
          <a:noFill/>
        </p:spPr>
        <p:txBody>
          <a:bodyPr wrap="square" lIns="91440" tIns="45720" rIns="91440" bIns="45720">
            <a:spAutoFit/>
          </a:bodyPr>
          <a:lstStyle/>
          <a:p>
            <a:pPr lvl="0" algn="ctr" rtl="0"/>
            <a:r>
              <a:rPr lang="en-US" sz="3200" dirty="0"/>
              <a:t>New </a:t>
            </a:r>
            <a:r>
              <a:rPr lang="en-US" sz="3200" dirty="0" smtClean="0"/>
              <a:t>Methodology - </a:t>
            </a:r>
            <a:r>
              <a:rPr lang="he-IL" altLang="he-IL" sz="3200" dirty="0" smtClean="0">
                <a:solidFill>
                  <a:srgbClr val="222222"/>
                </a:solidFill>
                <a:latin typeface="inherit"/>
              </a:rPr>
              <a:t>Cyber </a:t>
            </a:r>
            <a:r>
              <a:rPr lang="he-IL" altLang="he-IL" sz="3200" dirty="0">
                <a:solidFill>
                  <a:srgbClr val="222222"/>
                </a:solidFill>
                <a:latin typeface="inherit"/>
              </a:rPr>
              <a:t>​​</a:t>
            </a:r>
            <a:r>
              <a:rPr lang="he-IL" altLang="he-IL" sz="3200" dirty="0" smtClean="0">
                <a:solidFill>
                  <a:srgbClr val="222222"/>
                </a:solidFill>
                <a:latin typeface="inherit"/>
              </a:rPr>
              <a:t>Guide</a:t>
            </a:r>
            <a:r>
              <a:rPr lang="en-US" sz="4000" dirty="0" smtClean="0"/>
              <a:t> </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1"/>
          <p:cNvSpPr>
            <a:spLocks noChangeArrowheads="1"/>
          </p:cNvSpPr>
          <p:nvPr/>
        </p:nvSpPr>
        <p:spPr bwMode="auto">
          <a:xfrm>
            <a:off x="1731891" y="2412983"/>
            <a:ext cx="4306544" cy="107455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l" rtl="0"/>
            <a:r>
              <a:rPr lang="he-IL" altLang="he-IL" dirty="0">
                <a:solidFill>
                  <a:schemeClr val="dk1"/>
                </a:solidFill>
              </a:rPr>
              <a:t>At the request of the OECD </a:t>
            </a:r>
            <a:r>
              <a:rPr lang="he-IL" altLang="he-IL" dirty="0" smtClean="0">
                <a:solidFill>
                  <a:schemeClr val="dk1"/>
                </a:solidFill>
              </a:rPr>
              <a:t>organization </a:t>
            </a:r>
            <a:endParaRPr lang="en-US" altLang="he-IL" dirty="0" smtClean="0">
              <a:solidFill>
                <a:schemeClr val="dk1"/>
              </a:solidFill>
            </a:endParaRPr>
          </a:p>
          <a:p>
            <a:pPr algn="l" rtl="0"/>
            <a:r>
              <a:rPr lang="en-US" altLang="he-IL" dirty="0" smtClean="0"/>
              <a:t>this guide </a:t>
            </a:r>
            <a:r>
              <a:rPr lang="he-IL" altLang="he-IL" dirty="0" smtClean="0">
                <a:solidFill>
                  <a:schemeClr val="dk1"/>
                </a:solidFill>
              </a:rPr>
              <a:t>will be</a:t>
            </a:r>
            <a:r>
              <a:rPr lang="en-US" altLang="he-IL" dirty="0" smtClean="0">
                <a:solidFill>
                  <a:schemeClr val="dk1"/>
                </a:solidFill>
              </a:rPr>
              <a:t> </a:t>
            </a:r>
            <a:r>
              <a:rPr lang="he-IL" altLang="he-IL" dirty="0" smtClean="0">
                <a:solidFill>
                  <a:schemeClr val="dk1"/>
                </a:solidFill>
              </a:rPr>
              <a:t> </a:t>
            </a:r>
            <a:r>
              <a:rPr lang="he-IL" altLang="he-IL" dirty="0">
                <a:solidFill>
                  <a:schemeClr val="dk1"/>
                </a:solidFill>
              </a:rPr>
              <a:t>translated into </a:t>
            </a:r>
            <a:r>
              <a:rPr lang="he-IL" altLang="he-IL" dirty="0" smtClean="0">
                <a:solidFill>
                  <a:schemeClr val="dk1"/>
                </a:solidFill>
              </a:rPr>
              <a:t>English</a:t>
            </a:r>
            <a:endParaRPr lang="he-IL" altLang="he-IL" dirty="0">
              <a:solidFill>
                <a:schemeClr val="dk1"/>
              </a:solidFill>
            </a:endParaRPr>
          </a:p>
        </p:txBody>
      </p:sp>
      <p:sp>
        <p:nvSpPr>
          <p:cNvPr id="12" name="Rectangle 2"/>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3"/>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5"/>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7"/>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8"/>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3"/>
          <a:stretch>
            <a:fillRect/>
          </a:stretch>
        </p:blipFill>
        <p:spPr>
          <a:xfrm>
            <a:off x="7435297" y="829285"/>
            <a:ext cx="3687150" cy="5042103"/>
          </a:xfrm>
          <a:prstGeom prst="rect">
            <a:avLst/>
          </a:prstGeom>
          <a:ln>
            <a:solidFill>
              <a:schemeClr val="tx1"/>
            </a:solidFill>
          </a:ln>
          <a:effectLst>
            <a:outerShdw blurRad="50800" dist="38100" dir="2700000" algn="tl" rotWithShape="0">
              <a:prstClr val="black">
                <a:alpha val="40000"/>
              </a:prstClr>
            </a:outerShdw>
          </a:effectLst>
        </p:spPr>
      </p:pic>
      <p:sp>
        <p:nvSpPr>
          <p:cNvPr id="2" name="TextBox 1"/>
          <p:cNvSpPr txBox="1"/>
          <p:nvPr/>
        </p:nvSpPr>
        <p:spPr>
          <a:xfrm rot="19391580">
            <a:off x="6378766" y="3543419"/>
            <a:ext cx="3216926" cy="769441"/>
          </a:xfrm>
          <a:prstGeom prst="rect">
            <a:avLst/>
          </a:prstGeom>
          <a:noFill/>
        </p:spPr>
        <p:txBody>
          <a:bodyPr wrap="square" rtlCol="1">
            <a:spAutoFit/>
          </a:bodyPr>
          <a:lstStyle/>
          <a:p>
            <a:pPr algn="ctr"/>
            <a:r>
              <a:rPr lang="en-US" sz="4400" dirty="0" smtClean="0"/>
              <a:t> Draft</a:t>
            </a:r>
            <a:endParaRPr lang="he-IL" sz="4400" dirty="0"/>
          </a:p>
        </p:txBody>
      </p:sp>
      <p:cxnSp>
        <p:nvCxnSpPr>
          <p:cNvPr id="6" name="Straight Connector 5"/>
          <p:cNvCxnSpPr/>
          <p:nvPr/>
        </p:nvCxnSpPr>
        <p:spPr>
          <a:xfrm flipH="1">
            <a:off x="7435297" y="3260993"/>
            <a:ext cx="1073703" cy="71608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7667742" y="3624549"/>
            <a:ext cx="1178803" cy="82626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850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idx="1"/>
          </p:nvPr>
        </p:nvSpPr>
        <p:spPr bwMode="auto">
          <a:xfrm>
            <a:off x="151289" y="702878"/>
            <a:ext cx="11202511" cy="4401205"/>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p>
            <a:pPr marL="457200" lvl="1" indent="0" algn="l" rtl="0" eaLnBrk="0" fontAlgn="base" hangingPunct="0">
              <a:lnSpc>
                <a:spcPct val="100000"/>
              </a:lnSpc>
              <a:spcBef>
                <a:spcPct val="0"/>
              </a:spcBef>
              <a:spcAft>
                <a:spcPct val="0"/>
              </a:spcAft>
              <a:buFontTx/>
              <a:buNone/>
            </a:pPr>
            <a:endParaRPr lang="en-US" altLang="he-IL" sz="2000" dirty="0" smtClean="0">
              <a:solidFill>
                <a:srgbClr val="222222"/>
              </a:solidFill>
              <a:latin typeface="inherit"/>
              <a:cs typeface="Arial" panose="020B0604020202020204" pitchFamily="34" charset="0"/>
            </a:endParaRPr>
          </a:p>
          <a:p>
            <a:pPr marL="457200" lvl="1" indent="0" algn="l" rtl="0" eaLnBrk="0" fontAlgn="base" hangingPunct="0">
              <a:lnSpc>
                <a:spcPct val="100000"/>
              </a:lnSpc>
              <a:spcBef>
                <a:spcPct val="0"/>
              </a:spcBef>
              <a:spcAft>
                <a:spcPct val="0"/>
              </a:spcAft>
              <a:buFontTx/>
              <a:buNone/>
            </a:pPr>
            <a:r>
              <a:rPr lang="en-US" altLang="he-IL" sz="2000" dirty="0" smtClean="0">
                <a:solidFill>
                  <a:srgbClr val="222222"/>
                </a:solidFill>
                <a:latin typeface="inherit"/>
                <a:cs typeface="Arial" panose="020B0604020202020204" pitchFamily="34" charset="0"/>
              </a:rPr>
              <a:t>H</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azardous</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lang="en-US" altLang="he-IL" sz="2000" dirty="0">
                <a:solidFill>
                  <a:srgbClr val="222222"/>
                </a:solidFill>
                <a:latin typeface="inherit"/>
                <a:cs typeface="Arial" panose="020B0604020202020204" pitchFamily="34" charset="0"/>
              </a:rPr>
              <a:t>M</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aterial</a:t>
            </a:r>
            <a:r>
              <a:rPr kumimoji="0" lang="he-IL" altLang="he-IL" sz="2000" b="0" i="0" u="none" strike="noStrike" cap="none" normalizeH="0" dirty="0" smtClean="0">
                <a:ln>
                  <a:noFill/>
                </a:ln>
                <a:solidFill>
                  <a:srgbClr val="222222"/>
                </a:solidFill>
                <a:effectLst/>
                <a:latin typeface="inherit"/>
                <a:cs typeface="Arial" panose="020B0604020202020204" pitchFamily="34" charset="0"/>
              </a:rPr>
              <a:t> </a:t>
            </a:r>
            <a:r>
              <a:rPr kumimoji="0" lang="en-US" altLang="he-IL" sz="2000" b="0" i="0" u="none" strike="noStrike" cap="none" normalizeH="0" dirty="0" smtClean="0">
                <a:ln>
                  <a:noFill/>
                </a:ln>
                <a:solidFill>
                  <a:srgbClr val="222222"/>
                </a:solidFill>
                <a:effectLst/>
                <a:latin typeface="inherit"/>
                <a:cs typeface="Arial" panose="020B0604020202020204" pitchFamily="34" charset="0"/>
              </a:rPr>
              <a:t>Industry</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were</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established</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in</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the</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State</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of</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Israel</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decades</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000" b="0" i="0" u="none" strike="noStrike" cap="none" normalizeH="0" baseline="0" dirty="0" err="1" smtClean="0">
                <a:ln>
                  <a:noFill/>
                </a:ln>
                <a:solidFill>
                  <a:srgbClr val="222222"/>
                </a:solidFill>
                <a:effectLst/>
                <a:latin typeface="inherit"/>
                <a:cs typeface="Arial" panose="020B0604020202020204" pitchFamily="34" charset="0"/>
              </a:rPr>
              <a:t>ago</a:t>
            </a:r>
            <a:r>
              <a:rPr lang="en-US" altLang="he-IL" sz="2000" dirty="0" smtClean="0">
                <a:solidFill>
                  <a:srgbClr val="222222"/>
                </a:solidFill>
                <a:latin typeface="inherit"/>
                <a:cs typeface="Arial" panose="020B0604020202020204" pitchFamily="34" charset="0"/>
              </a:rPr>
              <a:t>.</a:t>
            </a:r>
          </a:p>
          <a:p>
            <a:pPr marL="457200" lvl="1" indent="0" algn="l" rtl="0" eaLnBrk="0" fontAlgn="base" hangingPunct="0">
              <a:lnSpc>
                <a:spcPct val="100000"/>
              </a:lnSpc>
              <a:spcBef>
                <a:spcPct val="0"/>
              </a:spcBef>
              <a:spcAft>
                <a:spcPct val="0"/>
              </a:spcAft>
              <a:buFontTx/>
              <a:buNone/>
            </a:pP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 </a:t>
            </a:r>
            <a:endParaRPr kumimoji="0" lang="en-US" altLang="he-IL" sz="2000" b="0" i="0" u="none" strike="noStrike" cap="none" normalizeH="0" baseline="0" dirty="0" smtClean="0">
              <a:ln>
                <a:noFill/>
              </a:ln>
              <a:solidFill>
                <a:srgbClr val="222222"/>
              </a:solidFill>
              <a:effectLst/>
              <a:latin typeface="inherit"/>
              <a:cs typeface="Arial" panose="020B0604020202020204" pitchFamily="34" charset="0"/>
            </a:endParaRPr>
          </a:p>
          <a:p>
            <a:pPr marL="457200" lvl="1" indent="0" algn="l" rtl="0" eaLnBrk="0" fontAlgn="base" hangingPunct="0">
              <a:lnSpc>
                <a:spcPct val="100000"/>
              </a:lnSpc>
              <a:spcBef>
                <a:spcPct val="0"/>
              </a:spcBef>
              <a:spcAft>
                <a:spcPct val="0"/>
              </a:spcAft>
              <a:buFontTx/>
              <a:buNone/>
            </a:pPr>
            <a:r>
              <a:rPr lang="en-US" altLang="he-IL" sz="2000" dirty="0" smtClean="0">
                <a:solidFill>
                  <a:srgbClr val="222222"/>
                </a:solidFill>
                <a:latin typeface="inherit"/>
                <a:cs typeface="Arial" panose="020B0604020202020204" pitchFamily="34" charset="0"/>
              </a:rPr>
              <a:t>The main scope was </a:t>
            </a:r>
            <a:r>
              <a:rPr kumimoji="0" lang="he-IL" altLang="he-IL" sz="2000" b="0" i="0" u="none" strike="noStrike" cap="none" normalizeH="0" baseline="0" dirty="0" smtClean="0">
                <a:ln>
                  <a:noFill/>
                </a:ln>
                <a:solidFill>
                  <a:srgbClr val="222222"/>
                </a:solidFill>
                <a:effectLst/>
                <a:latin typeface="inherit"/>
                <a:cs typeface="Arial" panose="020B0604020202020204" pitchFamily="34" charset="0"/>
              </a:rPr>
              <a:t>manufacturing </a:t>
            </a:r>
            <a:r>
              <a:rPr lang="en-US" altLang="he-IL" sz="2000" dirty="0" smtClean="0">
                <a:solidFill>
                  <a:srgbClr val="222222"/>
                </a:solidFill>
                <a:latin typeface="inherit"/>
                <a:cs typeface="Arial" panose="020B0604020202020204" pitchFamily="34" charset="0"/>
              </a:rPr>
              <a:t>, n</a:t>
            </a:r>
            <a:r>
              <a:rPr lang="he-IL" altLang="he-IL" sz="2000" dirty="0" err="1" smtClean="0">
                <a:solidFill>
                  <a:srgbClr val="222222"/>
                </a:solidFill>
                <a:latin typeface="inherit"/>
                <a:cs typeface="Arial" panose="020B0604020202020204" pitchFamily="34" charset="0"/>
              </a:rPr>
              <a:t>obody</a:t>
            </a:r>
            <a:r>
              <a:rPr lang="he-IL" altLang="he-IL" sz="2000" dirty="0" smtClean="0">
                <a:solidFill>
                  <a:srgbClr val="222222"/>
                </a:solidFill>
                <a:latin typeface="inherit"/>
                <a:cs typeface="Arial" panose="020B0604020202020204" pitchFamily="34" charset="0"/>
              </a:rPr>
              <a:t> </a:t>
            </a:r>
            <a:r>
              <a:rPr lang="he-IL" altLang="he-IL" sz="2000" dirty="0" err="1">
                <a:solidFill>
                  <a:srgbClr val="222222"/>
                </a:solidFill>
                <a:latin typeface="inherit"/>
                <a:cs typeface="Arial" panose="020B0604020202020204" pitchFamily="34" charset="0"/>
              </a:rPr>
              <a:t>thought</a:t>
            </a:r>
            <a:r>
              <a:rPr lang="he-IL" altLang="he-IL" sz="2000" dirty="0">
                <a:solidFill>
                  <a:srgbClr val="222222"/>
                </a:solidFill>
                <a:latin typeface="inherit"/>
                <a:cs typeface="Arial" panose="020B0604020202020204" pitchFamily="34" charset="0"/>
              </a:rPr>
              <a:t> </a:t>
            </a:r>
            <a:r>
              <a:rPr lang="he-IL" altLang="he-IL" sz="2000" dirty="0" err="1">
                <a:solidFill>
                  <a:srgbClr val="222222"/>
                </a:solidFill>
                <a:latin typeface="inherit"/>
                <a:cs typeface="Arial" panose="020B0604020202020204" pitchFamily="34" charset="0"/>
              </a:rPr>
              <a:t>of</a:t>
            </a:r>
            <a:r>
              <a:rPr lang="he-IL" altLang="he-IL" sz="2000" dirty="0">
                <a:solidFill>
                  <a:srgbClr val="222222"/>
                </a:solidFill>
                <a:latin typeface="inherit"/>
                <a:cs typeface="Arial" panose="020B0604020202020204" pitchFamily="34" charset="0"/>
              </a:rPr>
              <a:t> </a:t>
            </a:r>
            <a:r>
              <a:rPr lang="he-IL" altLang="he-IL" sz="2000" dirty="0" err="1">
                <a:solidFill>
                  <a:srgbClr val="222222"/>
                </a:solidFill>
                <a:latin typeface="inherit"/>
                <a:cs typeface="Arial" panose="020B0604020202020204" pitchFamily="34" charset="0"/>
              </a:rPr>
              <a:t>cyber</a:t>
            </a:r>
            <a:r>
              <a:rPr lang="he-IL" altLang="he-IL" sz="2000" dirty="0">
                <a:solidFill>
                  <a:srgbClr val="222222"/>
                </a:solidFill>
                <a:latin typeface="inherit"/>
                <a:cs typeface="Arial" panose="020B0604020202020204" pitchFamily="34" charset="0"/>
              </a:rPr>
              <a:t> </a:t>
            </a:r>
            <a:r>
              <a:rPr lang="he-IL" altLang="he-IL" sz="2000" dirty="0" err="1">
                <a:solidFill>
                  <a:srgbClr val="222222"/>
                </a:solidFill>
                <a:latin typeface="inherit"/>
                <a:cs typeface="Arial" panose="020B0604020202020204" pitchFamily="34" charset="0"/>
              </a:rPr>
              <a:t>at</a:t>
            </a:r>
            <a:r>
              <a:rPr lang="he-IL" altLang="he-IL" sz="2000" dirty="0">
                <a:solidFill>
                  <a:srgbClr val="222222"/>
                </a:solidFill>
                <a:latin typeface="inherit"/>
                <a:cs typeface="Arial" panose="020B0604020202020204" pitchFamily="34" charset="0"/>
              </a:rPr>
              <a:t> </a:t>
            </a:r>
            <a:r>
              <a:rPr lang="he-IL" altLang="he-IL" sz="2000" dirty="0" err="1">
                <a:solidFill>
                  <a:srgbClr val="222222"/>
                </a:solidFill>
                <a:latin typeface="inherit"/>
                <a:cs typeface="Arial" panose="020B0604020202020204" pitchFamily="34" charset="0"/>
              </a:rPr>
              <a:t>that</a:t>
            </a:r>
            <a:r>
              <a:rPr lang="he-IL" altLang="he-IL" sz="2000" dirty="0">
                <a:solidFill>
                  <a:srgbClr val="222222"/>
                </a:solidFill>
                <a:latin typeface="inherit"/>
                <a:cs typeface="Arial" panose="020B0604020202020204" pitchFamily="34" charset="0"/>
              </a:rPr>
              <a:t> </a:t>
            </a:r>
            <a:r>
              <a:rPr lang="he-IL" altLang="he-IL" sz="2000" dirty="0" err="1">
                <a:solidFill>
                  <a:srgbClr val="222222"/>
                </a:solidFill>
                <a:latin typeface="inherit"/>
                <a:cs typeface="Arial" panose="020B0604020202020204" pitchFamily="34" charset="0"/>
              </a:rPr>
              <a:t>time</a:t>
            </a:r>
            <a:r>
              <a:rPr lang="he-IL" altLang="he-IL" sz="2000" dirty="0">
                <a:solidFill>
                  <a:srgbClr val="222222"/>
                </a:solidFill>
                <a:latin typeface="inherit"/>
                <a:cs typeface="Arial" panose="020B0604020202020204" pitchFamily="34" charset="0"/>
              </a:rPr>
              <a:t> </a:t>
            </a:r>
            <a:r>
              <a:rPr lang="en-US" altLang="he-IL" sz="2000" dirty="0" smtClean="0">
                <a:solidFill>
                  <a:srgbClr val="222222"/>
                </a:solidFill>
                <a:latin typeface="inherit"/>
                <a:cs typeface="Arial" panose="020B0604020202020204" pitchFamily="34" charset="0"/>
              </a:rPr>
              <a:t>:</a:t>
            </a:r>
          </a:p>
          <a:p>
            <a:pPr marL="457200" lvl="1" indent="0" algn="l" rtl="0" eaLnBrk="0" fontAlgn="base" hangingPunct="0">
              <a:lnSpc>
                <a:spcPct val="100000"/>
              </a:lnSpc>
              <a:spcBef>
                <a:spcPct val="0"/>
              </a:spcBef>
              <a:spcAft>
                <a:spcPct val="0"/>
              </a:spcAft>
              <a:buNone/>
            </a:pPr>
            <a:endParaRPr lang="en-US" altLang="he-IL" sz="2000" dirty="0">
              <a:solidFill>
                <a:srgbClr val="222222"/>
              </a:solidFill>
              <a:latin typeface="inherit"/>
              <a:cs typeface="Arial" panose="020B0604020202020204" pitchFamily="34" charset="0"/>
            </a:endParaRPr>
          </a:p>
          <a:p>
            <a:pPr lvl="1" algn="l" rtl="0" eaLnBrk="0" fontAlgn="base" hangingPunct="0">
              <a:lnSpc>
                <a:spcPct val="150000"/>
              </a:lnSpc>
              <a:spcBef>
                <a:spcPct val="0"/>
              </a:spcBef>
              <a:spcAft>
                <a:spcPct val="0"/>
              </a:spcAft>
              <a:buFont typeface="Courier New" panose="02070309020205020404" pitchFamily="49" charset="0"/>
              <a:buChar char="o"/>
            </a:pPr>
            <a:r>
              <a:rPr lang="he-IL" altLang="he-IL" sz="2000" dirty="0" smtClean="0">
                <a:solidFill>
                  <a:srgbClr val="222222"/>
                </a:solidFill>
                <a:latin typeface="inherit"/>
              </a:rPr>
              <a:t>The </a:t>
            </a:r>
            <a:r>
              <a:rPr lang="he-IL" altLang="he-IL" sz="2000" dirty="0" err="1" smtClean="0">
                <a:solidFill>
                  <a:srgbClr val="222222"/>
                </a:solidFill>
                <a:latin typeface="inherit"/>
              </a:rPr>
              <a:t>systems</a:t>
            </a:r>
            <a:r>
              <a:rPr lang="he-IL" altLang="he-IL" sz="2000" dirty="0" smtClean="0">
                <a:solidFill>
                  <a:srgbClr val="222222"/>
                </a:solidFill>
                <a:latin typeface="inherit"/>
              </a:rPr>
              <a:t> </a:t>
            </a:r>
            <a:r>
              <a:rPr lang="he-IL" altLang="he-IL" sz="2000" dirty="0" err="1" smtClean="0">
                <a:solidFill>
                  <a:srgbClr val="222222"/>
                </a:solidFill>
                <a:latin typeface="inherit"/>
              </a:rPr>
              <a:t>are</a:t>
            </a:r>
            <a:r>
              <a:rPr lang="he-IL" altLang="he-IL" sz="2000" dirty="0" smtClean="0">
                <a:solidFill>
                  <a:srgbClr val="222222"/>
                </a:solidFill>
                <a:latin typeface="inherit"/>
              </a:rPr>
              <a:t> </a:t>
            </a:r>
            <a:r>
              <a:rPr lang="he-IL" altLang="he-IL" sz="2000" dirty="0" err="1" smtClean="0">
                <a:solidFill>
                  <a:srgbClr val="222222"/>
                </a:solidFill>
                <a:latin typeface="inherit"/>
              </a:rPr>
              <a:t>designed</a:t>
            </a:r>
            <a:r>
              <a:rPr lang="he-IL" altLang="he-IL" sz="2000" dirty="0" smtClean="0">
                <a:solidFill>
                  <a:srgbClr val="222222"/>
                </a:solidFill>
                <a:latin typeface="inherit"/>
              </a:rPr>
              <a:t> </a:t>
            </a:r>
            <a:r>
              <a:rPr lang="he-IL" altLang="he-IL" sz="2000" dirty="0" err="1" smtClean="0">
                <a:solidFill>
                  <a:srgbClr val="222222"/>
                </a:solidFill>
                <a:latin typeface="inherit"/>
              </a:rPr>
              <a:t>for</a:t>
            </a:r>
            <a:r>
              <a:rPr lang="he-IL" altLang="he-IL" sz="2000" dirty="0" smtClean="0">
                <a:solidFill>
                  <a:srgbClr val="222222"/>
                </a:solidFill>
                <a:latin typeface="inherit"/>
              </a:rPr>
              <a:t> </a:t>
            </a:r>
            <a:r>
              <a:rPr lang="he-IL" altLang="he-IL" sz="2000" dirty="0" err="1" smtClean="0">
                <a:solidFill>
                  <a:srgbClr val="222222"/>
                </a:solidFill>
                <a:latin typeface="inherit"/>
              </a:rPr>
              <a:t>production</a:t>
            </a:r>
            <a:r>
              <a:rPr lang="he-IL" altLang="he-IL" sz="2000" dirty="0" smtClean="0">
                <a:solidFill>
                  <a:srgbClr val="222222"/>
                </a:solidFill>
                <a:latin typeface="inherit"/>
              </a:rPr>
              <a:t> </a:t>
            </a:r>
            <a:r>
              <a:rPr lang="he-IL" altLang="he-IL" sz="2000" dirty="0" err="1" smtClean="0">
                <a:solidFill>
                  <a:srgbClr val="222222"/>
                </a:solidFill>
                <a:latin typeface="inherit"/>
              </a:rPr>
              <a:t>only</a:t>
            </a:r>
            <a:endParaRPr lang="he-IL" altLang="he-IL" sz="2000" dirty="0">
              <a:solidFill>
                <a:srgbClr val="222222"/>
              </a:solidFill>
              <a:latin typeface="inherit"/>
            </a:endParaRPr>
          </a:p>
          <a:p>
            <a:pPr lvl="1" algn="l" rtl="0" eaLnBrk="0" fontAlgn="base" hangingPunct="0">
              <a:lnSpc>
                <a:spcPct val="150000"/>
              </a:lnSpc>
              <a:spcBef>
                <a:spcPct val="0"/>
              </a:spcBef>
              <a:spcAft>
                <a:spcPct val="0"/>
              </a:spcAft>
              <a:buFont typeface="Courier New" panose="02070309020205020404" pitchFamily="49" charset="0"/>
              <a:buChar char="o"/>
            </a:pPr>
            <a:r>
              <a:rPr lang="he-IL" altLang="he-IL" sz="2000" dirty="0" smtClean="0">
                <a:solidFill>
                  <a:srgbClr val="222222"/>
                </a:solidFill>
                <a:latin typeface="inherit"/>
              </a:rPr>
              <a:t>Production </a:t>
            </a:r>
            <a:r>
              <a:rPr lang="he-IL" altLang="he-IL" sz="2000" dirty="0" err="1">
                <a:solidFill>
                  <a:srgbClr val="222222"/>
                </a:solidFill>
                <a:latin typeface="inherit"/>
              </a:rPr>
              <a:t>systems</a:t>
            </a:r>
            <a:r>
              <a:rPr lang="he-IL" altLang="he-IL" sz="2000" dirty="0">
                <a:solidFill>
                  <a:srgbClr val="222222"/>
                </a:solidFill>
                <a:latin typeface="inherit"/>
              </a:rPr>
              <a:t> </a:t>
            </a:r>
            <a:r>
              <a:rPr lang="he-IL" altLang="he-IL" sz="2000" dirty="0" err="1">
                <a:solidFill>
                  <a:srgbClr val="222222"/>
                </a:solidFill>
                <a:latin typeface="inherit"/>
              </a:rPr>
              <a:t>were</a:t>
            </a:r>
            <a:r>
              <a:rPr lang="he-IL" altLang="he-IL" sz="2000" dirty="0">
                <a:solidFill>
                  <a:srgbClr val="222222"/>
                </a:solidFill>
                <a:latin typeface="inherit"/>
              </a:rPr>
              <a:t> </a:t>
            </a:r>
            <a:r>
              <a:rPr lang="he-IL" altLang="he-IL" sz="2000" dirty="0" err="1">
                <a:solidFill>
                  <a:srgbClr val="222222"/>
                </a:solidFill>
                <a:latin typeface="inherit"/>
              </a:rPr>
              <a:t>connected</a:t>
            </a:r>
            <a:r>
              <a:rPr lang="he-IL" altLang="he-IL" sz="2000" dirty="0">
                <a:solidFill>
                  <a:srgbClr val="222222"/>
                </a:solidFill>
                <a:latin typeface="inherit"/>
              </a:rPr>
              <a:t> </a:t>
            </a:r>
            <a:r>
              <a:rPr lang="he-IL" altLang="he-IL" sz="2000" dirty="0" err="1">
                <a:solidFill>
                  <a:srgbClr val="222222"/>
                </a:solidFill>
                <a:latin typeface="inherit"/>
              </a:rPr>
              <a:t>to</a:t>
            </a:r>
            <a:r>
              <a:rPr lang="he-IL" altLang="he-IL" sz="2000" dirty="0">
                <a:solidFill>
                  <a:srgbClr val="222222"/>
                </a:solidFill>
                <a:latin typeface="inherit"/>
              </a:rPr>
              <a:t> </a:t>
            </a:r>
            <a:r>
              <a:rPr lang="he-IL" altLang="he-IL" sz="2000" dirty="0" err="1">
                <a:solidFill>
                  <a:srgbClr val="222222"/>
                </a:solidFill>
                <a:latin typeface="inherit"/>
              </a:rPr>
              <a:t>the</a:t>
            </a:r>
            <a:r>
              <a:rPr lang="he-IL" altLang="he-IL" sz="2000" dirty="0">
                <a:solidFill>
                  <a:srgbClr val="222222"/>
                </a:solidFill>
                <a:latin typeface="inherit"/>
              </a:rPr>
              <a:t> </a:t>
            </a:r>
            <a:r>
              <a:rPr lang="he-IL" altLang="he-IL" sz="2000" dirty="0" err="1">
                <a:solidFill>
                  <a:srgbClr val="222222"/>
                </a:solidFill>
                <a:latin typeface="inherit"/>
              </a:rPr>
              <a:t>computer</a:t>
            </a:r>
            <a:r>
              <a:rPr lang="he-IL" altLang="he-IL" sz="2000" dirty="0">
                <a:solidFill>
                  <a:srgbClr val="222222"/>
                </a:solidFill>
                <a:latin typeface="inherit"/>
              </a:rPr>
              <a:t> </a:t>
            </a:r>
            <a:r>
              <a:rPr lang="he-IL" altLang="he-IL" sz="2000" dirty="0" err="1">
                <a:solidFill>
                  <a:srgbClr val="222222"/>
                </a:solidFill>
                <a:latin typeface="inherit"/>
              </a:rPr>
              <a:t>by</a:t>
            </a:r>
            <a:r>
              <a:rPr lang="he-IL" altLang="he-IL" sz="2000" dirty="0">
                <a:solidFill>
                  <a:srgbClr val="222222"/>
                </a:solidFill>
                <a:latin typeface="inherit"/>
              </a:rPr>
              <a:t> </a:t>
            </a:r>
            <a:r>
              <a:rPr lang="he-IL" altLang="he-IL" sz="2000" dirty="0" err="1">
                <a:solidFill>
                  <a:srgbClr val="222222"/>
                </a:solidFill>
                <a:latin typeface="inherit"/>
              </a:rPr>
              <a:t>serial</a:t>
            </a:r>
            <a:r>
              <a:rPr lang="he-IL" altLang="he-IL" sz="2000" dirty="0">
                <a:solidFill>
                  <a:srgbClr val="222222"/>
                </a:solidFill>
                <a:latin typeface="inherit"/>
              </a:rPr>
              <a:t> </a:t>
            </a:r>
            <a:r>
              <a:rPr lang="he-IL" altLang="he-IL" sz="2000" dirty="0" err="1" smtClean="0">
                <a:solidFill>
                  <a:srgbClr val="222222"/>
                </a:solidFill>
                <a:latin typeface="inherit"/>
              </a:rPr>
              <a:t>cables</a:t>
            </a:r>
            <a:endParaRPr lang="en-US" altLang="he-IL" sz="2000" dirty="0" smtClean="0">
              <a:solidFill>
                <a:srgbClr val="222222"/>
              </a:solidFill>
              <a:latin typeface="inherit"/>
            </a:endParaRPr>
          </a:p>
          <a:p>
            <a:pPr lvl="1" algn="l" rtl="0" eaLnBrk="0" fontAlgn="base" hangingPunct="0">
              <a:lnSpc>
                <a:spcPct val="150000"/>
              </a:lnSpc>
              <a:spcBef>
                <a:spcPct val="0"/>
              </a:spcBef>
              <a:spcAft>
                <a:spcPct val="0"/>
              </a:spcAft>
              <a:buFont typeface="Courier New" panose="02070309020205020404" pitchFamily="49" charset="0"/>
              <a:buChar char="o"/>
            </a:pPr>
            <a:r>
              <a:rPr lang="en-US" altLang="he-IL" sz="2000" dirty="0" smtClean="0">
                <a:solidFill>
                  <a:srgbClr val="222222"/>
                </a:solidFill>
                <a:latin typeface="inherit"/>
              </a:rPr>
              <a:t>Factories were located far from population areas – but over the years </a:t>
            </a:r>
          </a:p>
          <a:p>
            <a:pPr marL="457200" lvl="1" indent="0" algn="l" rtl="0" eaLnBrk="0" fontAlgn="base" hangingPunct="0">
              <a:lnSpc>
                <a:spcPct val="150000"/>
              </a:lnSpc>
              <a:spcBef>
                <a:spcPct val="0"/>
              </a:spcBef>
              <a:spcAft>
                <a:spcPct val="0"/>
              </a:spcAft>
              <a:buNone/>
            </a:pPr>
            <a:r>
              <a:rPr lang="en-US" altLang="he-IL" sz="2000" dirty="0">
                <a:solidFill>
                  <a:srgbClr val="222222"/>
                </a:solidFill>
                <a:latin typeface="inherit"/>
              </a:rPr>
              <a:t> </a:t>
            </a:r>
            <a:r>
              <a:rPr lang="en-US" altLang="he-IL" sz="2000" dirty="0" smtClean="0">
                <a:solidFill>
                  <a:srgbClr val="222222"/>
                </a:solidFill>
                <a:latin typeface="inherit"/>
              </a:rPr>
              <a:t>   populated areas came close</a:t>
            </a:r>
          </a:p>
          <a:p>
            <a:pPr lvl="1" algn="l" rtl="0" eaLnBrk="0" fontAlgn="base" hangingPunct="0">
              <a:lnSpc>
                <a:spcPct val="150000"/>
              </a:lnSpc>
              <a:spcBef>
                <a:spcPct val="0"/>
              </a:spcBef>
              <a:spcAft>
                <a:spcPct val="0"/>
              </a:spcAft>
              <a:buFont typeface="Courier New" panose="02070309020205020404" pitchFamily="49" charset="0"/>
              <a:buChar char="o"/>
            </a:pPr>
            <a:r>
              <a:rPr lang="en-US" sz="2000" dirty="0">
                <a:solidFill>
                  <a:srgbClr val="222222"/>
                </a:solidFill>
                <a:latin typeface="inherit"/>
              </a:rPr>
              <a:t>Life was better in cyber aspect but much less efficient</a:t>
            </a:r>
            <a:endParaRPr lang="he-IL" altLang="he-IL" sz="2000" dirty="0">
              <a:solidFill>
                <a:srgbClr val="222222"/>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he-IL" altLang="he-IL" sz="1800" dirty="0">
                <a:solidFill>
                  <a:srgbClr val="222222"/>
                </a:solidFill>
                <a:latin typeface="inherit"/>
              </a:rPr>
              <a:t/>
            </a:r>
            <a:br>
              <a:rPr lang="he-IL" altLang="he-IL" sz="1800" dirty="0">
                <a:solidFill>
                  <a:srgbClr val="222222"/>
                </a:solidFill>
                <a:latin typeface="inherit"/>
              </a:rPr>
            </a:br>
            <a:endParaRPr lang="he-IL" altLang="he-IL" sz="1800" dirty="0">
              <a:solidFill>
                <a:srgbClr val="222222"/>
              </a:solidFill>
              <a:latin typeface="inherit"/>
            </a:endParaRPr>
          </a:p>
        </p:txBody>
      </p:sp>
      <p:sp>
        <p:nvSpPr>
          <p:cNvPr id="4" name="Slide Number Placeholder 3"/>
          <p:cNvSpPr>
            <a:spLocks noGrp="1"/>
          </p:cNvSpPr>
          <p:nvPr>
            <p:ph type="sldNum" sz="quarter" idx="12"/>
          </p:nvPr>
        </p:nvSpPr>
        <p:spPr/>
        <p:txBody>
          <a:bodyPr/>
          <a:lstStyle/>
          <a:p>
            <a:fld id="{8E3E0663-2E0C-4D6A-8756-C5828BA5C552}" type="slidenum">
              <a:rPr lang="he-IL" smtClean="0"/>
              <a:t>19</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8" name="Rectangle 3"/>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1" name="TextBox 10"/>
          <p:cNvSpPr txBox="1"/>
          <p:nvPr/>
        </p:nvSpPr>
        <p:spPr>
          <a:xfrm>
            <a:off x="151289" y="5062359"/>
            <a:ext cx="7257105" cy="1077218"/>
          </a:xfrm>
          <a:prstGeom prst="rect">
            <a:avLst/>
          </a:prstGeom>
          <a:noFill/>
        </p:spPr>
        <p:txBody>
          <a:bodyPr wrap="square" rtlCol="1">
            <a:spAutoFit/>
          </a:bodyPr>
          <a:lstStyle/>
          <a:p>
            <a:pPr algn="l" rtl="0"/>
            <a:r>
              <a:rPr lang="he-IL" altLang="he-IL" sz="2800" dirty="0" err="1">
                <a:solidFill>
                  <a:srgbClr val="222222"/>
                </a:solidFill>
                <a:latin typeface="inherit"/>
              </a:rPr>
              <a:t>Until</a:t>
            </a:r>
            <a:r>
              <a:rPr lang="he-IL" altLang="he-IL" sz="2800" dirty="0">
                <a:solidFill>
                  <a:srgbClr val="222222"/>
                </a:solidFill>
                <a:latin typeface="inherit"/>
              </a:rPr>
              <a:t> </a:t>
            </a:r>
            <a:r>
              <a:rPr lang="en-US" altLang="he-IL" sz="2800" dirty="0" smtClean="0">
                <a:solidFill>
                  <a:srgbClr val="222222"/>
                </a:solidFill>
                <a:latin typeface="inherit"/>
              </a:rPr>
              <a:t>2 </a:t>
            </a:r>
            <a:r>
              <a:rPr lang="he-IL" altLang="he-IL" sz="2800" dirty="0" err="1">
                <a:solidFill>
                  <a:srgbClr val="222222"/>
                </a:solidFill>
                <a:latin typeface="inherit"/>
              </a:rPr>
              <a:t>significant</a:t>
            </a:r>
            <a:r>
              <a:rPr lang="he-IL" altLang="he-IL" sz="2800" dirty="0">
                <a:solidFill>
                  <a:srgbClr val="222222"/>
                </a:solidFill>
                <a:latin typeface="inherit"/>
              </a:rPr>
              <a:t> </a:t>
            </a:r>
            <a:r>
              <a:rPr lang="he-IL" altLang="he-IL" sz="2800" dirty="0" err="1">
                <a:solidFill>
                  <a:srgbClr val="222222"/>
                </a:solidFill>
                <a:latin typeface="inherit"/>
              </a:rPr>
              <a:t>revolutions</a:t>
            </a:r>
            <a:r>
              <a:rPr lang="he-IL" altLang="he-IL" sz="2800" dirty="0">
                <a:solidFill>
                  <a:srgbClr val="222222"/>
                </a:solidFill>
                <a:latin typeface="inherit"/>
              </a:rPr>
              <a:t> </a:t>
            </a:r>
            <a:r>
              <a:rPr lang="he-IL" altLang="he-IL" sz="2800" dirty="0" err="1">
                <a:solidFill>
                  <a:srgbClr val="222222"/>
                </a:solidFill>
                <a:latin typeface="inherit"/>
              </a:rPr>
              <a:t>have</a:t>
            </a:r>
            <a:r>
              <a:rPr lang="he-IL" altLang="he-IL" sz="2800" dirty="0">
                <a:solidFill>
                  <a:srgbClr val="222222"/>
                </a:solidFill>
                <a:latin typeface="inherit"/>
              </a:rPr>
              <a:t> </a:t>
            </a:r>
            <a:r>
              <a:rPr lang="he-IL" altLang="he-IL" sz="2800" dirty="0" err="1" smtClean="0">
                <a:solidFill>
                  <a:srgbClr val="222222"/>
                </a:solidFill>
                <a:latin typeface="inherit"/>
              </a:rPr>
              <a:t>come</a:t>
            </a:r>
            <a:r>
              <a:rPr lang="en-US" altLang="he-IL" sz="2800" dirty="0" smtClean="0">
                <a:solidFill>
                  <a:srgbClr val="222222"/>
                </a:solidFill>
                <a:latin typeface="inherit"/>
              </a:rPr>
              <a:t>:</a:t>
            </a:r>
            <a:r>
              <a:rPr lang="he-IL" altLang="he-IL" sz="2800" dirty="0" smtClean="0"/>
              <a:t> </a:t>
            </a:r>
            <a:endParaRPr lang="he-IL" altLang="he-IL" sz="2800" dirty="0">
              <a:latin typeface="Arial" panose="020B0604020202020204" pitchFamily="34" charset="0"/>
            </a:endParaRPr>
          </a:p>
          <a:p>
            <a:pPr algn="l" rtl="0"/>
            <a:r>
              <a:rPr lang="en-US" sz="3600" dirty="0" smtClean="0">
                <a:solidFill>
                  <a:srgbClr val="FF0000"/>
                </a:solidFill>
              </a:rPr>
              <a:t>Industry 3  &amp;  </a:t>
            </a:r>
            <a:r>
              <a:rPr lang="en-US" sz="3600" dirty="0">
                <a:solidFill>
                  <a:srgbClr val="FF0000"/>
                </a:solidFill>
              </a:rPr>
              <a:t>Industry </a:t>
            </a:r>
            <a:r>
              <a:rPr lang="en-US" sz="3600" dirty="0" smtClean="0">
                <a:solidFill>
                  <a:srgbClr val="FF0000"/>
                </a:solidFill>
              </a:rPr>
              <a:t>4</a:t>
            </a:r>
            <a:endParaRPr lang="he-IL" sz="3600" dirty="0">
              <a:solidFill>
                <a:srgbClr val="FF0000"/>
              </a:solidFill>
            </a:endParaRPr>
          </a:p>
        </p:txBody>
      </p:sp>
      <p:pic>
        <p:nvPicPr>
          <p:cNvPr id="12" name="Picture 2" descr="Image result for industry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842" y="3254274"/>
            <a:ext cx="4305844" cy="26046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637731" y="5858900"/>
            <a:ext cx="1939955" cy="184666"/>
          </a:xfrm>
          <a:prstGeom prst="rect">
            <a:avLst/>
          </a:prstGeom>
        </p:spPr>
        <p:txBody>
          <a:bodyPr wrap="none">
            <a:spAutoFit/>
          </a:bodyPr>
          <a:lstStyle/>
          <a:p>
            <a:pPr lvl="1" algn="l" rtl="0" eaLnBrk="0" fontAlgn="base" hangingPunct="0">
              <a:spcBef>
                <a:spcPct val="0"/>
              </a:spcBef>
              <a:spcAft>
                <a:spcPct val="0"/>
              </a:spcAft>
            </a:pPr>
            <a:r>
              <a:rPr lang="en-US" sz="600" dirty="0">
                <a:hlinkClick r:id="rId3"/>
              </a:rPr>
              <a:t>http://brunothalmann.com/industry-4-0/</a:t>
            </a:r>
            <a:endParaRPr lang="he-IL" altLang="he-IL" sz="600" dirty="0">
              <a:solidFill>
                <a:srgbClr val="222222"/>
              </a:solidFill>
              <a:latin typeface="inherit"/>
            </a:endParaRPr>
          </a:p>
        </p:txBody>
      </p:sp>
      <p:sp>
        <p:nvSpPr>
          <p:cNvPr id="2" name="Notched Right Arrow 1"/>
          <p:cNvSpPr/>
          <p:nvPr/>
        </p:nvSpPr>
        <p:spPr>
          <a:xfrm rot="5400000">
            <a:off x="10426637" y="2329412"/>
            <a:ext cx="1104523" cy="588475"/>
          </a:xfrm>
          <a:prstGeom prst="notch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 name="TextBox 2"/>
          <p:cNvSpPr txBox="1"/>
          <p:nvPr/>
        </p:nvSpPr>
        <p:spPr>
          <a:xfrm>
            <a:off x="9661514" y="1370814"/>
            <a:ext cx="2435276"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rtlCol="1">
            <a:spAutoFit/>
          </a:bodyPr>
          <a:lstStyle/>
          <a:p>
            <a:pPr algn="ctr"/>
            <a:r>
              <a:rPr lang="en-US" dirty="0" smtClean="0"/>
              <a:t>IIOT DEVICES</a:t>
            </a:r>
          </a:p>
          <a:p>
            <a:pPr algn="ctr"/>
            <a:r>
              <a:rPr lang="en-US" dirty="0" smtClean="0"/>
              <a:t>OPEN TO INTERNET </a:t>
            </a:r>
            <a:endParaRPr lang="he-IL" dirty="0"/>
          </a:p>
        </p:txBody>
      </p:sp>
      <p:sp>
        <p:nvSpPr>
          <p:cNvPr id="6" name="Rectangle 1"/>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581003" y="171216"/>
            <a:ext cx="6080511" cy="523220"/>
          </a:xfrm>
          <a:prstGeom prst="rect">
            <a:avLst/>
          </a:prstGeom>
        </p:spPr>
        <p:txBody>
          <a:bodyPr wrap="none">
            <a:spAutoFit/>
          </a:bodyPr>
          <a:lstStyle/>
          <a:p>
            <a:pPr lvl="0" algn="l" rtl="0" eaLnBrk="0" fontAlgn="base" hangingPunct="0">
              <a:spcBef>
                <a:spcPct val="0"/>
              </a:spcBef>
              <a:spcAft>
                <a:spcPct val="0"/>
              </a:spcAft>
            </a:pPr>
            <a:r>
              <a:rPr lang="he-IL" altLang="he-IL" sz="2800" dirty="0">
                <a:solidFill>
                  <a:srgbClr val="222222"/>
                </a:solidFill>
                <a:latin typeface="inherit"/>
              </a:rPr>
              <a:t>Cyber </a:t>
            </a:r>
            <a:r>
              <a:rPr lang="he-IL" altLang="he-IL" sz="2800" dirty="0" smtClean="0">
                <a:solidFill>
                  <a:srgbClr val="222222"/>
                </a:solidFill>
                <a:latin typeface="inherit"/>
              </a:rPr>
              <a:t>​</a:t>
            </a:r>
            <a:r>
              <a:rPr lang="en-US" altLang="he-IL" sz="2800" dirty="0" smtClean="0">
                <a:solidFill>
                  <a:srgbClr val="222222"/>
                </a:solidFill>
                <a:latin typeface="inherit"/>
              </a:rPr>
              <a:t>Risks in </a:t>
            </a:r>
            <a:r>
              <a:rPr lang="en-US" altLang="he-IL" sz="2800" dirty="0" err="1" smtClean="0">
                <a:solidFill>
                  <a:srgbClr val="222222"/>
                </a:solidFill>
                <a:latin typeface="inherit"/>
              </a:rPr>
              <a:t>HazMat</a:t>
            </a:r>
            <a:r>
              <a:rPr lang="en-US" altLang="he-IL" sz="2800" dirty="0" smtClean="0">
                <a:solidFill>
                  <a:srgbClr val="222222"/>
                </a:solidFill>
                <a:latin typeface="inherit"/>
              </a:rPr>
              <a:t> - Background</a:t>
            </a:r>
            <a:endParaRPr lang="he-IL" altLang="he-IL" sz="2800" dirty="0">
              <a:latin typeface="Arial" panose="020B0604020202020204" pitchFamily="34" charset="0"/>
            </a:endParaRPr>
          </a:p>
        </p:txBody>
      </p:sp>
      <p:sp>
        <p:nvSpPr>
          <p:cNvPr id="17"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448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596" y="-204446"/>
            <a:ext cx="3840480" cy="1325563"/>
          </a:xfrm>
        </p:spPr>
        <p:txBody>
          <a:bodyPr/>
          <a:lstStyle/>
          <a:p>
            <a:r>
              <a:rPr lang="en-US" altLang="he-IL" dirty="0" smtClean="0">
                <a:solidFill>
                  <a:srgbClr val="222222"/>
                </a:solidFill>
                <a:latin typeface="inherit"/>
              </a:rPr>
              <a:t>ABOUT ME</a:t>
            </a:r>
            <a:endParaRPr lang="he-IL" dirty="0"/>
          </a:p>
        </p:txBody>
      </p:sp>
      <p:sp>
        <p:nvSpPr>
          <p:cNvPr id="4" name="Slide Number Placeholder 3"/>
          <p:cNvSpPr>
            <a:spLocks noGrp="1"/>
          </p:cNvSpPr>
          <p:nvPr>
            <p:ph type="sldNum" sz="quarter" idx="12"/>
          </p:nvPr>
        </p:nvSpPr>
        <p:spPr/>
        <p:txBody>
          <a:bodyPr/>
          <a:lstStyle/>
          <a:p>
            <a:fld id="{8E3E0663-2E0C-4D6A-8756-C5828BA5C552}" type="slidenum">
              <a:rPr lang="he-IL" smtClean="0"/>
              <a:t>2</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1"/>
          <p:cNvSpPr>
            <a:spLocks noGrp="1" noChangeArrowheads="1"/>
          </p:cNvSpPr>
          <p:nvPr>
            <p:ph idx="1"/>
          </p:nvPr>
        </p:nvSpPr>
        <p:spPr bwMode="auto">
          <a:xfrm>
            <a:off x="77372" y="911039"/>
            <a:ext cx="9671568" cy="510204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he-IL" sz="2100" dirty="0" smtClean="0">
                <a:solidFill>
                  <a:srgbClr val="222222"/>
                </a:solidFill>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he-IL" sz="2100" dirty="0" smtClean="0">
                <a:solidFill>
                  <a:srgbClr val="222222"/>
                </a:solidFill>
                <a:latin typeface="inherit"/>
              </a:rPr>
              <a:t>             Yosi Shavit – Head of ICS Cyber Security Department</a:t>
            </a:r>
          </a:p>
          <a:p>
            <a:pPr marL="0" marR="0" lvl="0" indent="0" algn="l" defTabSz="914400" rtl="0" eaLnBrk="0" fontAlgn="base" latinLnBrk="0" hangingPunct="0">
              <a:lnSpc>
                <a:spcPct val="100000"/>
              </a:lnSpc>
              <a:spcBef>
                <a:spcPct val="0"/>
              </a:spcBef>
              <a:spcAft>
                <a:spcPct val="0"/>
              </a:spcAft>
              <a:buClrTx/>
              <a:buSzTx/>
              <a:buFontTx/>
              <a:buNone/>
              <a:tabLst/>
            </a:pPr>
            <a:r>
              <a:rPr lang="en-US" altLang="he-IL" sz="2100" dirty="0" smtClean="0">
                <a:solidFill>
                  <a:srgbClr val="222222"/>
                </a:solidFill>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he-IL" sz="2100" dirty="0">
              <a:solidFill>
                <a:srgbClr val="222222"/>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he-IL" sz="2100" dirty="0" smtClean="0">
              <a:solidFill>
                <a:srgbClr val="222222"/>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he-IL" sz="2100" b="1" dirty="0" err="1" smtClean="0">
                <a:solidFill>
                  <a:srgbClr val="222222"/>
                </a:solidFill>
                <a:latin typeface="inherit"/>
              </a:rPr>
              <a:t>Bsc</a:t>
            </a:r>
            <a:r>
              <a:rPr lang="en-US" altLang="he-IL" sz="2100" b="1" dirty="0" smtClean="0">
                <a:solidFill>
                  <a:srgbClr val="222222"/>
                </a:solidFill>
                <a:latin typeface="inherit"/>
              </a:rPr>
              <a:t>. </a:t>
            </a:r>
            <a:r>
              <a:rPr kumimoji="0" lang="he-IL" altLang="he-IL" sz="2100" b="1"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Mechanical</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Engineering</a:t>
            </a:r>
            <a:r>
              <a:rPr kumimoji="0" lang="en-US" altLang="he-IL" sz="2100" b="0" i="0" u="none" strike="noStrike" cap="none" normalizeH="0" baseline="0" dirty="0" smtClean="0">
                <a:ln>
                  <a:noFill/>
                </a:ln>
                <a:solidFill>
                  <a:srgbClr val="222222"/>
                </a:solidFill>
                <a:effectLst/>
                <a:latin typeface="inherit"/>
              </a:rPr>
              <a:t> – </a:t>
            </a:r>
            <a:r>
              <a:rPr kumimoji="0" lang="en-US" altLang="he-IL" sz="2100" b="0" i="0" u="none" strike="noStrike" cap="none" normalizeH="0" baseline="0" dirty="0" err="1" smtClean="0">
                <a:ln>
                  <a:noFill/>
                </a:ln>
                <a:solidFill>
                  <a:srgbClr val="222222"/>
                </a:solidFill>
                <a:effectLst/>
                <a:latin typeface="inherit"/>
              </a:rPr>
              <a:t>Technion</a:t>
            </a:r>
            <a:r>
              <a:rPr kumimoji="0" lang="en-US" altLang="he-IL" sz="2100" b="0" i="0" u="none" strike="noStrike" cap="none" normalizeH="0" baseline="0" dirty="0" smtClean="0">
                <a:ln>
                  <a:noFill/>
                </a:ln>
                <a:solidFill>
                  <a:srgbClr val="222222"/>
                </a:solidFill>
                <a:effectLst/>
                <a:latin typeface="inherit"/>
              </a:rPr>
              <a:t> Haifa , Israel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1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100" b="1" i="0" u="none" strike="noStrike" cap="none" normalizeH="0" baseline="0" dirty="0" smtClean="0">
                <a:ln>
                  <a:noFill/>
                </a:ln>
                <a:solidFill>
                  <a:srgbClr val="222222"/>
                </a:solidFill>
                <a:effectLst/>
                <a:latin typeface="inherit"/>
              </a:rPr>
              <a:t>MBA</a:t>
            </a:r>
            <a:r>
              <a:rPr lang="en-US" altLang="he-IL" sz="2100" dirty="0" smtClean="0">
                <a:solidFill>
                  <a:srgbClr val="222222"/>
                </a:solidFill>
                <a:latin typeface="inherit"/>
              </a:rPr>
              <a:t> </a:t>
            </a:r>
            <a:r>
              <a:rPr lang="en-US" altLang="he-IL" sz="2100" dirty="0" smtClean="0">
                <a:solidFill>
                  <a:srgbClr val="222222"/>
                </a:solidFill>
                <a:latin typeface="inherit"/>
              </a:rPr>
              <a:t>Business Management – Open University, Israel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he-IL" sz="2100" dirty="0" smtClean="0">
              <a:solidFill>
                <a:srgbClr val="222222"/>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100" b="1" i="0" u="none" strike="noStrike" cap="none" normalizeH="0" baseline="0" dirty="0" smtClean="0">
                <a:ln>
                  <a:noFill/>
                </a:ln>
                <a:solidFill>
                  <a:srgbClr val="222222"/>
                </a:solidFill>
                <a:effectLst/>
                <a:latin typeface="inherit"/>
              </a:rPr>
              <a:t>CISM</a:t>
            </a:r>
            <a:r>
              <a:rPr kumimoji="0" lang="en-US" altLang="he-IL" sz="2100" b="0" i="0" u="none" strike="noStrike" cap="none" normalizeH="0" baseline="0" dirty="0" smtClean="0">
                <a:ln>
                  <a:noFill/>
                </a:ln>
                <a:solidFill>
                  <a:srgbClr val="222222"/>
                </a:solidFill>
                <a:effectLst/>
                <a:latin typeface="inherit"/>
              </a:rPr>
              <a:t> – Certified</a:t>
            </a:r>
            <a:r>
              <a:rPr kumimoji="0" lang="en-US" altLang="he-IL" sz="2100" b="0" i="0" u="none" strike="noStrike" cap="none" normalizeH="0" dirty="0" smtClean="0">
                <a:ln>
                  <a:noFill/>
                </a:ln>
                <a:solidFill>
                  <a:srgbClr val="222222"/>
                </a:solidFill>
                <a:effectLst/>
                <a:latin typeface="inherit"/>
              </a:rPr>
              <a:t> </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Information</a:t>
            </a:r>
            <a:r>
              <a:rPr kumimoji="0" lang="he-IL" altLang="he-IL" sz="2100" b="0" i="0" u="none" strike="noStrike" cap="none" normalizeH="0" baseline="0" dirty="0" smtClean="0">
                <a:ln>
                  <a:noFill/>
                </a:ln>
                <a:solidFill>
                  <a:srgbClr val="222222"/>
                </a:solidFill>
                <a:effectLst/>
                <a:latin typeface="inherit"/>
              </a:rPr>
              <a:t> Security </a:t>
            </a:r>
            <a:r>
              <a:rPr kumimoji="0" lang="he-IL" altLang="he-IL" sz="2100" b="0" i="0" u="none" strike="noStrike" cap="none" normalizeH="0" baseline="0" dirty="0" err="1" smtClean="0">
                <a:ln>
                  <a:noFill/>
                </a:ln>
                <a:solidFill>
                  <a:srgbClr val="222222"/>
                </a:solidFill>
                <a:effectLst/>
                <a:latin typeface="inherit"/>
              </a:rPr>
              <a:t>Manager</a:t>
            </a:r>
            <a:r>
              <a:rPr kumimoji="0" lang="he-IL" altLang="he-IL" sz="2100" b="0" i="0" u="none" strike="noStrike" cap="none" normalizeH="0" baseline="0" dirty="0" smtClean="0">
                <a:ln>
                  <a:noFill/>
                </a:ln>
                <a:solidFill>
                  <a:srgbClr val="222222"/>
                </a:solidFill>
                <a:effectLst/>
                <a:latin typeface="inherit"/>
              </a:rPr>
              <a:t> </a:t>
            </a:r>
            <a:r>
              <a:rPr kumimoji="0" lang="en-US" altLang="he-IL" sz="2100" b="0" i="0" u="none" strike="noStrike" cap="none" normalizeH="0" baseline="0" dirty="0" smtClean="0">
                <a:ln>
                  <a:noFill/>
                </a:ln>
                <a:solidFill>
                  <a:srgbClr val="222222"/>
                </a:solidFill>
                <a:effectLst/>
                <a:latin typeface="inherit"/>
              </a:rPr>
              <a:t>– ISACA (International)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1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2100" b="0" i="0" u="none" strike="noStrike" cap="none" normalizeH="0" baseline="0" dirty="0" err="1" smtClean="0">
                <a:ln>
                  <a:noFill/>
                </a:ln>
                <a:solidFill>
                  <a:srgbClr val="222222"/>
                </a:solidFill>
                <a:effectLst/>
                <a:latin typeface="inherit"/>
              </a:rPr>
              <a:t>Lecturer</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in</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Academic</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Track</a:t>
            </a:r>
            <a:r>
              <a:rPr kumimoji="0" lang="he-IL" altLang="he-IL" sz="2100" b="0" i="0" u="none" strike="noStrike" cap="none" normalizeH="0" baseline="0" dirty="0" smtClean="0">
                <a:ln>
                  <a:noFill/>
                </a:ln>
                <a:solidFill>
                  <a:srgbClr val="222222"/>
                </a:solidFill>
                <a:effectLst/>
                <a:latin typeface="inherit"/>
              </a:rPr>
              <a:t> </a:t>
            </a:r>
            <a:r>
              <a:rPr kumimoji="0" lang="en-US" altLang="he-IL" sz="2100" b="0" i="0" u="none" strike="noStrike" cap="none" normalizeH="0" baseline="0" dirty="0" smtClean="0">
                <a:ln>
                  <a:noFill/>
                </a:ln>
                <a:solidFill>
                  <a:srgbClr val="222222"/>
                </a:solidFill>
                <a:effectLst/>
                <a:latin typeface="inherit"/>
              </a:rPr>
              <a:t>for</a:t>
            </a:r>
            <a:r>
              <a:rPr kumimoji="0" lang="en-US" altLang="he-IL" sz="2100" b="0" i="0" u="none" strike="noStrike" cap="none" normalizeH="0" dirty="0" smtClean="0">
                <a:ln>
                  <a:noFill/>
                </a:ln>
                <a:solidFill>
                  <a:srgbClr val="222222"/>
                </a:solidFill>
                <a:effectLst/>
                <a:latin typeface="inherit"/>
              </a:rPr>
              <a:t> information system and Cyber</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at</a:t>
            </a:r>
            <a:r>
              <a:rPr kumimoji="0" lang="he-IL" altLang="he-IL" sz="2100" b="0" i="0" u="none" strike="noStrike" cap="none" normalizeH="0" baseline="0" dirty="0" smtClean="0">
                <a:ln>
                  <a:noFill/>
                </a:ln>
                <a:solidFill>
                  <a:srgbClr val="222222"/>
                </a:solidFill>
                <a:effectLst/>
                <a:latin typeface="inherit"/>
              </a:rPr>
              <a:t> </a:t>
            </a:r>
            <a:r>
              <a:rPr kumimoji="0" lang="en-US" altLang="he-IL" sz="2100" b="0" i="0" u="none" strike="noStrike" cap="none" normalizeH="0" baseline="0" dirty="0" err="1" smtClean="0">
                <a:ln>
                  <a:noFill/>
                </a:ln>
                <a:solidFill>
                  <a:srgbClr val="222222"/>
                </a:solidFill>
                <a:effectLst/>
                <a:latin typeface="inherit"/>
              </a:rPr>
              <a:t>Achva</a:t>
            </a:r>
            <a:r>
              <a:rPr kumimoji="0" lang="en-US"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College</a:t>
            </a:r>
            <a:endParaRPr kumimoji="0" lang="he-IL" altLang="he-IL" sz="21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2100" b="0" i="0" u="none" strike="noStrike" cap="none" normalizeH="0" baseline="0" dirty="0" smtClean="0">
                <a:ln>
                  <a:noFill/>
                </a:ln>
                <a:solidFill>
                  <a:srgbClr val="222222"/>
                </a:solidFill>
                <a:effectLst/>
                <a:latin typeface="inherit"/>
              </a:rPr>
              <a:t> </a:t>
            </a:r>
            <a:r>
              <a:rPr kumimoji="0" lang="en-US" altLang="he-IL" sz="2100" b="0" i="0" u="none" strike="noStrike" cap="none" normalizeH="0" baseline="0" dirty="0" smtClean="0">
                <a:ln>
                  <a:noFill/>
                </a:ln>
                <a:solidFill>
                  <a:srgbClr val="222222"/>
                </a:solidFill>
                <a:effectLst/>
                <a:latin typeface="inherit"/>
              </a:rPr>
              <a:t> </a:t>
            </a:r>
            <a:endParaRPr kumimoji="0" lang="he-IL" altLang="he-IL" sz="2100" b="0" i="0" u="none" strike="noStrike" cap="none" normalizeH="0" baseline="0" dirty="0" smtClean="0">
              <a:ln>
                <a:noFill/>
              </a:ln>
              <a:solidFill>
                <a:srgbClr val="222222"/>
              </a:solidFill>
              <a:effectLst/>
              <a:latin typeface="inherit"/>
            </a:endParaRPr>
          </a:p>
          <a:p>
            <a:pPr marL="0" indent="0" algn="l" rtl="0" eaLnBrk="0" fontAlgn="base" hangingPunct="0">
              <a:lnSpc>
                <a:spcPct val="100000"/>
              </a:lnSpc>
              <a:spcBef>
                <a:spcPct val="0"/>
              </a:spcBef>
              <a:spcAft>
                <a:spcPct val="0"/>
              </a:spcAft>
              <a:buNone/>
            </a:pPr>
            <a:r>
              <a:rPr lang="he-IL" altLang="he-IL" sz="2100" dirty="0" err="1">
                <a:solidFill>
                  <a:srgbClr val="222222"/>
                </a:solidFill>
                <a:latin typeface="inherit"/>
              </a:rPr>
              <a:t>Lecturer</a:t>
            </a:r>
            <a:r>
              <a:rPr lang="he-IL" altLang="he-IL" sz="2100" dirty="0">
                <a:solidFill>
                  <a:srgbClr val="222222"/>
                </a:solidFill>
                <a:latin typeface="inherit"/>
              </a:rPr>
              <a:t> </a:t>
            </a:r>
            <a:r>
              <a:rPr lang="he-IL" altLang="he-IL" sz="2100" dirty="0" err="1">
                <a:solidFill>
                  <a:srgbClr val="222222"/>
                </a:solidFill>
                <a:latin typeface="inherit"/>
              </a:rPr>
              <a:t>at</a:t>
            </a:r>
            <a:r>
              <a:rPr lang="he-IL" altLang="he-IL" sz="2100" dirty="0">
                <a:solidFill>
                  <a:srgbClr val="222222"/>
                </a:solidFill>
                <a:latin typeface="inherit"/>
              </a:rPr>
              <a:t> </a:t>
            </a:r>
            <a:r>
              <a:rPr lang="he-IL" altLang="he-IL" sz="2100" dirty="0" err="1">
                <a:solidFill>
                  <a:srgbClr val="222222"/>
                </a:solidFill>
                <a:latin typeface="inherit"/>
              </a:rPr>
              <a:t>major</a:t>
            </a:r>
            <a:r>
              <a:rPr lang="he-IL" altLang="he-IL" sz="2100" dirty="0">
                <a:solidFill>
                  <a:srgbClr val="222222"/>
                </a:solidFill>
                <a:latin typeface="inherit"/>
              </a:rPr>
              <a:t> </a:t>
            </a:r>
            <a:r>
              <a:rPr lang="he-IL" altLang="he-IL" sz="2100" dirty="0" err="1">
                <a:solidFill>
                  <a:srgbClr val="222222"/>
                </a:solidFill>
                <a:latin typeface="inherit"/>
              </a:rPr>
              <a:t>cyber</a:t>
            </a:r>
            <a:r>
              <a:rPr lang="he-IL" altLang="he-IL" sz="2100" dirty="0">
                <a:solidFill>
                  <a:srgbClr val="222222"/>
                </a:solidFill>
                <a:latin typeface="inherit"/>
              </a:rPr>
              <a:t> </a:t>
            </a:r>
            <a:r>
              <a:rPr lang="he-IL" altLang="he-IL" sz="2100" dirty="0" err="1">
                <a:solidFill>
                  <a:srgbClr val="222222"/>
                </a:solidFill>
                <a:latin typeface="inherit"/>
              </a:rPr>
              <a:t>conferences</a:t>
            </a:r>
            <a:r>
              <a:rPr lang="he-IL" altLang="he-IL" sz="2100" dirty="0">
                <a:solidFill>
                  <a:srgbClr val="222222"/>
                </a:solidFill>
                <a:latin typeface="inherit"/>
              </a:rPr>
              <a:t> </a:t>
            </a:r>
            <a:r>
              <a:rPr lang="he-IL" altLang="he-IL" sz="2100" dirty="0" err="1">
                <a:solidFill>
                  <a:srgbClr val="222222"/>
                </a:solidFill>
                <a:latin typeface="inherit"/>
              </a:rPr>
              <a:t>around</a:t>
            </a:r>
            <a:r>
              <a:rPr lang="he-IL" altLang="he-IL" sz="2100" dirty="0">
                <a:solidFill>
                  <a:srgbClr val="222222"/>
                </a:solidFill>
                <a:latin typeface="inherit"/>
              </a:rPr>
              <a:t> </a:t>
            </a:r>
            <a:r>
              <a:rPr lang="he-IL" altLang="he-IL" sz="2100" dirty="0" err="1">
                <a:solidFill>
                  <a:srgbClr val="222222"/>
                </a:solidFill>
                <a:latin typeface="inherit"/>
              </a:rPr>
              <a:t>the</a:t>
            </a:r>
            <a:r>
              <a:rPr lang="he-IL" altLang="he-IL" sz="2100" dirty="0">
                <a:solidFill>
                  <a:srgbClr val="222222"/>
                </a:solidFill>
                <a:latin typeface="inherit"/>
              </a:rPr>
              <a:t> </a:t>
            </a:r>
            <a:r>
              <a:rPr lang="he-IL" altLang="he-IL" sz="2100" dirty="0" err="1">
                <a:solidFill>
                  <a:srgbClr val="222222"/>
                </a:solidFill>
                <a:latin typeface="inherit"/>
              </a:rPr>
              <a:t>world</a:t>
            </a:r>
            <a:r>
              <a:rPr lang="he-IL" altLang="he-IL" sz="800" dirty="0"/>
              <a:t> </a:t>
            </a:r>
            <a:endParaRPr lang="he-IL" altLang="he-IL" sz="1800" dirty="0">
              <a:latin typeface="Arial" panose="020B0604020202020204" pitchFamily="34" charset="0"/>
            </a:endParaRPr>
          </a:p>
          <a:p>
            <a:pPr marL="0" lvl="0" indent="0" algn="l" rtl="0" eaLnBrk="0" fontAlgn="base" hangingPunct="0">
              <a:lnSpc>
                <a:spcPct val="100000"/>
              </a:lnSpc>
              <a:spcBef>
                <a:spcPct val="0"/>
              </a:spcBef>
              <a:spcAft>
                <a:spcPct val="0"/>
              </a:spcAft>
              <a:buNone/>
            </a:pPr>
            <a:r>
              <a:rPr lang="en-US" sz="1800" dirty="0"/>
              <a:t/>
            </a:r>
            <a:br>
              <a:rPr lang="en-US" sz="1800" dirty="0"/>
            </a:br>
            <a:r>
              <a:rPr lang="en-US" sz="2100" dirty="0" smtClean="0">
                <a:solidFill>
                  <a:srgbClr val="222222"/>
                </a:solidFill>
                <a:latin typeface="inherit"/>
              </a:rPr>
              <a:t>More than </a:t>
            </a:r>
            <a:r>
              <a:rPr lang="en-US" sz="2100" dirty="0">
                <a:solidFill>
                  <a:srgbClr val="222222"/>
                </a:solidFill>
                <a:latin typeface="inherit"/>
              </a:rPr>
              <a:t>25 years experience in </a:t>
            </a:r>
            <a:r>
              <a:rPr lang="en-US" sz="2100" dirty="0" smtClean="0">
                <a:solidFill>
                  <a:srgbClr val="222222"/>
                </a:solidFill>
                <a:latin typeface="inherit"/>
              </a:rPr>
              <a:t>Information </a:t>
            </a:r>
            <a:r>
              <a:rPr lang="en-US" sz="2100" dirty="0">
                <a:solidFill>
                  <a:srgbClr val="222222"/>
                </a:solidFill>
                <a:latin typeface="inherit"/>
              </a:rPr>
              <a:t>S</a:t>
            </a:r>
            <a:r>
              <a:rPr lang="en-US" sz="2100" dirty="0" smtClean="0">
                <a:solidFill>
                  <a:srgbClr val="222222"/>
                </a:solidFill>
                <a:latin typeface="inherit"/>
              </a:rPr>
              <a:t>ecurity </a:t>
            </a:r>
            <a:r>
              <a:rPr lang="en-US" sz="2100" dirty="0">
                <a:solidFill>
                  <a:srgbClr val="222222"/>
                </a:solidFill>
                <a:latin typeface="inherit"/>
              </a:rPr>
              <a:t>and </a:t>
            </a:r>
            <a:r>
              <a:rPr lang="en-US" sz="2100" dirty="0" smtClean="0">
                <a:solidFill>
                  <a:srgbClr val="222222"/>
                </a:solidFill>
                <a:latin typeface="inherit"/>
              </a:rPr>
              <a:t>Cyber Security</a:t>
            </a:r>
            <a:endParaRPr lang="he-IL" altLang="he-IL" sz="2100" dirty="0">
              <a:solidFill>
                <a:srgbClr val="222222"/>
              </a:solidFill>
              <a:latin typeface="inheri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463" y="1945863"/>
            <a:ext cx="1837022" cy="2449363"/>
          </a:xfrm>
          <a:prstGeom prst="rect">
            <a:avLst/>
          </a:prstGeom>
        </p:spPr>
      </p:pic>
      <p:sp>
        <p:nvSpPr>
          <p:cNvPr id="8"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252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84765"/>
            <a:ext cx="9479558" cy="1181294"/>
          </a:xfrm>
        </p:spPr>
        <p:txBody>
          <a:bodyPr>
            <a:normAutofit fontScale="90000"/>
          </a:bodyPr>
          <a:lstStyle/>
          <a:p>
            <a:pPr algn="l" rtl="0"/>
            <a:r>
              <a:rPr lang="en-US" dirty="0"/>
              <a:t/>
            </a:r>
            <a:br>
              <a:rPr lang="en-US" dirty="0"/>
            </a:br>
            <a:r>
              <a:rPr lang="en-US" dirty="0" smtClean="0"/>
              <a:t>More Important </a:t>
            </a:r>
            <a:r>
              <a:rPr lang="en-US" dirty="0"/>
              <a:t>recent </a:t>
            </a:r>
            <a:r>
              <a:rPr lang="en-US" dirty="0" smtClean="0"/>
              <a:t>events</a:t>
            </a:r>
            <a:endParaRPr lang="he-IL" dirty="0"/>
          </a:p>
        </p:txBody>
      </p:sp>
      <p:sp>
        <p:nvSpPr>
          <p:cNvPr id="3" name="Content Placeholder 2"/>
          <p:cNvSpPr>
            <a:spLocks noGrp="1"/>
          </p:cNvSpPr>
          <p:nvPr>
            <p:ph idx="1"/>
          </p:nvPr>
        </p:nvSpPr>
        <p:spPr>
          <a:xfrm>
            <a:off x="0" y="3893973"/>
            <a:ext cx="9406276" cy="174719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normAutofit lnSpcReduction="10000"/>
          </a:bodyPr>
          <a:lstStyle/>
          <a:p>
            <a:pPr marL="0" indent="0" algn="l" rtl="0">
              <a:buNone/>
            </a:pPr>
            <a:endParaRPr lang="en-US" dirty="0" smtClean="0"/>
          </a:p>
          <a:p>
            <a:pPr lvl="0" algn="l" rtl="0" eaLnBrk="0" fontAlgn="base" hangingPunct="0">
              <a:lnSpc>
                <a:spcPct val="100000"/>
              </a:lnSpc>
              <a:spcBef>
                <a:spcPct val="0"/>
              </a:spcBef>
              <a:spcAft>
                <a:spcPct val="0"/>
              </a:spcAft>
              <a:buFont typeface="Courier New" panose="02070309020205020404" pitchFamily="49" charset="0"/>
              <a:buChar char="o"/>
            </a:pPr>
            <a:r>
              <a:rPr lang="en-US" altLang="he-IL" dirty="0">
                <a:solidFill>
                  <a:srgbClr val="222222"/>
                </a:solidFill>
                <a:latin typeface="inherit"/>
              </a:rPr>
              <a:t> </a:t>
            </a:r>
            <a:r>
              <a:rPr lang="en-US" altLang="he-IL" dirty="0" smtClean="0">
                <a:solidFill>
                  <a:srgbClr val="FF0000"/>
                </a:solidFill>
                <a:latin typeface="inherit"/>
              </a:rPr>
              <a:t>May 2020 </a:t>
            </a:r>
            <a:r>
              <a:rPr lang="en-US" altLang="he-IL" dirty="0" smtClean="0">
                <a:solidFill>
                  <a:srgbClr val="222222"/>
                </a:solidFill>
                <a:latin typeface="inherit"/>
              </a:rPr>
              <a:t>– </a:t>
            </a:r>
            <a:r>
              <a:rPr lang="en-US" altLang="he-IL" b="1" dirty="0" smtClean="0">
                <a:solidFill>
                  <a:srgbClr val="222222"/>
                </a:solidFill>
                <a:latin typeface="inherit"/>
              </a:rPr>
              <a:t>Massive </a:t>
            </a:r>
            <a:r>
              <a:rPr lang="he-IL" altLang="he-IL" b="1" dirty="0" err="1" smtClean="0">
                <a:solidFill>
                  <a:srgbClr val="222222"/>
                </a:solidFill>
                <a:latin typeface="inherit"/>
              </a:rPr>
              <a:t>Attack</a:t>
            </a:r>
            <a:r>
              <a:rPr lang="he-IL" altLang="he-IL" b="1" dirty="0" smtClean="0">
                <a:solidFill>
                  <a:srgbClr val="222222"/>
                </a:solidFill>
                <a:latin typeface="inherit"/>
              </a:rPr>
              <a:t> </a:t>
            </a:r>
            <a:r>
              <a:rPr lang="he-IL" altLang="he-IL" dirty="0" err="1">
                <a:solidFill>
                  <a:srgbClr val="222222"/>
                </a:solidFill>
                <a:latin typeface="inherit"/>
              </a:rPr>
              <a:t>on</a:t>
            </a:r>
            <a:r>
              <a:rPr lang="he-IL" altLang="he-IL" dirty="0">
                <a:solidFill>
                  <a:srgbClr val="222222"/>
                </a:solidFill>
                <a:latin typeface="inherit"/>
              </a:rPr>
              <a:t> </a:t>
            </a:r>
            <a:r>
              <a:rPr lang="he-IL" altLang="he-IL" dirty="0" err="1">
                <a:solidFill>
                  <a:srgbClr val="222222"/>
                </a:solidFill>
                <a:latin typeface="inherit"/>
              </a:rPr>
              <a:t>industrial</a:t>
            </a:r>
            <a:r>
              <a:rPr lang="he-IL" altLang="he-IL" dirty="0">
                <a:solidFill>
                  <a:srgbClr val="222222"/>
                </a:solidFill>
                <a:latin typeface="inherit"/>
              </a:rPr>
              <a:t> </a:t>
            </a:r>
            <a:r>
              <a:rPr lang="en-US" altLang="he-IL" dirty="0" smtClean="0">
                <a:solidFill>
                  <a:srgbClr val="222222"/>
                </a:solidFill>
                <a:latin typeface="inherit"/>
              </a:rPr>
              <a:t>control </a:t>
            </a:r>
            <a:r>
              <a:rPr lang="he-IL" altLang="he-IL" dirty="0" err="1" smtClean="0">
                <a:solidFill>
                  <a:srgbClr val="222222"/>
                </a:solidFill>
                <a:latin typeface="inherit"/>
              </a:rPr>
              <a:t>systems</a:t>
            </a:r>
            <a:r>
              <a:rPr lang="he-IL" altLang="he-IL" dirty="0" smtClean="0">
                <a:solidFill>
                  <a:srgbClr val="222222"/>
                </a:solidFill>
                <a:latin typeface="inherit"/>
              </a:rPr>
              <a:t> </a:t>
            </a:r>
            <a:r>
              <a:rPr lang="he-IL" altLang="he-IL" dirty="0" err="1">
                <a:solidFill>
                  <a:srgbClr val="222222"/>
                </a:solidFill>
                <a:latin typeface="inherit"/>
              </a:rPr>
              <a:t>in</a:t>
            </a:r>
            <a:r>
              <a:rPr lang="he-IL" altLang="he-IL" dirty="0">
                <a:solidFill>
                  <a:srgbClr val="222222"/>
                </a:solidFill>
                <a:latin typeface="inherit"/>
              </a:rPr>
              <a:t> </a:t>
            </a:r>
            <a:r>
              <a:rPr lang="he-IL" altLang="he-IL" dirty="0" err="1">
                <a:solidFill>
                  <a:srgbClr val="222222"/>
                </a:solidFill>
                <a:latin typeface="inherit"/>
              </a:rPr>
              <a:t>Israel</a:t>
            </a:r>
            <a:r>
              <a:rPr lang="he-IL" altLang="he-IL" dirty="0">
                <a:solidFill>
                  <a:srgbClr val="222222"/>
                </a:solidFill>
                <a:latin typeface="inherit"/>
              </a:rPr>
              <a:t> </a:t>
            </a:r>
            <a:r>
              <a:rPr lang="he-IL" altLang="he-IL" dirty="0" err="1" smtClean="0">
                <a:solidFill>
                  <a:srgbClr val="222222"/>
                </a:solidFill>
                <a:latin typeface="inherit"/>
              </a:rPr>
              <a:t>water</a:t>
            </a:r>
            <a:r>
              <a:rPr lang="he-IL" altLang="he-IL" dirty="0" smtClean="0">
                <a:solidFill>
                  <a:srgbClr val="222222"/>
                </a:solidFill>
                <a:latin typeface="inherit"/>
              </a:rPr>
              <a:t> </a:t>
            </a:r>
            <a:r>
              <a:rPr lang="en-US" altLang="he-IL" dirty="0">
                <a:solidFill>
                  <a:srgbClr val="222222"/>
                </a:solidFill>
                <a:latin typeface="inherit"/>
              </a:rPr>
              <a:t>supply facilities </a:t>
            </a:r>
            <a:r>
              <a:rPr lang="he-IL" altLang="he-IL" dirty="0" err="1">
                <a:solidFill>
                  <a:srgbClr val="222222"/>
                </a:solidFill>
                <a:latin typeface="inherit"/>
              </a:rPr>
              <a:t>including</a:t>
            </a:r>
            <a:r>
              <a:rPr lang="he-IL" altLang="he-IL" dirty="0">
                <a:solidFill>
                  <a:srgbClr val="222222"/>
                </a:solidFill>
                <a:latin typeface="inherit"/>
              </a:rPr>
              <a:t> </a:t>
            </a:r>
            <a:r>
              <a:rPr lang="en-US" altLang="he-IL" dirty="0" err="1">
                <a:solidFill>
                  <a:srgbClr val="222222"/>
                </a:solidFill>
                <a:latin typeface="inherit"/>
              </a:rPr>
              <a:t>c</a:t>
            </a:r>
            <a:r>
              <a:rPr lang="he-IL" altLang="he-IL" dirty="0" err="1" smtClean="0">
                <a:solidFill>
                  <a:srgbClr val="222222"/>
                </a:solidFill>
                <a:latin typeface="inherit"/>
              </a:rPr>
              <a:t>hlorine</a:t>
            </a:r>
            <a:r>
              <a:rPr lang="he-IL" altLang="he-IL" dirty="0" smtClean="0">
                <a:solidFill>
                  <a:srgbClr val="222222"/>
                </a:solidFill>
                <a:latin typeface="inherit"/>
              </a:rPr>
              <a:t> </a:t>
            </a:r>
            <a:r>
              <a:rPr lang="he-IL" altLang="he-IL" dirty="0" err="1" smtClean="0">
                <a:solidFill>
                  <a:srgbClr val="222222"/>
                </a:solidFill>
                <a:latin typeface="inherit"/>
              </a:rPr>
              <a:t>facilities</a:t>
            </a:r>
            <a:r>
              <a:rPr lang="he-IL" altLang="he-IL" dirty="0" smtClean="0">
                <a:solidFill>
                  <a:srgbClr val="222222"/>
                </a:solidFill>
                <a:latin typeface="inherit"/>
              </a:rPr>
              <a:t> </a:t>
            </a:r>
            <a:endParaRPr lang="he-IL" dirty="0">
              <a:solidFill>
                <a:srgbClr val="FF0000"/>
              </a:solidFill>
            </a:endParaRPr>
          </a:p>
        </p:txBody>
      </p:sp>
      <p:sp>
        <p:nvSpPr>
          <p:cNvPr id="4" name="Slide Number Placeholder 3"/>
          <p:cNvSpPr>
            <a:spLocks noGrp="1"/>
          </p:cNvSpPr>
          <p:nvPr>
            <p:ph type="sldNum" sz="quarter" idx="12"/>
          </p:nvPr>
        </p:nvSpPr>
        <p:spPr/>
        <p:txBody>
          <a:bodyPr/>
          <a:lstStyle/>
          <a:p>
            <a:fld id="{8E3E0663-2E0C-4D6A-8756-C5828BA5C552}" type="slidenum">
              <a:rPr lang="he-IL" smtClean="0"/>
              <a:t>20</a:t>
            </a:fld>
            <a:endParaRPr lang="he-IL" dirty="0"/>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1026" name="Picture 2" descr="מכונות שאיב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949" y="3841639"/>
            <a:ext cx="2605743" cy="1772289"/>
          </a:xfrm>
          <a:prstGeom prst="rect">
            <a:avLst/>
          </a:prstGeom>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8" name="AutoShape 4" descr="Best Practices for Effective Messaging During the Coronaviru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Picture 9"/>
          <p:cNvPicPr>
            <a:picLocks noChangeAspect="1"/>
          </p:cNvPicPr>
          <p:nvPr/>
        </p:nvPicPr>
        <p:blipFill>
          <a:blip r:embed="rId3"/>
          <a:stretch>
            <a:fillRect/>
          </a:stretch>
        </p:blipFill>
        <p:spPr>
          <a:xfrm>
            <a:off x="9353133" y="1415804"/>
            <a:ext cx="2791374" cy="1735798"/>
          </a:xfrm>
          <a:prstGeom prst="rect">
            <a:avLst/>
          </a:prstGeom>
          <a:ln>
            <a:solidFill>
              <a:schemeClr val="accent1">
                <a:shade val="50000"/>
              </a:schemeClr>
            </a:solidFill>
          </a:ln>
        </p:spPr>
      </p:pic>
      <p:sp>
        <p:nvSpPr>
          <p:cNvPr id="9" name="Rectangle 1"/>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21250958" y="8434184"/>
            <a:ext cx="166117" cy="2215991"/>
          </a:xfrm>
          <a:prstGeom prst="rect">
            <a:avLst/>
          </a:prstGeom>
        </p:spPr>
        <p:txBody>
          <a:bodyPr wrap="square">
            <a:spAutoFit/>
          </a:bodyPr>
          <a:lstStyle/>
          <a:p>
            <a:r>
              <a:rPr lang="en-US" sz="600" dirty="0">
                <a:solidFill>
                  <a:schemeClr val="bg2"/>
                </a:solidFill>
                <a:hlinkClick r:id="rId4"/>
              </a:rPr>
              <a:t>https://www.pexels.com/</a:t>
            </a:r>
            <a:endParaRPr lang="he-IL" sz="600" dirty="0">
              <a:solidFill>
                <a:schemeClr val="bg2"/>
              </a:solidFill>
            </a:endParaRPr>
          </a:p>
        </p:txBody>
      </p:sp>
      <p:sp>
        <p:nvSpPr>
          <p:cNvPr id="14" name="Rectangle 13"/>
          <p:cNvSpPr/>
          <p:nvPr/>
        </p:nvSpPr>
        <p:spPr>
          <a:xfrm>
            <a:off x="10857510" y="5686272"/>
            <a:ext cx="992579" cy="184666"/>
          </a:xfrm>
          <a:prstGeom prst="rect">
            <a:avLst/>
          </a:prstGeom>
        </p:spPr>
        <p:txBody>
          <a:bodyPr wrap="none">
            <a:spAutoFit/>
          </a:bodyPr>
          <a:lstStyle/>
          <a:p>
            <a:r>
              <a:rPr lang="en-US" sz="600" dirty="0">
                <a:solidFill>
                  <a:schemeClr val="bg2"/>
                </a:solidFill>
                <a:hlinkClick r:id="rId4"/>
              </a:rPr>
              <a:t>https://www.pexels.com/</a:t>
            </a:r>
            <a:endParaRPr lang="he-IL" sz="600" dirty="0">
              <a:solidFill>
                <a:schemeClr val="bg2"/>
              </a:solidFill>
            </a:endParaRPr>
          </a:p>
        </p:txBody>
      </p:sp>
      <p:sp>
        <p:nvSpPr>
          <p:cNvPr id="12" name="Rectangle 11"/>
          <p:cNvSpPr/>
          <p:nvPr/>
        </p:nvSpPr>
        <p:spPr>
          <a:xfrm>
            <a:off x="11044685" y="3296289"/>
            <a:ext cx="1007007" cy="215444"/>
          </a:xfrm>
          <a:prstGeom prst="rect">
            <a:avLst/>
          </a:prstGeom>
        </p:spPr>
        <p:txBody>
          <a:bodyPr wrap="none">
            <a:spAutoFit/>
          </a:bodyPr>
          <a:lstStyle/>
          <a:p>
            <a:pPr algn="l" rtl="0">
              <a:buFont typeface="Courier New" panose="02070309020205020404" pitchFamily="49" charset="0"/>
              <a:buChar char="o"/>
            </a:pPr>
            <a:r>
              <a:rPr lang="en-US" sz="800" dirty="0">
                <a:solidFill>
                  <a:schemeClr val="bg2"/>
                </a:solidFill>
                <a:hlinkClick r:id="rId5"/>
              </a:rPr>
              <a:t>https://zencity.io/</a:t>
            </a:r>
            <a:endParaRPr lang="he-IL" sz="800" dirty="0">
              <a:solidFill>
                <a:schemeClr val="bg2"/>
              </a:solidFill>
            </a:endParaRPr>
          </a:p>
        </p:txBody>
      </p:sp>
      <p:sp>
        <p:nvSpPr>
          <p:cNvPr id="15"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5"/>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p:nvPr/>
        </p:nvSpPr>
        <p:spPr>
          <a:xfrm>
            <a:off x="0" y="1358816"/>
            <a:ext cx="9353133" cy="1815882"/>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a:spAutoFit/>
          </a:bodyPr>
          <a:lstStyle/>
          <a:p>
            <a:pPr lvl="0" algn="l" rtl="0">
              <a:buFont typeface="Courier New" panose="02070309020205020404" pitchFamily="49" charset="0"/>
              <a:buChar char="o"/>
            </a:pPr>
            <a:r>
              <a:rPr lang="he-IL" altLang="he-IL" sz="2800" dirty="0" smtClean="0">
                <a:latin typeface="inherit"/>
              </a:rPr>
              <a:t> </a:t>
            </a:r>
            <a:r>
              <a:rPr lang="he-IL" altLang="he-IL" sz="2800" dirty="0" err="1" smtClean="0">
                <a:solidFill>
                  <a:srgbClr val="FF0000"/>
                </a:solidFill>
                <a:latin typeface="inherit"/>
              </a:rPr>
              <a:t>March</a:t>
            </a:r>
            <a:r>
              <a:rPr lang="he-IL" altLang="he-IL" sz="2800" dirty="0" smtClean="0">
                <a:solidFill>
                  <a:srgbClr val="FF0000"/>
                </a:solidFill>
                <a:latin typeface="inherit"/>
              </a:rPr>
              <a:t> 2020 </a:t>
            </a:r>
            <a:r>
              <a:rPr lang="en-US" altLang="he-IL" sz="2800" dirty="0" smtClean="0">
                <a:solidFill>
                  <a:srgbClr val="FF0000"/>
                </a:solidFill>
                <a:latin typeface="inherit"/>
              </a:rPr>
              <a:t> </a:t>
            </a:r>
            <a:r>
              <a:rPr lang="en-US" altLang="he-IL" sz="2800" dirty="0" smtClean="0">
                <a:latin typeface="inherit"/>
              </a:rPr>
              <a:t>-</a:t>
            </a:r>
            <a:r>
              <a:rPr lang="he-IL" altLang="he-IL" sz="2800" dirty="0" smtClean="0">
                <a:latin typeface="inherit"/>
              </a:rPr>
              <a:t>   </a:t>
            </a:r>
            <a:r>
              <a:rPr lang="he-IL" altLang="he-IL" sz="2800" b="1" dirty="0" smtClean="0">
                <a:latin typeface="inherit"/>
              </a:rPr>
              <a:t>COVID 19</a:t>
            </a:r>
            <a:r>
              <a:rPr lang="en-US" altLang="he-IL" sz="2800" b="1" dirty="0" smtClean="0">
                <a:latin typeface="inherit"/>
              </a:rPr>
              <a:t> </a:t>
            </a:r>
          </a:p>
          <a:p>
            <a:pPr lvl="0" algn="l" rtl="0"/>
            <a:r>
              <a:rPr lang="he-IL" altLang="he-IL" sz="2800" dirty="0" smtClean="0">
                <a:solidFill>
                  <a:srgbClr val="222222"/>
                </a:solidFill>
                <a:latin typeface="inherit"/>
              </a:rPr>
              <a:t>  </a:t>
            </a:r>
            <a:r>
              <a:rPr lang="he-IL" altLang="he-IL" sz="2800" dirty="0" err="1" smtClean="0">
                <a:solidFill>
                  <a:srgbClr val="222222"/>
                </a:solidFill>
                <a:latin typeface="inherit"/>
              </a:rPr>
              <a:t>New</a:t>
            </a:r>
            <a:r>
              <a:rPr lang="he-IL" altLang="he-IL" sz="2800" dirty="0" smtClean="0">
                <a:solidFill>
                  <a:srgbClr val="222222"/>
                </a:solidFill>
                <a:latin typeface="inherit"/>
              </a:rPr>
              <a:t> </a:t>
            </a:r>
            <a:r>
              <a:rPr lang="he-IL" altLang="he-IL" sz="2800" dirty="0" err="1" smtClean="0">
                <a:solidFill>
                  <a:srgbClr val="222222"/>
                </a:solidFill>
                <a:latin typeface="inherit"/>
              </a:rPr>
              <a:t>Threats</a:t>
            </a:r>
            <a:r>
              <a:rPr lang="en-US" altLang="he-IL" sz="2800" dirty="0" smtClean="0">
                <a:solidFill>
                  <a:srgbClr val="222222"/>
                </a:solidFill>
                <a:latin typeface="inherit"/>
              </a:rPr>
              <a:t>: remote control of employees from home to the  plant, c</a:t>
            </a:r>
            <a:r>
              <a:rPr lang="he-IL" altLang="he-IL" sz="2800" dirty="0" err="1" smtClean="0">
                <a:solidFill>
                  <a:srgbClr val="222222"/>
                </a:solidFill>
                <a:latin typeface="inherit"/>
              </a:rPr>
              <a:t>onference</a:t>
            </a:r>
            <a:r>
              <a:rPr lang="he-IL" altLang="he-IL" sz="2800" dirty="0" smtClean="0">
                <a:solidFill>
                  <a:srgbClr val="222222"/>
                </a:solidFill>
                <a:latin typeface="inherit"/>
              </a:rPr>
              <a:t> </a:t>
            </a:r>
            <a:r>
              <a:rPr lang="he-IL" altLang="he-IL" sz="2800" dirty="0" err="1" smtClean="0">
                <a:solidFill>
                  <a:srgbClr val="222222"/>
                </a:solidFill>
                <a:latin typeface="inherit"/>
              </a:rPr>
              <a:t>calls</a:t>
            </a:r>
            <a:r>
              <a:rPr lang="he-IL" altLang="he-IL" sz="2800" dirty="0" smtClean="0">
                <a:solidFill>
                  <a:srgbClr val="222222"/>
                </a:solidFill>
                <a:latin typeface="inherit"/>
              </a:rPr>
              <a:t> </a:t>
            </a:r>
            <a:r>
              <a:rPr lang="he-IL" altLang="he-IL" sz="2800" dirty="0" err="1" smtClean="0">
                <a:solidFill>
                  <a:srgbClr val="222222"/>
                </a:solidFill>
                <a:latin typeface="inherit"/>
              </a:rPr>
              <a:t>reveal</a:t>
            </a:r>
            <a:r>
              <a:rPr lang="he-IL" altLang="he-IL" sz="2800" dirty="0" smtClean="0">
                <a:solidFill>
                  <a:srgbClr val="222222"/>
                </a:solidFill>
                <a:latin typeface="inherit"/>
              </a:rPr>
              <a:t> </a:t>
            </a:r>
            <a:r>
              <a:rPr lang="he-IL" altLang="he-IL" sz="2800" dirty="0" err="1" smtClean="0">
                <a:solidFill>
                  <a:srgbClr val="222222"/>
                </a:solidFill>
                <a:latin typeface="inherit"/>
              </a:rPr>
              <a:t>the</a:t>
            </a:r>
            <a:r>
              <a:rPr lang="he-IL" altLang="he-IL" sz="2800" dirty="0" smtClean="0">
                <a:solidFill>
                  <a:srgbClr val="222222"/>
                </a:solidFill>
                <a:latin typeface="inherit"/>
              </a:rPr>
              <a:t> </a:t>
            </a:r>
            <a:r>
              <a:rPr lang="he-IL" altLang="he-IL" sz="2800" dirty="0" err="1" smtClean="0">
                <a:solidFill>
                  <a:srgbClr val="222222"/>
                </a:solidFill>
                <a:latin typeface="inherit"/>
              </a:rPr>
              <a:t>plant</a:t>
            </a:r>
            <a:r>
              <a:rPr lang="he-IL" altLang="he-IL" sz="2800" dirty="0" smtClean="0">
                <a:solidFill>
                  <a:srgbClr val="222222"/>
                </a:solidFill>
                <a:latin typeface="inherit"/>
              </a:rPr>
              <a:t> </a:t>
            </a:r>
            <a:r>
              <a:rPr lang="he-IL" altLang="he-IL" sz="2800" dirty="0" err="1" smtClean="0">
                <a:solidFill>
                  <a:srgbClr val="222222"/>
                </a:solidFill>
                <a:latin typeface="inherit"/>
              </a:rPr>
              <a:t>to</a:t>
            </a:r>
            <a:r>
              <a:rPr lang="he-IL" altLang="he-IL" sz="2800" dirty="0" smtClean="0">
                <a:solidFill>
                  <a:srgbClr val="222222"/>
                </a:solidFill>
                <a:latin typeface="inherit"/>
              </a:rPr>
              <a:t> </a:t>
            </a:r>
            <a:r>
              <a:rPr lang="he-IL" altLang="he-IL" sz="2800" dirty="0" err="1" smtClean="0">
                <a:solidFill>
                  <a:srgbClr val="222222"/>
                </a:solidFill>
                <a:latin typeface="inherit"/>
              </a:rPr>
              <a:t>further</a:t>
            </a:r>
            <a:r>
              <a:rPr lang="he-IL" altLang="he-IL" sz="2800" dirty="0" smtClean="0">
                <a:solidFill>
                  <a:srgbClr val="222222"/>
                </a:solidFill>
                <a:latin typeface="inherit"/>
              </a:rPr>
              <a:t> </a:t>
            </a:r>
            <a:r>
              <a:rPr lang="he-IL" altLang="he-IL" sz="2800" dirty="0" err="1" smtClean="0">
                <a:solidFill>
                  <a:srgbClr val="222222"/>
                </a:solidFill>
                <a:latin typeface="inherit"/>
              </a:rPr>
              <a:t>threats</a:t>
            </a:r>
            <a:r>
              <a:rPr lang="he-IL" altLang="he-IL" sz="2800" dirty="0" smtClean="0">
                <a:solidFill>
                  <a:srgbClr val="222222"/>
                </a:solidFill>
                <a:latin typeface="inherit"/>
              </a:rPr>
              <a:t> </a:t>
            </a:r>
            <a:endParaRPr lang="he-IL" altLang="he-IL" sz="2800" dirty="0">
              <a:solidFill>
                <a:srgbClr val="222222"/>
              </a:solidFill>
              <a:latin typeface="inherit"/>
            </a:endParaRPr>
          </a:p>
        </p:txBody>
      </p:sp>
    </p:spTree>
    <p:extLst>
      <p:ext uri="{BB962C8B-B14F-4D97-AF65-F5344CB8AC3E}">
        <p14:creationId xmlns:p14="http://schemas.microsoft.com/office/powerpoint/2010/main" val="317996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21</a:t>
            </a:fld>
            <a:endParaRPr lang="he-IL"/>
          </a:p>
        </p:txBody>
      </p:sp>
      <p:sp>
        <p:nvSpPr>
          <p:cNvPr id="5" name="Date Placeholder 4"/>
          <p:cNvSpPr>
            <a:spLocks noGrp="1"/>
          </p:cNvSpPr>
          <p:nvPr>
            <p:ph type="dt" sz="half" idx="10"/>
          </p:nvPr>
        </p:nvSpPr>
        <p:spPr>
          <a:xfrm>
            <a:off x="8481839" y="5996711"/>
            <a:ext cx="2844800" cy="365125"/>
          </a:xfrm>
        </p:spPr>
        <p:txBody>
          <a:bodyPr/>
          <a:lstStyle/>
          <a:p>
            <a:fld id="{CF011333-280E-42C9-967A-504B73EBE5CB}" type="datetime2">
              <a:rPr lang="en-US" smtClean="0"/>
              <a:t>Monday, August 31, 2020</a:t>
            </a:fld>
            <a:endParaRPr lang="he-IL" dirty="0"/>
          </a:p>
        </p:txBody>
      </p:sp>
      <p:sp>
        <p:nvSpPr>
          <p:cNvPr id="6" name="Rectangle 5"/>
          <p:cNvSpPr/>
          <p:nvPr/>
        </p:nvSpPr>
        <p:spPr>
          <a:xfrm>
            <a:off x="33462" y="4058735"/>
            <a:ext cx="8775826" cy="178510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a:spAutoFit/>
          </a:bodyPr>
          <a:lstStyle/>
          <a:p>
            <a:pPr algn="l" rtl="0">
              <a:buFont typeface="Courier New" panose="02070309020205020404" pitchFamily="49" charset="0"/>
              <a:buChar char="o"/>
            </a:pPr>
            <a:r>
              <a:rPr lang="en-US" sz="2600" dirty="0" smtClean="0">
                <a:latin typeface="inherit"/>
              </a:rPr>
              <a:t> </a:t>
            </a:r>
            <a:r>
              <a:rPr lang="en-US" sz="2600" dirty="0" smtClean="0">
                <a:solidFill>
                  <a:srgbClr val="FF0000"/>
                </a:solidFill>
                <a:latin typeface="inherit"/>
              </a:rPr>
              <a:t>August </a:t>
            </a:r>
            <a:r>
              <a:rPr lang="en-US" sz="2600" dirty="0">
                <a:solidFill>
                  <a:srgbClr val="FF0000"/>
                </a:solidFill>
                <a:latin typeface="inherit"/>
              </a:rPr>
              <a:t>2020 </a:t>
            </a:r>
            <a:r>
              <a:rPr lang="en-US" sz="2600" dirty="0">
                <a:solidFill>
                  <a:srgbClr val="222222"/>
                </a:solidFill>
                <a:latin typeface="inherit"/>
              </a:rPr>
              <a:t>- </a:t>
            </a:r>
            <a:r>
              <a:rPr lang="en-US" sz="2600" b="1" dirty="0">
                <a:solidFill>
                  <a:srgbClr val="222222"/>
                </a:solidFill>
                <a:latin typeface="inherit"/>
              </a:rPr>
              <a:t>Beirut </a:t>
            </a:r>
            <a:r>
              <a:rPr lang="en-US" sz="2600" b="1" dirty="0" smtClean="0">
                <a:solidFill>
                  <a:srgbClr val="222222"/>
                </a:solidFill>
                <a:latin typeface="inherit"/>
              </a:rPr>
              <a:t>explosion </a:t>
            </a:r>
            <a:r>
              <a:rPr lang="en-US" sz="2600" dirty="0" smtClean="0">
                <a:solidFill>
                  <a:srgbClr val="222222"/>
                </a:solidFill>
                <a:latin typeface="inherit"/>
              </a:rPr>
              <a:t>of Ammonium Nitrate blast - </a:t>
            </a:r>
            <a:r>
              <a:rPr lang="en-US" sz="2800" dirty="0" smtClean="0">
                <a:solidFill>
                  <a:srgbClr val="222222"/>
                </a:solidFill>
                <a:latin typeface="inherit"/>
              </a:rPr>
              <a:t>e</a:t>
            </a:r>
            <a:r>
              <a:rPr lang="he-IL" altLang="he-IL" sz="2800" dirty="0" err="1" smtClean="0">
                <a:solidFill>
                  <a:srgbClr val="222222"/>
                </a:solidFill>
                <a:latin typeface="inherit"/>
              </a:rPr>
              <a:t>verything</a:t>
            </a:r>
            <a:r>
              <a:rPr lang="he-IL" altLang="he-IL" sz="2800" dirty="0" smtClean="0">
                <a:solidFill>
                  <a:srgbClr val="222222"/>
                </a:solidFill>
                <a:latin typeface="inherit"/>
              </a:rPr>
              <a:t> </a:t>
            </a:r>
            <a:r>
              <a:rPr lang="he-IL" altLang="he-IL" sz="2800" dirty="0" err="1">
                <a:solidFill>
                  <a:srgbClr val="222222"/>
                </a:solidFill>
                <a:latin typeface="inherit"/>
              </a:rPr>
              <a:t>was</a:t>
            </a:r>
            <a:r>
              <a:rPr lang="he-IL" altLang="he-IL" sz="2800" dirty="0">
                <a:solidFill>
                  <a:srgbClr val="222222"/>
                </a:solidFill>
                <a:latin typeface="inherit"/>
              </a:rPr>
              <a:t> </a:t>
            </a:r>
            <a:r>
              <a:rPr lang="he-IL" altLang="he-IL" sz="2800" dirty="0" err="1">
                <a:solidFill>
                  <a:srgbClr val="222222"/>
                </a:solidFill>
                <a:latin typeface="inherit"/>
              </a:rPr>
              <a:t>destroyed</a:t>
            </a:r>
            <a:r>
              <a:rPr lang="he-IL" altLang="he-IL" sz="2800" dirty="0">
                <a:solidFill>
                  <a:srgbClr val="222222"/>
                </a:solidFill>
                <a:latin typeface="inherit"/>
              </a:rPr>
              <a:t> </a:t>
            </a:r>
            <a:r>
              <a:rPr lang="he-IL" altLang="he-IL" sz="2800" dirty="0" err="1">
                <a:solidFill>
                  <a:srgbClr val="222222"/>
                </a:solidFill>
                <a:latin typeface="inherit"/>
              </a:rPr>
              <a:t>within</a:t>
            </a:r>
            <a:r>
              <a:rPr lang="he-IL" altLang="he-IL" sz="2800" dirty="0">
                <a:solidFill>
                  <a:srgbClr val="222222"/>
                </a:solidFill>
                <a:latin typeface="inherit"/>
              </a:rPr>
              <a:t> a </a:t>
            </a:r>
            <a:r>
              <a:rPr lang="he-IL" altLang="he-IL" sz="2800" dirty="0" err="1">
                <a:solidFill>
                  <a:srgbClr val="222222"/>
                </a:solidFill>
                <a:latin typeface="inherit"/>
              </a:rPr>
              <a:t>radius</a:t>
            </a:r>
            <a:r>
              <a:rPr lang="he-IL" altLang="he-IL" sz="2800" dirty="0">
                <a:solidFill>
                  <a:srgbClr val="222222"/>
                </a:solidFill>
                <a:latin typeface="inherit"/>
              </a:rPr>
              <a:t> </a:t>
            </a:r>
            <a:r>
              <a:rPr lang="he-IL" altLang="he-IL" sz="2800" dirty="0" err="1">
                <a:solidFill>
                  <a:srgbClr val="222222"/>
                </a:solidFill>
                <a:latin typeface="inherit"/>
              </a:rPr>
              <a:t>of</a:t>
            </a:r>
            <a:r>
              <a:rPr lang="he-IL" altLang="he-IL" sz="2800" dirty="0">
                <a:solidFill>
                  <a:srgbClr val="222222"/>
                </a:solidFill>
                <a:latin typeface="inherit"/>
              </a:rPr>
              <a:t> 2 </a:t>
            </a:r>
            <a:r>
              <a:rPr lang="he-IL" altLang="he-IL" sz="2800" dirty="0" err="1">
                <a:solidFill>
                  <a:srgbClr val="222222"/>
                </a:solidFill>
                <a:latin typeface="inherit"/>
              </a:rPr>
              <a:t>km</a:t>
            </a:r>
            <a:r>
              <a:rPr lang="he-IL" altLang="he-IL" sz="900" dirty="0"/>
              <a:t> </a:t>
            </a:r>
            <a:r>
              <a:rPr lang="en-US" altLang="he-IL" sz="900" dirty="0" smtClean="0"/>
              <a:t>, </a:t>
            </a:r>
            <a:r>
              <a:rPr lang="he-IL" altLang="he-IL" sz="900" dirty="0" smtClean="0"/>
              <a:t> </a:t>
            </a:r>
            <a:r>
              <a:rPr lang="en-US" altLang="he-IL" sz="2800" dirty="0" smtClean="0">
                <a:solidFill>
                  <a:srgbClr val="222222"/>
                </a:solidFill>
                <a:latin typeface="inherit"/>
              </a:rPr>
              <a:t>d</a:t>
            </a:r>
            <a:r>
              <a:rPr lang="he-IL" altLang="he-IL" sz="2800" dirty="0" err="1" smtClean="0">
                <a:solidFill>
                  <a:srgbClr val="222222"/>
                </a:solidFill>
                <a:latin typeface="inherit"/>
              </a:rPr>
              <a:t>amage</a:t>
            </a:r>
            <a:r>
              <a:rPr lang="he-IL" altLang="he-IL" sz="2800" dirty="0" smtClean="0">
                <a:solidFill>
                  <a:srgbClr val="222222"/>
                </a:solidFill>
                <a:latin typeface="inherit"/>
              </a:rPr>
              <a:t> </a:t>
            </a:r>
            <a:r>
              <a:rPr lang="he-IL" altLang="he-IL" sz="2800" dirty="0" err="1">
                <a:solidFill>
                  <a:srgbClr val="222222"/>
                </a:solidFill>
                <a:latin typeface="inherit"/>
              </a:rPr>
              <a:t>was</a:t>
            </a:r>
            <a:r>
              <a:rPr lang="he-IL" altLang="he-IL" sz="2800" dirty="0">
                <a:solidFill>
                  <a:srgbClr val="222222"/>
                </a:solidFill>
                <a:latin typeface="inherit"/>
              </a:rPr>
              <a:t> </a:t>
            </a:r>
            <a:r>
              <a:rPr lang="he-IL" altLang="he-IL" sz="2800" dirty="0" err="1">
                <a:solidFill>
                  <a:srgbClr val="222222"/>
                </a:solidFill>
                <a:latin typeface="inherit"/>
              </a:rPr>
              <a:t>found</a:t>
            </a:r>
            <a:r>
              <a:rPr lang="he-IL" altLang="he-IL" sz="2800" dirty="0">
                <a:solidFill>
                  <a:srgbClr val="222222"/>
                </a:solidFill>
                <a:latin typeface="inherit"/>
              </a:rPr>
              <a:t> </a:t>
            </a:r>
            <a:r>
              <a:rPr lang="he-IL" altLang="he-IL" sz="2800" dirty="0" err="1">
                <a:solidFill>
                  <a:srgbClr val="222222"/>
                </a:solidFill>
                <a:latin typeface="inherit"/>
              </a:rPr>
              <a:t>within</a:t>
            </a:r>
            <a:r>
              <a:rPr lang="he-IL" altLang="he-IL" sz="2800" dirty="0">
                <a:solidFill>
                  <a:srgbClr val="222222"/>
                </a:solidFill>
                <a:latin typeface="inherit"/>
              </a:rPr>
              <a:t> a </a:t>
            </a:r>
            <a:r>
              <a:rPr lang="he-IL" altLang="he-IL" sz="2800" dirty="0" err="1">
                <a:solidFill>
                  <a:srgbClr val="222222"/>
                </a:solidFill>
                <a:latin typeface="inherit"/>
              </a:rPr>
              <a:t>radius</a:t>
            </a:r>
            <a:r>
              <a:rPr lang="he-IL" altLang="he-IL" sz="2800" dirty="0">
                <a:solidFill>
                  <a:srgbClr val="222222"/>
                </a:solidFill>
                <a:latin typeface="inherit"/>
              </a:rPr>
              <a:t> </a:t>
            </a:r>
            <a:r>
              <a:rPr lang="he-IL" altLang="he-IL" sz="2800" dirty="0" err="1">
                <a:solidFill>
                  <a:srgbClr val="222222"/>
                </a:solidFill>
                <a:latin typeface="inherit"/>
              </a:rPr>
              <a:t>of</a:t>
            </a:r>
            <a:r>
              <a:rPr lang="he-IL" altLang="he-IL" sz="2800" dirty="0">
                <a:solidFill>
                  <a:srgbClr val="222222"/>
                </a:solidFill>
                <a:latin typeface="inherit"/>
              </a:rPr>
              <a:t> 10 </a:t>
            </a:r>
            <a:r>
              <a:rPr lang="he-IL" altLang="he-IL" sz="2800" dirty="0" err="1" smtClean="0">
                <a:solidFill>
                  <a:srgbClr val="222222"/>
                </a:solidFill>
                <a:latin typeface="inherit"/>
              </a:rPr>
              <a:t>km</a:t>
            </a:r>
            <a:endParaRPr lang="he-IL" altLang="he-IL" sz="2800" dirty="0" smtClean="0">
              <a:solidFill>
                <a:srgbClr val="222222"/>
              </a:solidFill>
              <a:latin typeface="inherit"/>
            </a:endParaRPr>
          </a:p>
          <a:p>
            <a:pPr algn="l" rtl="0"/>
            <a:r>
              <a:rPr lang="he-IL" altLang="he-IL" sz="2800" dirty="0" smtClean="0">
                <a:solidFill>
                  <a:srgbClr val="222222"/>
                </a:solidFill>
                <a:latin typeface="inherit"/>
              </a:rPr>
              <a:t> </a:t>
            </a:r>
            <a:endParaRPr lang="en-US" sz="2600" dirty="0">
              <a:solidFill>
                <a:srgbClr val="222222"/>
              </a:solidFill>
              <a:latin typeface="inherit"/>
            </a:endParaRPr>
          </a:p>
        </p:txBody>
      </p:sp>
      <p:sp>
        <p:nvSpPr>
          <p:cNvPr id="10" name="Rectangle 9"/>
          <p:cNvSpPr/>
          <p:nvPr/>
        </p:nvSpPr>
        <p:spPr>
          <a:xfrm>
            <a:off x="33462" y="1307185"/>
            <a:ext cx="8775826" cy="1791743"/>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a:spAutoFit/>
          </a:bodyPr>
          <a:lstStyle/>
          <a:p>
            <a:pPr algn="l" rtl="0" eaLnBrk="0" fontAlgn="base" hangingPunct="0">
              <a:spcBef>
                <a:spcPct val="0"/>
              </a:spcBef>
              <a:spcAft>
                <a:spcPct val="0"/>
              </a:spcAft>
              <a:buFont typeface="Courier New" panose="02070309020205020404" pitchFamily="49" charset="0"/>
              <a:buChar char="o"/>
            </a:pPr>
            <a:r>
              <a:rPr lang="en-US" altLang="he-IL" sz="2600" dirty="0" smtClean="0">
                <a:latin typeface="inherit"/>
              </a:rPr>
              <a:t> </a:t>
            </a:r>
            <a:r>
              <a:rPr lang="en-US" altLang="he-IL" sz="2600" dirty="0" smtClean="0">
                <a:solidFill>
                  <a:srgbClr val="FF0000"/>
                </a:solidFill>
                <a:latin typeface="inherit"/>
              </a:rPr>
              <a:t>July  </a:t>
            </a:r>
            <a:r>
              <a:rPr lang="en-US" altLang="he-IL" sz="2600" dirty="0">
                <a:solidFill>
                  <a:srgbClr val="FF0000"/>
                </a:solidFill>
                <a:latin typeface="inherit"/>
              </a:rPr>
              <a:t>2020 </a:t>
            </a:r>
            <a:r>
              <a:rPr lang="en-US" altLang="he-IL" sz="2600" dirty="0">
                <a:latin typeface="inherit"/>
              </a:rPr>
              <a:t>- </a:t>
            </a:r>
            <a:r>
              <a:rPr lang="he-IL" altLang="he-IL" sz="2600" dirty="0">
                <a:latin typeface="inherit"/>
              </a:rPr>
              <a:t>A </a:t>
            </a:r>
            <a:r>
              <a:rPr lang="he-IL" altLang="he-IL" sz="2600" dirty="0" err="1">
                <a:latin typeface="inherit"/>
              </a:rPr>
              <a:t>number</a:t>
            </a:r>
            <a:r>
              <a:rPr lang="he-IL" altLang="he-IL" sz="2600" dirty="0">
                <a:latin typeface="inherit"/>
              </a:rPr>
              <a:t> </a:t>
            </a:r>
            <a:r>
              <a:rPr lang="he-IL" altLang="he-IL" sz="2600" dirty="0" err="1">
                <a:latin typeface="inherit"/>
              </a:rPr>
              <a:t>of</a:t>
            </a:r>
            <a:r>
              <a:rPr lang="he-IL" altLang="he-IL" sz="2600" dirty="0">
                <a:latin typeface="inherit"/>
              </a:rPr>
              <a:t> </a:t>
            </a:r>
            <a:r>
              <a:rPr lang="he-IL" altLang="he-IL" sz="2600" dirty="0" err="1">
                <a:latin typeface="inherit"/>
              </a:rPr>
              <a:t>incidents</a:t>
            </a:r>
            <a:r>
              <a:rPr lang="he-IL" altLang="he-IL" sz="2600" dirty="0">
                <a:latin typeface="inherit"/>
              </a:rPr>
              <a:t> </a:t>
            </a:r>
            <a:r>
              <a:rPr lang="he-IL" altLang="he-IL" sz="2600" dirty="0" err="1">
                <a:latin typeface="inherit"/>
              </a:rPr>
              <a:t>related</a:t>
            </a:r>
            <a:r>
              <a:rPr lang="he-IL" altLang="he-IL" sz="2600" dirty="0">
                <a:latin typeface="inherit"/>
              </a:rPr>
              <a:t> </a:t>
            </a:r>
            <a:r>
              <a:rPr lang="he-IL" altLang="he-IL" sz="2600" dirty="0" err="1">
                <a:latin typeface="inherit"/>
              </a:rPr>
              <a:t>to</a:t>
            </a:r>
            <a:r>
              <a:rPr lang="he-IL" altLang="he-IL" sz="2600" dirty="0">
                <a:latin typeface="inherit"/>
              </a:rPr>
              <a:t> </a:t>
            </a:r>
            <a:r>
              <a:rPr lang="en-US" altLang="he-IL" sz="2600" dirty="0">
                <a:latin typeface="inherit"/>
              </a:rPr>
              <a:t>H</a:t>
            </a:r>
            <a:r>
              <a:rPr lang="he-IL" altLang="he-IL" sz="2600" dirty="0" err="1" smtClean="0">
                <a:latin typeface="inherit"/>
              </a:rPr>
              <a:t>azardous</a:t>
            </a:r>
            <a:r>
              <a:rPr lang="he-IL" altLang="he-IL" sz="2600" dirty="0" smtClean="0">
                <a:latin typeface="inherit"/>
              </a:rPr>
              <a:t> </a:t>
            </a:r>
            <a:r>
              <a:rPr lang="en-US" altLang="he-IL" sz="2600" dirty="0">
                <a:latin typeface="inherit"/>
              </a:rPr>
              <a:t>Materials</a:t>
            </a:r>
            <a:r>
              <a:rPr lang="he-IL" altLang="he-IL" sz="2600" dirty="0">
                <a:latin typeface="inherit"/>
              </a:rPr>
              <a:t> </a:t>
            </a:r>
            <a:r>
              <a:rPr lang="he-IL" altLang="he-IL" sz="2600" dirty="0" err="1">
                <a:latin typeface="inherit"/>
              </a:rPr>
              <a:t>in</a:t>
            </a:r>
            <a:r>
              <a:rPr lang="he-IL" altLang="he-IL" sz="2600" dirty="0">
                <a:latin typeface="inherit"/>
              </a:rPr>
              <a:t> </a:t>
            </a:r>
            <a:r>
              <a:rPr lang="he-IL" altLang="he-IL" sz="2600" dirty="0" err="1">
                <a:latin typeface="inherit"/>
              </a:rPr>
              <a:t>Iran</a:t>
            </a:r>
            <a:r>
              <a:rPr lang="he-IL" altLang="he-IL" sz="2600" dirty="0">
                <a:latin typeface="inherit"/>
              </a:rPr>
              <a:t> </a:t>
            </a:r>
            <a:r>
              <a:rPr lang="en-US" altLang="he-IL" sz="2600" dirty="0" smtClean="0">
                <a:latin typeface="inherit"/>
              </a:rPr>
              <a:t>(</a:t>
            </a:r>
            <a:r>
              <a:rPr lang="en-US" sz="2600" dirty="0" smtClean="0">
                <a:latin typeface="inherit"/>
              </a:rPr>
              <a:t>some </a:t>
            </a:r>
            <a:r>
              <a:rPr lang="en-US" sz="2600" dirty="0">
                <a:latin typeface="inherit"/>
              </a:rPr>
              <a:t>fires </a:t>
            </a:r>
            <a:r>
              <a:rPr lang="en-US" sz="2600" dirty="0" smtClean="0">
                <a:latin typeface="inherit"/>
              </a:rPr>
              <a:t>in </a:t>
            </a:r>
            <a:r>
              <a:rPr lang="en-US" sz="2600" dirty="0">
                <a:latin typeface="inherit"/>
              </a:rPr>
              <a:t>refineries, power plants and </a:t>
            </a:r>
            <a:r>
              <a:rPr lang="he-IL" altLang="he-IL" sz="2600" dirty="0">
                <a:latin typeface="inherit"/>
              </a:rPr>
              <a:t>A </a:t>
            </a:r>
            <a:r>
              <a:rPr lang="he-IL" altLang="he-IL" sz="2600" dirty="0" err="1">
                <a:latin typeface="inherit"/>
              </a:rPr>
              <a:t>plant</a:t>
            </a:r>
            <a:r>
              <a:rPr lang="he-IL" altLang="he-IL" sz="2600" dirty="0">
                <a:latin typeface="inherit"/>
              </a:rPr>
              <a:t> </a:t>
            </a:r>
            <a:r>
              <a:rPr lang="he-IL" altLang="he-IL" sz="2600" dirty="0" err="1">
                <a:latin typeface="inherit"/>
              </a:rPr>
              <a:t>containing</a:t>
            </a:r>
            <a:r>
              <a:rPr lang="he-IL" altLang="he-IL" sz="2600" dirty="0">
                <a:latin typeface="inherit"/>
              </a:rPr>
              <a:t> </a:t>
            </a:r>
            <a:r>
              <a:rPr lang="he-IL" altLang="he-IL" sz="2600" dirty="0" err="1" smtClean="0">
                <a:latin typeface="inherit"/>
              </a:rPr>
              <a:t>chlorine</a:t>
            </a:r>
            <a:r>
              <a:rPr lang="he-IL" altLang="he-IL" sz="2600" dirty="0" smtClean="0">
                <a:latin typeface="inherit"/>
              </a:rPr>
              <a:t> (</a:t>
            </a:r>
            <a:r>
              <a:rPr lang="en-US" altLang="he-IL" sz="2600" dirty="0" smtClean="0">
                <a:latin typeface="inherit"/>
              </a:rPr>
              <a:t>in addition to </a:t>
            </a:r>
            <a:r>
              <a:rPr lang="fr-FR" sz="2800" dirty="0" err="1"/>
              <a:t>cyberattack</a:t>
            </a:r>
            <a:r>
              <a:rPr lang="fr-FR" sz="2800" dirty="0"/>
              <a:t> on </a:t>
            </a:r>
            <a:r>
              <a:rPr lang="fr-FR" sz="2800" dirty="0" err="1"/>
              <a:t>Iranian</a:t>
            </a:r>
            <a:r>
              <a:rPr lang="fr-FR" sz="2800" dirty="0"/>
              <a:t> port </a:t>
            </a:r>
            <a:r>
              <a:rPr lang="fr-FR" sz="2800" dirty="0" err="1" smtClean="0"/>
              <a:t>facility</a:t>
            </a:r>
            <a:r>
              <a:rPr lang="fr-FR" sz="2800" dirty="0" smtClean="0"/>
              <a:t> Bandar </a:t>
            </a:r>
            <a:r>
              <a:rPr lang="fr-FR" sz="2800" dirty="0" smtClean="0"/>
              <a:t>Abas.</a:t>
            </a:r>
            <a:endParaRPr lang="he-IL" altLang="he-IL" sz="2600" dirty="0">
              <a:latin typeface="inherit"/>
            </a:endParaRPr>
          </a:p>
        </p:txBody>
      </p:sp>
      <p:sp>
        <p:nvSpPr>
          <p:cNvPr id="11"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2"/>
          <a:stretch>
            <a:fillRect/>
          </a:stretch>
        </p:blipFill>
        <p:spPr>
          <a:xfrm>
            <a:off x="8840178" y="4058735"/>
            <a:ext cx="3183105" cy="1726429"/>
          </a:xfrm>
          <a:prstGeom prst="rect">
            <a:avLst/>
          </a:prstGeom>
          <a:ln>
            <a:solidFill>
              <a:schemeClr val="accent1">
                <a:shade val="50000"/>
              </a:schemeClr>
            </a:solidFill>
          </a:ln>
        </p:spPr>
      </p:pic>
      <p:sp>
        <p:nvSpPr>
          <p:cNvPr id="14" name="Rectangle 13"/>
          <p:cNvSpPr/>
          <p:nvPr/>
        </p:nvSpPr>
        <p:spPr>
          <a:xfrm>
            <a:off x="8346293" y="5820852"/>
            <a:ext cx="3431263" cy="215444"/>
          </a:xfrm>
          <a:prstGeom prst="rect">
            <a:avLst/>
          </a:prstGeom>
        </p:spPr>
        <p:txBody>
          <a:bodyPr wrap="square">
            <a:spAutoFit/>
          </a:bodyPr>
          <a:lstStyle/>
          <a:p>
            <a:r>
              <a:rPr lang="en-US" sz="800" dirty="0">
                <a:hlinkClick r:id="rId3"/>
              </a:rPr>
              <a:t>https://www.calcalist.co.il/world/articles/0,7340,L-3843530,00.html</a:t>
            </a:r>
            <a:endParaRPr lang="he-IL" sz="800" dirty="0"/>
          </a:p>
        </p:txBody>
      </p:sp>
      <p:pic>
        <p:nvPicPr>
          <p:cNvPr id="16" name="Picture 15"/>
          <p:cNvPicPr>
            <a:picLocks noChangeAspect="1"/>
          </p:cNvPicPr>
          <p:nvPr/>
        </p:nvPicPr>
        <p:blipFill>
          <a:blip r:embed="rId4"/>
          <a:stretch>
            <a:fillRect/>
          </a:stretch>
        </p:blipFill>
        <p:spPr>
          <a:xfrm>
            <a:off x="8840178" y="1314028"/>
            <a:ext cx="3157902" cy="1784901"/>
          </a:xfrm>
          <a:prstGeom prst="rect">
            <a:avLst/>
          </a:prstGeom>
          <a:ln>
            <a:solidFill>
              <a:schemeClr val="accent1">
                <a:shade val="50000"/>
              </a:schemeClr>
            </a:solidFill>
          </a:ln>
        </p:spPr>
      </p:pic>
      <p:sp>
        <p:nvSpPr>
          <p:cNvPr id="17" name="Rectangle 16"/>
          <p:cNvSpPr/>
          <p:nvPr/>
        </p:nvSpPr>
        <p:spPr>
          <a:xfrm>
            <a:off x="8715470" y="3098929"/>
            <a:ext cx="3751152" cy="222350"/>
          </a:xfrm>
          <a:prstGeom prst="rect">
            <a:avLst/>
          </a:prstGeom>
        </p:spPr>
        <p:txBody>
          <a:bodyPr wrap="square">
            <a:spAutoFit/>
          </a:bodyPr>
          <a:lstStyle/>
          <a:p>
            <a:pPr algn="l"/>
            <a:r>
              <a:rPr lang="en-US" sz="800" dirty="0">
                <a:hlinkClick r:id="rId5"/>
              </a:rPr>
              <a:t>https://securityaffairs.co/wordpress/35419/hacking/iran-cyber-capabilities.html</a:t>
            </a:r>
            <a:endParaRPr lang="he-IL" sz="800" dirty="0"/>
          </a:p>
        </p:txBody>
      </p:sp>
    </p:spTree>
    <p:extLst>
      <p:ext uri="{BB962C8B-B14F-4D97-AF65-F5344CB8AC3E}">
        <p14:creationId xmlns:p14="http://schemas.microsoft.com/office/powerpoint/2010/main" val="302391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22</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graphicFrame>
        <p:nvGraphicFramePr>
          <p:cNvPr id="2" name="Diagram 1"/>
          <p:cNvGraphicFramePr/>
          <p:nvPr>
            <p:extLst>
              <p:ext uri="{D42A27DB-BD31-4B8C-83A1-F6EECF244321}">
                <p14:modId xmlns:p14="http://schemas.microsoft.com/office/powerpoint/2010/main" val="37680977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4763546" y="2096545"/>
            <a:ext cx="2664908" cy="266490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ctr"/>
            <a:r>
              <a:rPr lang="en-US" sz="2800" dirty="0">
                <a:solidFill>
                  <a:srgbClr val="FFC000"/>
                </a:solidFill>
              </a:rPr>
              <a:t>Work Planning</a:t>
            </a:r>
          </a:p>
          <a:p>
            <a:pPr algn="ctr"/>
            <a:endParaRPr lang="he-IL" dirty="0"/>
          </a:p>
        </p:txBody>
      </p:sp>
      <p:sp>
        <p:nvSpPr>
          <p:cNvPr id="8" name="Curved Left Arrow 7"/>
          <p:cNvSpPr/>
          <p:nvPr/>
        </p:nvSpPr>
        <p:spPr>
          <a:xfrm>
            <a:off x="8773434" y="963816"/>
            <a:ext cx="1352343" cy="5007633"/>
          </a:xfrm>
          <a:prstGeom prst="curved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22225">
                <a:solidFill>
                  <a:schemeClr val="accent2"/>
                </a:solidFill>
                <a:prstDash val="solid"/>
              </a:ln>
              <a:solidFill>
                <a:schemeClr val="accent2">
                  <a:lumMod val="40000"/>
                  <a:lumOff val="60000"/>
                </a:schemeClr>
              </a:solidFill>
            </a:endParaRPr>
          </a:p>
        </p:txBody>
      </p:sp>
      <p:sp>
        <p:nvSpPr>
          <p:cNvPr id="9" name="Curved Left Arrow 8"/>
          <p:cNvSpPr/>
          <p:nvPr/>
        </p:nvSpPr>
        <p:spPr>
          <a:xfrm rot="10800000">
            <a:off x="1694045" y="1068403"/>
            <a:ext cx="1618167" cy="4903045"/>
          </a:xfrm>
          <a:prstGeom prst="curved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22225">
                <a:solidFill>
                  <a:schemeClr val="accent2"/>
                </a:solidFill>
                <a:prstDash val="solid"/>
              </a:ln>
              <a:solidFill>
                <a:schemeClr val="accent2">
                  <a:lumMod val="40000"/>
                  <a:lumOff val="60000"/>
                </a:schemeClr>
              </a:solidFill>
            </a:endParaRPr>
          </a:p>
        </p:txBody>
      </p:sp>
      <p:sp>
        <p:nvSpPr>
          <p:cNvPr id="10" name="TextBox 9"/>
          <p:cNvSpPr txBox="1"/>
          <p:nvPr/>
        </p:nvSpPr>
        <p:spPr>
          <a:xfrm>
            <a:off x="10607330" y="3122795"/>
            <a:ext cx="1106905" cy="4150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defRPr lang="he-IL"/>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rgbClr val="FFC000"/>
                </a:solidFill>
              </a:rPr>
              <a:t>12 Months</a:t>
            </a:r>
            <a:endParaRPr lang="he-IL" sz="1400" dirty="0">
              <a:solidFill>
                <a:srgbClr val="FFC000"/>
              </a:solidFill>
            </a:endParaRPr>
          </a:p>
        </p:txBody>
      </p:sp>
      <p:sp>
        <p:nvSpPr>
          <p:cNvPr id="11" name="TextBox 10"/>
          <p:cNvSpPr txBox="1"/>
          <p:nvPr/>
        </p:nvSpPr>
        <p:spPr>
          <a:xfrm>
            <a:off x="284747" y="3122795"/>
            <a:ext cx="1106905" cy="4150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defRPr lang="he-IL"/>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rgbClr val="FFC000"/>
                </a:solidFill>
              </a:rPr>
              <a:t>24 Months</a:t>
            </a:r>
            <a:endParaRPr lang="he-IL" sz="1400" dirty="0">
              <a:solidFill>
                <a:srgbClr val="FFC000"/>
              </a:solidFill>
            </a:endParaRPr>
          </a:p>
        </p:txBody>
      </p:sp>
      <p:sp>
        <p:nvSpPr>
          <p:cNvPr id="12" name="Rectangle 11"/>
          <p:cNvSpPr/>
          <p:nvPr/>
        </p:nvSpPr>
        <p:spPr>
          <a:xfrm>
            <a:off x="3435489" y="105148"/>
            <a:ext cx="6930680" cy="492443"/>
          </a:xfrm>
          <a:prstGeom prst="rect">
            <a:avLst/>
          </a:prstGeom>
        </p:spPr>
        <p:txBody>
          <a:bodyPr wrap="none">
            <a:spAutoFit/>
          </a:bodyPr>
          <a:lstStyle/>
          <a:p>
            <a:pPr lvl="0"/>
            <a:r>
              <a:rPr lang="en-US" sz="2600" dirty="0"/>
              <a:t>Risk Assessment and compiling a Compliance Plan</a:t>
            </a:r>
          </a:p>
        </p:txBody>
      </p:sp>
      <p:sp>
        <p:nvSpPr>
          <p:cNvPr id="13" name="TextBox 12"/>
          <p:cNvSpPr txBox="1"/>
          <p:nvPr/>
        </p:nvSpPr>
        <p:spPr>
          <a:xfrm>
            <a:off x="10607330" y="2478069"/>
            <a:ext cx="1106905" cy="4150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defRPr lang="he-IL"/>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smtClean="0">
                <a:solidFill>
                  <a:srgbClr val="FFC000"/>
                </a:solidFill>
              </a:rPr>
              <a:t>First Stage</a:t>
            </a:r>
            <a:endParaRPr lang="he-IL" sz="1400" dirty="0">
              <a:solidFill>
                <a:srgbClr val="FFC000"/>
              </a:solidFill>
            </a:endParaRPr>
          </a:p>
        </p:txBody>
      </p:sp>
      <p:sp>
        <p:nvSpPr>
          <p:cNvPr id="14" name="TextBox 13"/>
          <p:cNvSpPr txBox="1"/>
          <p:nvPr/>
        </p:nvSpPr>
        <p:spPr>
          <a:xfrm>
            <a:off x="284747" y="2478069"/>
            <a:ext cx="1106905" cy="4150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defRPr lang="he-IL"/>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smtClean="0">
                <a:solidFill>
                  <a:srgbClr val="FFC000"/>
                </a:solidFill>
              </a:rPr>
              <a:t>Second Stage</a:t>
            </a:r>
            <a:endParaRPr lang="he-IL" sz="1400" dirty="0">
              <a:solidFill>
                <a:srgbClr val="FFC000"/>
              </a:solidFill>
            </a:endParaRPr>
          </a:p>
        </p:txBody>
      </p:sp>
    </p:spTree>
    <p:extLst>
      <p:ext uri="{BB962C8B-B14F-4D97-AF65-F5344CB8AC3E}">
        <p14:creationId xmlns:p14="http://schemas.microsoft.com/office/powerpoint/2010/main" val="162911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12" y="1555031"/>
            <a:ext cx="6966559" cy="1276719"/>
          </a:xfrm>
        </p:spPr>
        <p:txBody>
          <a:bodyPr>
            <a:noAutofit/>
          </a:bodyPr>
          <a:lstStyle/>
          <a:p>
            <a:pPr algn="l" rtl="0"/>
            <a:r>
              <a:rPr lang="en-US" sz="3600" dirty="0"/>
              <a:t>Appointing a Cyber Security </a:t>
            </a:r>
            <a:r>
              <a:rPr lang="en-US" sz="3600" dirty="0" smtClean="0"/>
              <a:t>Officer within 60 days</a:t>
            </a:r>
            <a:endParaRPr lang="he-IL" sz="3600" dirty="0"/>
          </a:p>
        </p:txBody>
      </p:sp>
      <p:sp>
        <p:nvSpPr>
          <p:cNvPr id="4" name="Slide Number Placeholder 3"/>
          <p:cNvSpPr>
            <a:spLocks noGrp="1"/>
          </p:cNvSpPr>
          <p:nvPr>
            <p:ph type="sldNum" sz="quarter" idx="12"/>
          </p:nvPr>
        </p:nvSpPr>
        <p:spPr/>
        <p:txBody>
          <a:bodyPr/>
          <a:lstStyle/>
          <a:p>
            <a:fld id="{8E3E0663-2E0C-4D6A-8756-C5828BA5C552}" type="slidenum">
              <a:rPr lang="he-IL" smtClean="0"/>
              <a:t>23</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3603462" y="47136"/>
            <a:ext cx="4589013" cy="769441"/>
          </a:xfrm>
          <a:prstGeom prst="rect">
            <a:avLst/>
          </a:prstGeom>
        </p:spPr>
        <p:txBody>
          <a:bodyPr wrap="none">
            <a:spAutoFit/>
          </a:bodyPr>
          <a:lstStyle/>
          <a:p>
            <a:r>
              <a:rPr lang="en-US" sz="4400" dirty="0" smtClean="0">
                <a:latin typeface="Calibri" panose="020F0502020204030204" pitchFamily="34" charset="0"/>
                <a:ea typeface="Calibri" panose="020F0502020204030204" pitchFamily="34" charset="0"/>
                <a:cs typeface="Arial" panose="020B0604020202020204" pitchFamily="34" charset="0"/>
              </a:rPr>
              <a:t>2 Preliminary Steps</a:t>
            </a:r>
            <a:endParaRPr lang="he-IL" sz="4400" dirty="0"/>
          </a:p>
        </p:txBody>
      </p:sp>
      <p:sp>
        <p:nvSpPr>
          <p:cNvPr id="7" name="Rectangle 6"/>
          <p:cNvSpPr/>
          <p:nvPr/>
        </p:nvSpPr>
        <p:spPr>
          <a:xfrm>
            <a:off x="218012" y="3967316"/>
            <a:ext cx="6758860" cy="1380506"/>
          </a:xfrm>
          <a:prstGeom prst="rect">
            <a:avLst/>
          </a:prstGeom>
        </p:spPr>
        <p:txBody>
          <a:bodyPr wrap="square">
            <a:spAutoFit/>
          </a:bodyPr>
          <a:lstStyle/>
          <a:p>
            <a:pPr algn="l" rtl="0">
              <a:lnSpc>
                <a:spcPct val="107000"/>
              </a:lnSpc>
              <a:spcAft>
                <a:spcPts val="800"/>
              </a:spcAft>
            </a:pPr>
            <a:r>
              <a:rPr lang="en-US" sz="3600" dirty="0">
                <a:latin typeface="+mj-lt"/>
                <a:ea typeface="+mj-ea"/>
                <a:cs typeface="+mj-cs"/>
              </a:rPr>
              <a:t>Publishing a Cyber Security Policy </a:t>
            </a:r>
            <a:endParaRPr lang="en-US" sz="3600" dirty="0" smtClean="0">
              <a:latin typeface="+mj-lt"/>
              <a:ea typeface="+mj-ea"/>
              <a:cs typeface="+mj-cs"/>
            </a:endParaRPr>
          </a:p>
          <a:p>
            <a:pPr algn="l" rtl="0">
              <a:lnSpc>
                <a:spcPct val="107000"/>
              </a:lnSpc>
              <a:spcAft>
                <a:spcPts val="800"/>
              </a:spcAft>
            </a:pPr>
            <a:r>
              <a:rPr lang="en-US" sz="3600" dirty="0" smtClean="0">
                <a:latin typeface="+mj-lt"/>
                <a:ea typeface="+mj-ea"/>
                <a:cs typeface="+mj-cs"/>
              </a:rPr>
              <a:t>for </a:t>
            </a:r>
            <a:r>
              <a:rPr lang="en-US" sz="3600" dirty="0">
                <a:latin typeface="+mj-lt"/>
                <a:ea typeface="+mj-ea"/>
                <a:cs typeface="+mj-cs"/>
              </a:rPr>
              <a:t>the </a:t>
            </a:r>
            <a:r>
              <a:rPr lang="en-US" sz="3600" dirty="0" smtClean="0">
                <a:latin typeface="+mj-lt"/>
                <a:ea typeface="+mj-ea"/>
                <a:cs typeface="+mj-cs"/>
              </a:rPr>
              <a:t>plant</a:t>
            </a:r>
            <a:endParaRPr lang="en-US" sz="3600" dirty="0">
              <a:latin typeface="+mj-lt"/>
              <a:ea typeface="+mj-ea"/>
              <a:cs typeface="+mj-cs"/>
            </a:endParaRPr>
          </a:p>
        </p:txBody>
      </p:sp>
      <p:pic>
        <p:nvPicPr>
          <p:cNvPr id="1026" name="Picture 2" descr="Men's Wearing Black Suit Jacket and P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403" y="1010210"/>
            <a:ext cx="3493008" cy="2333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ree White Ceramic Pots With Green Leaf Plants Near Open Notebook With Click Pen on 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403" y="3488663"/>
            <a:ext cx="3510226" cy="2337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220730" y="5802287"/>
            <a:ext cx="992579" cy="184666"/>
          </a:xfrm>
          <a:prstGeom prst="rect">
            <a:avLst/>
          </a:prstGeom>
        </p:spPr>
        <p:txBody>
          <a:bodyPr wrap="none">
            <a:spAutoFit/>
          </a:bodyPr>
          <a:lstStyle/>
          <a:p>
            <a:r>
              <a:rPr lang="en-US" sz="600" dirty="0">
                <a:solidFill>
                  <a:schemeClr val="bg2"/>
                </a:solidFill>
                <a:hlinkClick r:id="rId5"/>
              </a:rPr>
              <a:t>https://www.pexels.com/</a:t>
            </a:r>
            <a:endParaRPr lang="he-IL" sz="600" dirty="0">
              <a:solidFill>
                <a:schemeClr val="bg2"/>
              </a:solidFill>
            </a:endParaRPr>
          </a:p>
        </p:txBody>
      </p:sp>
      <p:sp>
        <p:nvSpPr>
          <p:cNvPr id="10" name="Rectangle 9"/>
          <p:cNvSpPr/>
          <p:nvPr/>
        </p:nvSpPr>
        <p:spPr>
          <a:xfrm>
            <a:off x="10220730" y="3328185"/>
            <a:ext cx="992579" cy="184666"/>
          </a:xfrm>
          <a:prstGeom prst="rect">
            <a:avLst/>
          </a:prstGeom>
        </p:spPr>
        <p:txBody>
          <a:bodyPr wrap="none">
            <a:spAutoFit/>
          </a:bodyPr>
          <a:lstStyle/>
          <a:p>
            <a:r>
              <a:rPr lang="en-US" sz="600" dirty="0">
                <a:solidFill>
                  <a:schemeClr val="bg2"/>
                </a:solidFill>
                <a:hlinkClick r:id="rId5"/>
              </a:rPr>
              <a:t>https://www.pexels.com/</a:t>
            </a:r>
            <a:endParaRPr lang="he-IL" sz="600" dirty="0">
              <a:solidFill>
                <a:schemeClr val="bg2"/>
              </a:solidFill>
            </a:endParaRPr>
          </a:p>
        </p:txBody>
      </p:sp>
      <p:sp>
        <p:nvSpPr>
          <p:cNvPr id="3" name="Rectangle 1"/>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32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77" y="1071293"/>
            <a:ext cx="7398391" cy="934975"/>
          </a:xfrm>
        </p:spPr>
        <p:txBody>
          <a:bodyPr>
            <a:noAutofit/>
          </a:bodyPr>
          <a:lstStyle/>
          <a:p>
            <a:pPr lvl="0" algn="l" rtl="0"/>
            <a:r>
              <a:rPr lang="en-US" sz="3200" b="1" dirty="0"/>
              <a:t>Mapping of Dangerous Processes and Risks</a:t>
            </a:r>
            <a:endParaRPr lang="he-IL" sz="3200" b="1" dirty="0"/>
          </a:p>
        </p:txBody>
      </p:sp>
      <p:sp>
        <p:nvSpPr>
          <p:cNvPr id="4" name="Slide Number Placeholder 3"/>
          <p:cNvSpPr>
            <a:spLocks noGrp="1"/>
          </p:cNvSpPr>
          <p:nvPr>
            <p:ph type="sldNum" sz="quarter" idx="12"/>
          </p:nvPr>
        </p:nvSpPr>
        <p:spPr/>
        <p:txBody>
          <a:bodyPr/>
          <a:lstStyle/>
          <a:p>
            <a:fld id="{8E3E0663-2E0C-4D6A-8756-C5828BA5C552}" type="slidenum">
              <a:rPr lang="he-IL" smtClean="0"/>
              <a:t>24</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270384" y="1215057"/>
            <a:ext cx="1135632" cy="584775"/>
          </a:xfrm>
          <a:prstGeom prst="rect">
            <a:avLst/>
          </a:prstGeom>
        </p:spPr>
        <p:txBody>
          <a:bodyPr wrap="none">
            <a:spAutoFit/>
          </a:bodyPr>
          <a:lstStyle/>
          <a:p>
            <a:pPr lvl="0" algn="l" rtl="0"/>
            <a:r>
              <a:rPr lang="en-US" sz="3200" dirty="0" smtClean="0"/>
              <a:t>Step1</a:t>
            </a:r>
            <a:endParaRPr lang="en-US" sz="3200" dirty="0"/>
          </a:p>
        </p:txBody>
      </p:sp>
      <p:sp>
        <p:nvSpPr>
          <p:cNvPr id="7" name="Rectangle 6"/>
          <p:cNvSpPr/>
          <p:nvPr/>
        </p:nvSpPr>
        <p:spPr>
          <a:xfrm>
            <a:off x="358282" y="2083639"/>
            <a:ext cx="6277087" cy="1077218"/>
          </a:xfrm>
          <a:prstGeom prst="rect">
            <a:avLst/>
          </a:prstGeom>
        </p:spPr>
        <p:txBody>
          <a:bodyPr wrap="square">
            <a:spAutoFit/>
          </a:bodyPr>
          <a:lstStyle/>
          <a:p>
            <a:pPr lvl="0" algn="l" rtl="0"/>
            <a:r>
              <a:rPr lang="en-US" sz="3200" b="1" dirty="0">
                <a:latin typeface="+mj-lt"/>
                <a:ea typeface="+mj-ea"/>
                <a:cs typeface="+mj-cs"/>
              </a:rPr>
              <a:t>Mapping and listing the Hazardous Computerized </a:t>
            </a:r>
            <a:r>
              <a:rPr lang="en-US" sz="3200" b="1" dirty="0" smtClean="0">
                <a:latin typeface="+mj-lt"/>
                <a:ea typeface="+mj-ea"/>
                <a:cs typeface="+mj-cs"/>
              </a:rPr>
              <a:t>Processes</a:t>
            </a:r>
            <a:endParaRPr lang="en-US" sz="3200" b="1" dirty="0">
              <a:latin typeface="+mj-lt"/>
              <a:ea typeface="+mj-ea"/>
              <a:cs typeface="+mj-cs"/>
            </a:endParaRPr>
          </a:p>
        </p:txBody>
      </p:sp>
      <p:grpSp>
        <p:nvGrpSpPr>
          <p:cNvPr id="9" name="Group 8" descr="Mapping and listing the Hazardous Computerized Processes (HCP)" title="Mapping and listing the Hazardous Computerized Processes (HCP)"/>
          <p:cNvGrpSpPr/>
          <p:nvPr/>
        </p:nvGrpSpPr>
        <p:grpSpPr>
          <a:xfrm>
            <a:off x="7516605" y="1947155"/>
            <a:ext cx="3514725" cy="3486150"/>
            <a:chOff x="0" y="0"/>
            <a:chExt cx="3514725" cy="3486150"/>
          </a:xfrm>
        </p:grpSpPr>
        <p:pic>
          <p:nvPicPr>
            <p:cNvPr id="10" name="Picture 9" title="Mapping and listing the Hazardous Computerized Processes (HC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14725" cy="3445510"/>
            </a:xfrm>
            <a:prstGeom prst="rect">
              <a:avLst/>
            </a:prstGeom>
          </p:spPr>
        </p:pic>
        <p:sp>
          <p:nvSpPr>
            <p:cNvPr id="11" name="Text Box 2" descr="List hazmats that meet Seveso III criteria&#10;List processes linked to usage and safety of the hazmats&#10;choose computer-controlled and automated processes" title="Mapping and listing the Hazardous Computerized Processes (HCP)"/>
            <p:cNvSpPr txBox="1">
              <a:spLocks noChangeArrowheads="1"/>
            </p:cNvSpPr>
            <p:nvPr/>
          </p:nvSpPr>
          <p:spPr bwMode="auto">
            <a:xfrm>
              <a:off x="323850" y="485775"/>
              <a:ext cx="2876550" cy="3000375"/>
            </a:xfrm>
            <a:prstGeom prst="rect">
              <a:avLst/>
            </a:prstGeom>
            <a:noFill/>
            <a:ln w="9525">
              <a:noFill/>
              <a:miter lim="800000"/>
              <a:headEnd/>
              <a:tailEnd/>
            </a:ln>
          </p:spPr>
          <p:txBody>
            <a:bodyPr rot="0" vert="horz" wrap="square" lIns="91440" tIns="45720" rIns="91440" bIns="45720" anchor="t" anchorCtr="0">
              <a:noAutofit/>
            </a:bodyPr>
            <a:lstStyle/>
            <a:p>
              <a:pPr marL="0" marR="0" algn="ctr" rtl="0">
                <a:lnSpc>
                  <a:spcPct val="107000"/>
                </a:lnSpc>
                <a:spcBef>
                  <a:spcPts val="0"/>
                </a:spcBef>
                <a:spcAft>
                  <a:spcPts val="0"/>
                </a:spcAft>
              </a:pPr>
              <a: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List hazmats that meet </a:t>
              </a:r>
              <a:b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br>
              <a: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Seveso III criteria</a:t>
              </a:r>
              <a:b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br>
              <a: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
              </a:r>
              <a:b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br>
              <a:r>
                <a:rPr lang="en-US" sz="8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
              </a:r>
              <a:br>
                <a:rPr lang="en-US" sz="8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br>
              <a: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List processes linked to usage and safety of the hazmats</a:t>
              </a:r>
              <a:b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br>
              <a:r>
                <a:rPr lang="en-US" sz="14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
              </a:r>
              <a:br>
                <a:rPr lang="en-US" sz="14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br>
              <a:r>
                <a:rPr lang="en-US" sz="16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Choose computer-controlled and automated processes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525647" y="3949462"/>
            <a:ext cx="2850599" cy="1734679"/>
          </a:xfrm>
          <a:prstGeom prst="rect">
            <a:avLst/>
          </a:prstGeom>
        </p:spPr>
      </p:pic>
    </p:spTree>
    <p:extLst>
      <p:ext uri="{BB962C8B-B14F-4D97-AF65-F5344CB8AC3E}">
        <p14:creationId xmlns:p14="http://schemas.microsoft.com/office/powerpoint/2010/main" val="125418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25</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8"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4583614" y="117725"/>
            <a:ext cx="3643946" cy="523220"/>
          </a:xfrm>
          <a:prstGeom prst="rect">
            <a:avLst/>
          </a:prstGeom>
        </p:spPr>
        <p:txBody>
          <a:bodyPr wrap="none">
            <a:spAutoFit/>
          </a:bodyPr>
          <a:lstStyle/>
          <a:p>
            <a:r>
              <a:rPr lang="en-US" altLang="he-IL" sz="2800" dirty="0">
                <a:solidFill>
                  <a:srgbClr val="222222"/>
                </a:solidFill>
                <a:latin typeface="inherit"/>
                <a:ea typeface="+mj-ea"/>
                <a:cs typeface="+mj-cs"/>
              </a:rPr>
              <a:t>SEVESO III </a:t>
            </a:r>
            <a:r>
              <a:rPr lang="he-IL" altLang="he-IL" sz="2800" dirty="0" err="1">
                <a:solidFill>
                  <a:srgbClr val="222222"/>
                </a:solidFill>
                <a:latin typeface="inherit"/>
                <a:ea typeface="+mj-ea"/>
                <a:cs typeface="+mj-cs"/>
              </a:rPr>
              <a:t>Directive</a:t>
            </a:r>
            <a:r>
              <a:rPr lang="he-IL" altLang="he-IL" sz="2800" dirty="0">
                <a:solidFill>
                  <a:srgbClr val="222222"/>
                </a:solidFill>
                <a:latin typeface="inherit"/>
                <a:ea typeface="+mj-ea"/>
                <a:cs typeface="+mj-cs"/>
              </a:rPr>
              <a:t> </a:t>
            </a:r>
            <a:endParaRPr lang="he-IL" sz="2800" dirty="0">
              <a:solidFill>
                <a:srgbClr val="222222"/>
              </a:solidFill>
              <a:latin typeface="inherit"/>
              <a:ea typeface="+mj-ea"/>
              <a:cs typeface="+mj-cs"/>
            </a:endParaRPr>
          </a:p>
        </p:txBody>
      </p:sp>
      <p:pic>
        <p:nvPicPr>
          <p:cNvPr id="12" name="Picture 11"/>
          <p:cNvPicPr>
            <a:picLocks noChangeAspect="1"/>
          </p:cNvPicPr>
          <p:nvPr/>
        </p:nvPicPr>
        <p:blipFill>
          <a:blip r:embed="rId2"/>
          <a:stretch>
            <a:fillRect/>
          </a:stretch>
        </p:blipFill>
        <p:spPr>
          <a:xfrm>
            <a:off x="1355222" y="855863"/>
            <a:ext cx="4889002" cy="5078406"/>
          </a:xfrm>
          <a:prstGeom prst="rect">
            <a:avLst/>
          </a:prstGeom>
          <a:effectLst>
            <a:outerShdw blurRad="50800" dist="38100" dir="5400000" algn="t" rotWithShape="0">
              <a:prstClr val="black">
                <a:alpha val="40000"/>
              </a:prstClr>
            </a:outerShdw>
          </a:effectLst>
        </p:spPr>
      </p:pic>
      <p:sp>
        <p:nvSpPr>
          <p:cNvPr id="17"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p:nvPr/>
        </p:nvSpPr>
        <p:spPr>
          <a:xfrm>
            <a:off x="6377595" y="2378047"/>
            <a:ext cx="5612242"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rtl="0"/>
            <a:r>
              <a:rPr lang="en-US" dirty="0"/>
              <a:t>The Ministry of Environmental Protection has adopted the </a:t>
            </a:r>
            <a:r>
              <a:rPr lang="en-US" altLang="he-IL" dirty="0">
                <a:solidFill>
                  <a:srgbClr val="222222"/>
                </a:solidFill>
                <a:latin typeface="inherit"/>
              </a:rPr>
              <a:t>SEVESO </a:t>
            </a:r>
            <a:r>
              <a:rPr lang="en-US" altLang="he-IL" dirty="0" smtClean="0">
                <a:solidFill>
                  <a:srgbClr val="222222"/>
                </a:solidFill>
                <a:latin typeface="inherit"/>
              </a:rPr>
              <a:t>III </a:t>
            </a:r>
            <a:r>
              <a:rPr lang="en-US" dirty="0" smtClean="0"/>
              <a:t> </a:t>
            </a:r>
            <a:r>
              <a:rPr lang="en-US" dirty="0"/>
              <a:t>Directive </a:t>
            </a:r>
          </a:p>
        </p:txBody>
      </p:sp>
    </p:spTree>
    <p:extLst>
      <p:ext uri="{BB962C8B-B14F-4D97-AF65-F5344CB8AC3E}">
        <p14:creationId xmlns:p14="http://schemas.microsoft.com/office/powerpoint/2010/main" val="97567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653" y="709582"/>
            <a:ext cx="6942347" cy="1190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a:noAutofit/>
          </a:bodyPr>
          <a:lstStyle/>
          <a:p>
            <a:pPr lvl="0" algn="ctr"/>
            <a:r>
              <a:rPr lang="he-IL" altLang="he-IL" sz="2800" dirty="0" err="1">
                <a:solidFill>
                  <a:srgbClr val="222222"/>
                </a:solidFill>
                <a:latin typeface="inherit"/>
              </a:rPr>
              <a:t>Table</a:t>
            </a:r>
            <a:r>
              <a:rPr lang="he-IL" altLang="he-IL" sz="2800" dirty="0">
                <a:solidFill>
                  <a:srgbClr val="222222"/>
                </a:solidFill>
                <a:latin typeface="inherit"/>
              </a:rPr>
              <a:t> </a:t>
            </a:r>
            <a:r>
              <a:rPr lang="he-IL" altLang="he-IL" sz="2800" dirty="0" err="1">
                <a:solidFill>
                  <a:srgbClr val="222222"/>
                </a:solidFill>
                <a:latin typeface="inherit"/>
              </a:rPr>
              <a:t>of</a:t>
            </a:r>
            <a:r>
              <a:rPr lang="he-IL" altLang="he-IL" sz="2800" dirty="0">
                <a:solidFill>
                  <a:srgbClr val="222222"/>
                </a:solidFill>
                <a:latin typeface="inherit"/>
              </a:rPr>
              <a:t> </a:t>
            </a:r>
            <a:r>
              <a:rPr lang="he-IL" altLang="he-IL" sz="2800" dirty="0" err="1">
                <a:solidFill>
                  <a:srgbClr val="222222"/>
                </a:solidFill>
                <a:latin typeface="inherit"/>
              </a:rPr>
              <a:t>Hazardous</a:t>
            </a:r>
            <a:r>
              <a:rPr lang="he-IL" altLang="he-IL" sz="2800" dirty="0">
                <a:solidFill>
                  <a:srgbClr val="222222"/>
                </a:solidFill>
                <a:latin typeface="inherit"/>
              </a:rPr>
              <a:t> </a:t>
            </a:r>
            <a:r>
              <a:rPr lang="he-IL" altLang="he-IL" sz="2800" dirty="0" err="1" smtClean="0">
                <a:solidFill>
                  <a:srgbClr val="222222"/>
                </a:solidFill>
                <a:latin typeface="inherit"/>
              </a:rPr>
              <a:t>Substances</a:t>
            </a:r>
            <a:r>
              <a:rPr lang="he-IL" altLang="he-IL" sz="2800" dirty="0" smtClean="0">
                <a:solidFill>
                  <a:srgbClr val="222222"/>
                </a:solidFill>
                <a:latin typeface="inherit"/>
              </a:rPr>
              <a:t> </a:t>
            </a:r>
            <a:r>
              <a:rPr lang="he-IL" altLang="he-IL" sz="2800" dirty="0" err="1" smtClean="0">
                <a:solidFill>
                  <a:srgbClr val="222222"/>
                </a:solidFill>
                <a:latin typeface="inherit"/>
              </a:rPr>
              <a:t>according</a:t>
            </a:r>
            <a:r>
              <a:rPr lang="he-IL" altLang="he-IL" sz="2800" dirty="0" smtClean="0">
                <a:solidFill>
                  <a:srgbClr val="222222"/>
                </a:solidFill>
                <a:latin typeface="inherit"/>
              </a:rPr>
              <a:t/>
            </a:r>
            <a:br>
              <a:rPr lang="he-IL" altLang="he-IL" sz="2800" dirty="0" smtClean="0">
                <a:solidFill>
                  <a:srgbClr val="222222"/>
                </a:solidFill>
                <a:latin typeface="inherit"/>
              </a:rPr>
            </a:br>
            <a:r>
              <a:rPr lang="he-IL" altLang="he-IL" sz="2800" dirty="0" err="1" smtClean="0">
                <a:solidFill>
                  <a:srgbClr val="222222"/>
                </a:solidFill>
                <a:latin typeface="inherit"/>
              </a:rPr>
              <a:t>to</a:t>
            </a:r>
            <a:r>
              <a:rPr lang="he-IL" altLang="he-IL" sz="2800" dirty="0" smtClean="0">
                <a:solidFill>
                  <a:srgbClr val="222222"/>
                </a:solidFill>
                <a:latin typeface="inherit"/>
              </a:rPr>
              <a:t> </a:t>
            </a:r>
            <a:r>
              <a:rPr lang="he-IL" altLang="he-IL" sz="2800" dirty="0" err="1" smtClean="0">
                <a:solidFill>
                  <a:srgbClr val="222222"/>
                </a:solidFill>
                <a:latin typeface="inherit"/>
              </a:rPr>
              <a:t>European</a:t>
            </a:r>
            <a:r>
              <a:rPr lang="he-IL" altLang="he-IL" sz="2800" dirty="0" smtClean="0">
                <a:solidFill>
                  <a:srgbClr val="222222"/>
                </a:solidFill>
                <a:latin typeface="inherit"/>
              </a:rPr>
              <a:t> </a:t>
            </a:r>
            <a:r>
              <a:rPr lang="he-IL" altLang="he-IL" sz="2800" dirty="0" err="1" smtClean="0">
                <a:solidFill>
                  <a:srgbClr val="222222"/>
                </a:solidFill>
                <a:latin typeface="inherit"/>
              </a:rPr>
              <a:t>Directive</a:t>
            </a:r>
            <a:endParaRPr lang="he-IL" sz="2800" dirty="0"/>
          </a:p>
        </p:txBody>
      </p:sp>
      <p:sp>
        <p:nvSpPr>
          <p:cNvPr id="4" name="Slide Number Placeholder 3"/>
          <p:cNvSpPr>
            <a:spLocks noGrp="1"/>
          </p:cNvSpPr>
          <p:nvPr>
            <p:ph type="sldNum" sz="quarter" idx="12"/>
          </p:nvPr>
        </p:nvSpPr>
        <p:spPr/>
        <p:txBody>
          <a:bodyPr/>
          <a:lstStyle/>
          <a:p>
            <a:fld id="{8E3E0663-2E0C-4D6A-8756-C5828BA5C552}" type="slidenum">
              <a:rPr lang="he-IL" smtClean="0"/>
              <a:t>26</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7" name="Picture 6"/>
          <p:cNvPicPr>
            <a:picLocks noChangeAspect="1"/>
          </p:cNvPicPr>
          <p:nvPr/>
        </p:nvPicPr>
        <p:blipFill>
          <a:blip r:embed="rId2"/>
          <a:stretch>
            <a:fillRect/>
          </a:stretch>
        </p:blipFill>
        <p:spPr>
          <a:xfrm>
            <a:off x="579976" y="1043545"/>
            <a:ext cx="4532828" cy="5031094"/>
          </a:xfrm>
          <a:prstGeom prst="rect">
            <a:avLst/>
          </a:prstGeom>
        </p:spPr>
      </p:pic>
      <p:sp>
        <p:nvSpPr>
          <p:cNvPr id="8"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24439243"/>
              </p:ext>
            </p:extLst>
          </p:nvPr>
        </p:nvGraphicFramePr>
        <p:xfrm>
          <a:off x="606238" y="683184"/>
          <a:ext cx="4506566" cy="822960"/>
        </p:xfrm>
        <a:graphic>
          <a:graphicData uri="http://schemas.openxmlformats.org/drawingml/2006/table">
            <a:tbl>
              <a:tblPr rtl="1" firstRow="1" bandRow="1">
                <a:tableStyleId>{D7AC3CCA-C797-4891-BE02-D94E43425B78}</a:tableStyleId>
              </a:tblPr>
              <a:tblGrid>
                <a:gridCol w="2220314"/>
                <a:gridCol w="690466"/>
                <a:gridCol w="830424"/>
                <a:gridCol w="765362"/>
              </a:tblGrid>
              <a:tr h="788880">
                <a:tc>
                  <a:txBody>
                    <a:bodyPr/>
                    <a:lstStyle/>
                    <a:p>
                      <a:pPr algn="ctr" rtl="1"/>
                      <a:r>
                        <a:rPr lang="en-US" sz="1200" dirty="0" smtClean="0"/>
                        <a:t>Material</a:t>
                      </a:r>
                      <a:endParaRPr lang="he-IL" sz="1200" dirty="0">
                        <a:solidFill>
                          <a:schemeClr val="tx1"/>
                        </a:solidFill>
                      </a:endParaRPr>
                    </a:p>
                  </a:txBody>
                  <a:tcPr/>
                </a:tc>
                <a:tc>
                  <a:txBody>
                    <a:bodyPr/>
                    <a:lstStyle/>
                    <a:p>
                      <a:pPr rtl="1"/>
                      <a:r>
                        <a:rPr lang="en-US" sz="1200" dirty="0" err="1" smtClean="0"/>
                        <a:t>Cas</a:t>
                      </a:r>
                      <a:r>
                        <a:rPr lang="en-US" sz="1200" dirty="0" smtClean="0"/>
                        <a:t> #</a:t>
                      </a:r>
                      <a:endParaRPr lang="he-IL" sz="1200" dirty="0">
                        <a:solidFill>
                          <a:schemeClr val="tx1"/>
                        </a:solidFill>
                      </a:endParaRPr>
                    </a:p>
                  </a:txBody>
                  <a:tcPr/>
                </a:tc>
                <a:tc>
                  <a:txBody>
                    <a:bodyPr/>
                    <a:lstStyle/>
                    <a:p>
                      <a:pPr algn="l" rtl="0"/>
                      <a:r>
                        <a:rPr lang="en-US" sz="1200" dirty="0" err="1" smtClean="0"/>
                        <a:t>Seveso</a:t>
                      </a:r>
                      <a:r>
                        <a:rPr lang="en-US" sz="1200" dirty="0" smtClean="0"/>
                        <a:t> Lower Tier</a:t>
                      </a:r>
                      <a:r>
                        <a:rPr lang="he-IL" sz="1200" dirty="0" smtClean="0"/>
                        <a:t> </a:t>
                      </a:r>
                      <a:r>
                        <a:rPr lang="en-US" sz="1200" baseline="0" dirty="0" smtClean="0"/>
                        <a:t> (Tons)</a:t>
                      </a:r>
                      <a:endParaRPr lang="he-IL" sz="1200" dirty="0">
                        <a:solidFill>
                          <a:schemeClr val="tx1"/>
                        </a:solidFill>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kern="1200" dirty="0" err="1" smtClean="0"/>
                        <a:t>Seveso</a:t>
                      </a:r>
                      <a:r>
                        <a:rPr lang="en-US" sz="1200" kern="1200" dirty="0" smtClean="0"/>
                        <a:t> Upper Tier</a:t>
                      </a:r>
                      <a:endParaRPr lang="he-IL" sz="1200" kern="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baseline="0" dirty="0" smtClean="0"/>
                        <a:t>(Tons)</a:t>
                      </a:r>
                      <a:endParaRPr lang="he-IL" sz="1200" dirty="0">
                        <a:solidFill>
                          <a:schemeClr val="tx1"/>
                        </a:solidFill>
                      </a:endParaRPr>
                    </a:p>
                  </a:txBody>
                  <a:tcPr/>
                </a:tc>
              </a:tr>
            </a:tbl>
          </a:graphicData>
        </a:graphic>
      </p:graphicFrame>
      <p:sp>
        <p:nvSpPr>
          <p:cNvPr id="6" name="TextBox 5"/>
          <p:cNvSpPr txBox="1"/>
          <p:nvPr/>
        </p:nvSpPr>
        <p:spPr>
          <a:xfrm>
            <a:off x="9766239" y="2090092"/>
            <a:ext cx="190837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1">
            <a:spAutoFit/>
          </a:bodyPr>
          <a:lstStyle/>
          <a:p>
            <a:pPr algn="l"/>
            <a:r>
              <a:rPr lang="en-US" dirty="0" err="1" smtClean="0"/>
              <a:t>Seveso</a:t>
            </a:r>
            <a:r>
              <a:rPr lang="en-US" dirty="0" smtClean="0"/>
              <a:t> Upper Tier</a:t>
            </a:r>
            <a:endParaRPr lang="he-IL" dirty="0"/>
          </a:p>
        </p:txBody>
      </p:sp>
      <p:sp>
        <p:nvSpPr>
          <p:cNvPr id="11" name="TextBox 10"/>
          <p:cNvSpPr txBox="1"/>
          <p:nvPr/>
        </p:nvSpPr>
        <p:spPr>
          <a:xfrm>
            <a:off x="5702820" y="2090092"/>
            <a:ext cx="1921625"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1">
            <a:spAutoFit/>
          </a:bodyPr>
          <a:lstStyle/>
          <a:p>
            <a:pPr algn="l"/>
            <a:r>
              <a:rPr lang="en-US" dirty="0" err="1" smtClean="0"/>
              <a:t>Seveso</a:t>
            </a:r>
            <a:r>
              <a:rPr lang="en-US" dirty="0" smtClean="0"/>
              <a:t> Lower Tier</a:t>
            </a:r>
            <a:endParaRPr lang="he-IL" dirty="0"/>
          </a:p>
        </p:txBody>
      </p:sp>
      <p:sp>
        <p:nvSpPr>
          <p:cNvPr id="9" name="Rectangle 8"/>
          <p:cNvSpPr/>
          <p:nvPr/>
        </p:nvSpPr>
        <p:spPr>
          <a:xfrm>
            <a:off x="4583614" y="117725"/>
            <a:ext cx="3643946" cy="523220"/>
          </a:xfrm>
          <a:prstGeom prst="rect">
            <a:avLst/>
          </a:prstGeom>
        </p:spPr>
        <p:txBody>
          <a:bodyPr wrap="none">
            <a:spAutoFit/>
          </a:bodyPr>
          <a:lstStyle/>
          <a:p>
            <a:r>
              <a:rPr lang="en-US" altLang="he-IL" sz="2800" dirty="0">
                <a:solidFill>
                  <a:srgbClr val="222222"/>
                </a:solidFill>
                <a:latin typeface="inherit"/>
                <a:ea typeface="+mj-ea"/>
                <a:cs typeface="+mj-cs"/>
              </a:rPr>
              <a:t>SEVESO III </a:t>
            </a:r>
            <a:r>
              <a:rPr lang="he-IL" altLang="he-IL" sz="2800" dirty="0" err="1">
                <a:solidFill>
                  <a:srgbClr val="222222"/>
                </a:solidFill>
                <a:latin typeface="inherit"/>
                <a:ea typeface="+mj-ea"/>
                <a:cs typeface="+mj-cs"/>
              </a:rPr>
              <a:t>Directive</a:t>
            </a:r>
            <a:r>
              <a:rPr lang="he-IL" altLang="he-IL" sz="2800" dirty="0">
                <a:solidFill>
                  <a:srgbClr val="222222"/>
                </a:solidFill>
                <a:latin typeface="inherit"/>
                <a:ea typeface="+mj-ea"/>
                <a:cs typeface="+mj-cs"/>
              </a:rPr>
              <a:t> </a:t>
            </a:r>
            <a:endParaRPr lang="he-IL" sz="2800" dirty="0">
              <a:solidFill>
                <a:srgbClr val="222222"/>
              </a:solidFill>
              <a:latin typeface="inherit"/>
              <a:ea typeface="+mj-ea"/>
              <a:cs typeface="+mj-cs"/>
            </a:endParaRPr>
          </a:p>
        </p:txBody>
      </p:sp>
      <p:sp>
        <p:nvSpPr>
          <p:cNvPr id="13" name="Oval 12"/>
          <p:cNvSpPr/>
          <p:nvPr/>
        </p:nvSpPr>
        <p:spPr>
          <a:xfrm>
            <a:off x="284968" y="1889784"/>
            <a:ext cx="5122844" cy="528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3" name="Table 2"/>
          <p:cNvGraphicFramePr>
            <a:graphicFrameLocks noGrp="1"/>
          </p:cNvGraphicFramePr>
          <p:nvPr>
            <p:extLst>
              <p:ext uri="{D42A27DB-BD31-4B8C-83A1-F6EECF244321}">
                <p14:modId xmlns:p14="http://schemas.microsoft.com/office/powerpoint/2010/main" val="1234638123"/>
              </p:ext>
            </p:extLst>
          </p:nvPr>
        </p:nvGraphicFramePr>
        <p:xfrm>
          <a:off x="5401793" y="3181739"/>
          <a:ext cx="6638066" cy="914400"/>
        </p:xfrm>
        <a:graphic>
          <a:graphicData uri="http://schemas.openxmlformats.org/drawingml/2006/table">
            <a:tbl>
              <a:tblPr rtl="1" firstRow="1" firstCol="1" bandRow="1"/>
              <a:tblGrid>
                <a:gridCol w="2298554"/>
                <a:gridCol w="2585873"/>
                <a:gridCol w="1753639"/>
              </a:tblGrid>
              <a:tr h="473329">
                <a:tc>
                  <a:txBody>
                    <a:bodyPr/>
                    <a:lstStyle/>
                    <a:p>
                      <a:pPr marL="457200" marR="0" algn="r" rtl="1">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Seveso Upper Tier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457200" marR="0" algn="r" rtl="1">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Seveso Lower Tier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Material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441071">
                <a:tc>
                  <a:txBody>
                    <a:bodyPr/>
                    <a:lstStyle/>
                    <a:p>
                      <a:pPr marL="228600" marR="0" algn="l" rt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&gt; 5o Tons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&gt; 5 Tons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Hydrogen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676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809" y="18576"/>
            <a:ext cx="4343400" cy="733425"/>
          </a:xfrm>
        </p:spPr>
        <p:txBody>
          <a:bodyPr/>
          <a:lstStyle/>
          <a:p>
            <a:pPr algn="l"/>
            <a:r>
              <a:rPr lang="en-US" dirty="0" smtClean="0"/>
              <a:t>Risk Assessment</a:t>
            </a:r>
            <a:endParaRPr lang="he-IL" dirty="0"/>
          </a:p>
        </p:txBody>
      </p:sp>
      <p:sp>
        <p:nvSpPr>
          <p:cNvPr id="4" name="Slide Number Placeholder 3"/>
          <p:cNvSpPr>
            <a:spLocks noGrp="1"/>
          </p:cNvSpPr>
          <p:nvPr>
            <p:ph type="sldNum" sz="quarter" idx="12"/>
          </p:nvPr>
        </p:nvSpPr>
        <p:spPr/>
        <p:txBody>
          <a:bodyPr/>
          <a:lstStyle/>
          <a:p>
            <a:fld id="{8E3E0663-2E0C-4D6A-8756-C5828BA5C552}" type="slidenum">
              <a:rPr lang="he-IL" smtClean="0"/>
              <a:t>27</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6" name="תמונה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210" y="752001"/>
            <a:ext cx="2480400" cy="2960477"/>
          </a:xfrm>
          <a:prstGeom prst="rect">
            <a:avLst/>
          </a:prstGeom>
        </p:spPr>
      </p:pic>
      <p:pic>
        <p:nvPicPr>
          <p:cNvPr id="7" name="תמונה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6336" y="3866419"/>
            <a:ext cx="2644148" cy="2242199"/>
          </a:xfrm>
          <a:prstGeom prst="rect">
            <a:avLst/>
          </a:prstGeom>
        </p:spPr>
      </p:pic>
      <p:sp>
        <p:nvSpPr>
          <p:cNvPr id="8" name="TextBox 7"/>
          <p:cNvSpPr txBox="1"/>
          <p:nvPr/>
        </p:nvSpPr>
        <p:spPr>
          <a:xfrm>
            <a:off x="8347433" y="2077067"/>
            <a:ext cx="360040" cy="523220"/>
          </a:xfrm>
          <a:prstGeom prst="rect">
            <a:avLst/>
          </a:prstGeom>
          <a:noFill/>
        </p:spPr>
        <p:txBody>
          <a:bodyPr wrap="square" rtlCol="0">
            <a:spAutoFit/>
          </a:bodyPr>
          <a:lstStyle/>
          <a:p>
            <a:r>
              <a:rPr lang="en-US" sz="2800" dirty="0" smtClean="0"/>
              <a:t>I</a:t>
            </a:r>
            <a:endParaRPr lang="en-US" sz="2800" dirty="0"/>
          </a:p>
        </p:txBody>
      </p:sp>
      <p:sp>
        <p:nvSpPr>
          <p:cNvPr id="9" name="TextBox 8"/>
          <p:cNvSpPr txBox="1"/>
          <p:nvPr/>
        </p:nvSpPr>
        <p:spPr>
          <a:xfrm>
            <a:off x="8509000" y="4517819"/>
            <a:ext cx="360040" cy="523220"/>
          </a:xfrm>
          <a:prstGeom prst="rect">
            <a:avLst/>
          </a:prstGeom>
          <a:noFill/>
        </p:spPr>
        <p:txBody>
          <a:bodyPr wrap="square" rtlCol="0">
            <a:spAutoFit/>
          </a:bodyPr>
          <a:lstStyle/>
          <a:p>
            <a:r>
              <a:rPr lang="en-US" sz="2800" dirty="0" smtClean="0"/>
              <a:t>P</a:t>
            </a:r>
            <a:endParaRPr lang="en-US" sz="2800" dirty="0"/>
          </a:p>
        </p:txBody>
      </p:sp>
      <p:sp>
        <p:nvSpPr>
          <p:cNvPr id="13" name="Rectangle 12"/>
          <p:cNvSpPr/>
          <p:nvPr/>
        </p:nvSpPr>
        <p:spPr>
          <a:xfrm>
            <a:off x="579674" y="3403760"/>
            <a:ext cx="4805399" cy="6174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4800" dirty="0" smtClean="0"/>
              <a:t>Risk = P + 3*I</a:t>
            </a:r>
            <a:endParaRPr lang="he-IL" sz="4800" dirty="0"/>
          </a:p>
        </p:txBody>
      </p:sp>
      <p:sp>
        <p:nvSpPr>
          <p:cNvPr id="15" name="TextBox 14"/>
          <p:cNvSpPr txBox="1"/>
          <p:nvPr/>
        </p:nvSpPr>
        <p:spPr>
          <a:xfrm>
            <a:off x="7907526" y="2718471"/>
            <a:ext cx="1240369" cy="375547"/>
          </a:xfrm>
          <a:prstGeom prst="rect">
            <a:avLst/>
          </a:prstGeom>
          <a:noFill/>
        </p:spPr>
        <p:txBody>
          <a:bodyPr wrap="square" rtlCol="1">
            <a:spAutoFit/>
          </a:bodyPr>
          <a:lstStyle/>
          <a:p>
            <a:r>
              <a:rPr lang="en-US" dirty="0" smtClean="0"/>
              <a:t>IMPACT </a:t>
            </a:r>
            <a:endParaRPr lang="he-IL" dirty="0"/>
          </a:p>
        </p:txBody>
      </p:sp>
      <p:sp>
        <p:nvSpPr>
          <p:cNvPr id="17" name="TextBox 16"/>
          <p:cNvSpPr txBox="1"/>
          <p:nvPr/>
        </p:nvSpPr>
        <p:spPr>
          <a:xfrm>
            <a:off x="7727907" y="5159000"/>
            <a:ext cx="1629820" cy="369332"/>
          </a:xfrm>
          <a:prstGeom prst="rect">
            <a:avLst/>
          </a:prstGeom>
          <a:noFill/>
        </p:spPr>
        <p:txBody>
          <a:bodyPr wrap="square" rtlCol="1">
            <a:spAutoFit/>
          </a:bodyPr>
          <a:lstStyle/>
          <a:p>
            <a:r>
              <a:rPr lang="en-US" dirty="0" smtClean="0"/>
              <a:t>PROBABILITY</a:t>
            </a:r>
            <a:endParaRPr lang="he-IL" dirty="0"/>
          </a:p>
        </p:txBody>
      </p:sp>
      <p:sp>
        <p:nvSpPr>
          <p:cNvPr id="18" name="Rectangle 17"/>
          <p:cNvSpPr/>
          <p:nvPr/>
        </p:nvSpPr>
        <p:spPr>
          <a:xfrm>
            <a:off x="5878800" y="3763478"/>
            <a:ext cx="6021684"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19" name="Rectangle 18"/>
          <p:cNvSpPr/>
          <p:nvPr/>
        </p:nvSpPr>
        <p:spPr>
          <a:xfrm>
            <a:off x="7955061" y="813156"/>
            <a:ext cx="45719" cy="29604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0" name="Rectangle 19"/>
          <p:cNvSpPr/>
          <p:nvPr/>
        </p:nvSpPr>
        <p:spPr>
          <a:xfrm flipH="1">
            <a:off x="7946439" y="3809197"/>
            <a:ext cx="45719" cy="2334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1" name="Chevron 20"/>
          <p:cNvSpPr/>
          <p:nvPr/>
        </p:nvSpPr>
        <p:spPr>
          <a:xfrm rot="10800000">
            <a:off x="5731727" y="3568389"/>
            <a:ext cx="267629" cy="406843"/>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solidFill>
                <a:schemeClr val="tx1"/>
              </a:solidFill>
            </a:endParaRPr>
          </a:p>
        </p:txBody>
      </p:sp>
      <p:sp>
        <p:nvSpPr>
          <p:cNvPr id="22" name="Rectangle 21"/>
          <p:cNvSpPr/>
          <p:nvPr/>
        </p:nvSpPr>
        <p:spPr>
          <a:xfrm>
            <a:off x="743194" y="2981573"/>
            <a:ext cx="4251615" cy="276999"/>
          </a:xfrm>
          <a:prstGeom prst="rect">
            <a:avLst/>
          </a:prstGeom>
        </p:spPr>
        <p:txBody>
          <a:bodyPr wrap="square">
            <a:spAutoFit/>
          </a:bodyPr>
          <a:lstStyle/>
          <a:p>
            <a:pPr algn="l" rtl="0"/>
            <a:r>
              <a:rPr lang="en-US" sz="1200" b="1" dirty="0" smtClean="0">
                <a:solidFill>
                  <a:srgbClr val="263C4A"/>
                </a:solidFill>
                <a:latin typeface="Arial" panose="020B0604020202020204" pitchFamily="34" charset="0"/>
              </a:rPr>
              <a:t>INCD (Israel </a:t>
            </a:r>
            <a:r>
              <a:rPr lang="en-US" sz="1200" b="1" dirty="0">
                <a:solidFill>
                  <a:srgbClr val="263C4A"/>
                </a:solidFill>
                <a:latin typeface="Arial" panose="020B0604020202020204" pitchFamily="34" charset="0"/>
              </a:rPr>
              <a:t>National Cyber </a:t>
            </a:r>
            <a:r>
              <a:rPr lang="en-US" sz="1200" b="1" dirty="0" smtClean="0">
                <a:solidFill>
                  <a:srgbClr val="263C4A"/>
                </a:solidFill>
                <a:latin typeface="Arial" panose="020B0604020202020204" pitchFamily="34" charset="0"/>
              </a:rPr>
              <a:t>Directorate</a:t>
            </a:r>
            <a:r>
              <a:rPr lang="en-US" sz="1200" b="1" dirty="0">
                <a:solidFill>
                  <a:srgbClr val="263C4A"/>
                </a:solidFill>
                <a:latin typeface="Arial" panose="020B0604020202020204" pitchFamily="34" charset="0"/>
              </a:rPr>
              <a:t>)</a:t>
            </a:r>
            <a:endParaRPr lang="en-US" sz="1200" b="1" i="0" dirty="0">
              <a:solidFill>
                <a:srgbClr val="263C4A"/>
              </a:solidFill>
              <a:effectLst/>
              <a:latin typeface="Arial" panose="020B0604020202020204" pitchFamily="34" charset="0"/>
            </a:endParaRPr>
          </a:p>
        </p:txBody>
      </p:sp>
      <p:sp>
        <p:nvSpPr>
          <p:cNvPr id="23" name="Rectangle 22"/>
          <p:cNvSpPr/>
          <p:nvPr/>
        </p:nvSpPr>
        <p:spPr>
          <a:xfrm>
            <a:off x="2156079" y="1238475"/>
            <a:ext cx="4482702" cy="584775"/>
          </a:xfrm>
          <a:prstGeom prst="rect">
            <a:avLst/>
          </a:prstGeom>
        </p:spPr>
        <p:txBody>
          <a:bodyPr wrap="none">
            <a:spAutoFit/>
          </a:bodyPr>
          <a:lstStyle/>
          <a:p>
            <a:pPr lvl="0" algn="l" rtl="0"/>
            <a:r>
              <a:rPr lang="en-US" sz="3200" b="1" dirty="0">
                <a:latin typeface="+mj-lt"/>
                <a:ea typeface="+mj-ea"/>
                <a:cs typeface="+mj-cs"/>
              </a:rPr>
              <a:t>Risk assessing each </a:t>
            </a:r>
            <a:r>
              <a:rPr lang="en-US" sz="3200" b="1" dirty="0" smtClean="0">
                <a:latin typeface="+mj-lt"/>
                <a:ea typeface="+mj-ea"/>
                <a:cs typeface="+mj-cs"/>
              </a:rPr>
              <a:t>system</a:t>
            </a:r>
            <a:endParaRPr lang="en-US" sz="3200" b="1" dirty="0">
              <a:latin typeface="+mj-lt"/>
              <a:ea typeface="+mj-ea"/>
              <a:cs typeface="+mj-cs"/>
            </a:endParaRPr>
          </a:p>
        </p:txBody>
      </p:sp>
      <p:sp>
        <p:nvSpPr>
          <p:cNvPr id="25" name="Rectangle 24"/>
          <p:cNvSpPr/>
          <p:nvPr/>
        </p:nvSpPr>
        <p:spPr>
          <a:xfrm>
            <a:off x="441785" y="1257113"/>
            <a:ext cx="1228606" cy="584775"/>
          </a:xfrm>
          <a:prstGeom prst="rect">
            <a:avLst/>
          </a:prstGeom>
        </p:spPr>
        <p:txBody>
          <a:bodyPr wrap="none">
            <a:spAutoFit/>
          </a:bodyPr>
          <a:lstStyle/>
          <a:p>
            <a:pPr lvl="0" algn="l" rtl="0"/>
            <a:r>
              <a:rPr lang="en-US" sz="3200" dirty="0" smtClean="0"/>
              <a:t>Step 2</a:t>
            </a:r>
            <a:endParaRPr lang="en-US" sz="3200" dirty="0"/>
          </a:p>
        </p:txBody>
      </p:sp>
      <p:pic>
        <p:nvPicPr>
          <p:cNvPr id="3" name="Picture 2"/>
          <p:cNvPicPr>
            <a:picLocks noChangeAspect="1"/>
          </p:cNvPicPr>
          <p:nvPr/>
        </p:nvPicPr>
        <p:blipFill>
          <a:blip r:embed="rId5"/>
          <a:stretch>
            <a:fillRect/>
          </a:stretch>
        </p:blipFill>
        <p:spPr>
          <a:xfrm>
            <a:off x="579674" y="4443383"/>
            <a:ext cx="2506933" cy="1572242"/>
          </a:xfrm>
          <a:prstGeom prst="rect">
            <a:avLst/>
          </a:prstGeom>
        </p:spPr>
      </p:pic>
    </p:spTree>
    <p:extLst>
      <p:ext uri="{BB962C8B-B14F-4D97-AF65-F5344CB8AC3E}">
        <p14:creationId xmlns:p14="http://schemas.microsoft.com/office/powerpoint/2010/main" val="416927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28</a:t>
            </a:fld>
            <a:endParaRPr lang="he-IL" dirty="0"/>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6"/>
          <p:cNvSpPr/>
          <p:nvPr/>
        </p:nvSpPr>
        <p:spPr>
          <a:xfrm>
            <a:off x="3399210" y="0"/>
            <a:ext cx="7197228" cy="584775"/>
          </a:xfrm>
          <a:prstGeom prst="rect">
            <a:avLst/>
          </a:prstGeom>
        </p:spPr>
        <p:txBody>
          <a:bodyPr wrap="none">
            <a:spAutoFit/>
          </a:bodyPr>
          <a:lstStyle/>
          <a:p>
            <a:r>
              <a:rPr lang="en-US" sz="3200" dirty="0" smtClean="0">
                <a:solidFill>
                  <a:srgbClr val="1F4E79"/>
                </a:solidFill>
                <a:latin typeface="Segoe UI Semibold" panose="020B0702040204020203" pitchFamily="34" charset="0"/>
                <a:ea typeface="Times New Roman" panose="02020603050405020304" pitchFamily="18" charset="0"/>
              </a:rPr>
              <a:t>Calculating Impact of Cyber Attack </a:t>
            </a:r>
            <a:r>
              <a:rPr lang="en-US" sz="3200" dirty="0">
                <a:solidFill>
                  <a:srgbClr val="1F4E79"/>
                </a:solidFill>
                <a:latin typeface="Segoe UI Semibold" panose="020B0702040204020203" pitchFamily="34" charset="0"/>
                <a:ea typeface="Times New Roman" panose="02020603050405020304" pitchFamily="18" charset="0"/>
              </a:rPr>
              <a:t>(I) </a:t>
            </a:r>
            <a:endParaRPr lang="he-IL" sz="3200" dirty="0">
              <a:solidFill>
                <a:srgbClr val="1F4E79"/>
              </a:solidFill>
              <a:latin typeface="Segoe UI Semibold" panose="020B0702040204020203" pitchFamily="34" charset="0"/>
              <a:ea typeface="Times New Roman" panose="02020603050405020304" pitchFamily="18" charset="0"/>
            </a:endParaRPr>
          </a:p>
        </p:txBody>
      </p:sp>
      <p:pic>
        <p:nvPicPr>
          <p:cNvPr id="9" name="תמונה 4"/>
          <p:cNvPicPr>
            <a:picLocks noChangeAspect="1"/>
          </p:cNvPicPr>
          <p:nvPr/>
        </p:nvPicPr>
        <p:blipFill>
          <a:blip r:embed="rId2"/>
          <a:stretch>
            <a:fillRect/>
          </a:stretch>
        </p:blipFill>
        <p:spPr>
          <a:xfrm>
            <a:off x="9331288" y="1445576"/>
            <a:ext cx="2729966" cy="1432462"/>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9331287" y="2880805"/>
            <a:ext cx="2729966" cy="1656619"/>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9331287" y="4540191"/>
            <a:ext cx="2729966" cy="1534447"/>
          </a:xfrm>
          <a:prstGeom prst="rect">
            <a:avLst/>
          </a:prstGeom>
          <a:ln>
            <a:solidFill>
              <a:schemeClr val="tx1"/>
            </a:solidFill>
          </a:ln>
        </p:spPr>
      </p:pic>
      <p:sp>
        <p:nvSpPr>
          <p:cNvPr id="1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4" name="TextBox 13"/>
          <p:cNvSpPr txBox="1"/>
          <p:nvPr/>
        </p:nvSpPr>
        <p:spPr>
          <a:xfrm>
            <a:off x="-2071" y="847627"/>
            <a:ext cx="5710281" cy="677108"/>
          </a:xfrm>
          <a:prstGeom prst="rect">
            <a:avLst/>
          </a:prstGeom>
          <a:noFill/>
        </p:spPr>
        <p:txBody>
          <a:bodyPr wrap="none" rtlCol="1">
            <a:spAutoFit/>
          </a:bodyPr>
          <a:lstStyle/>
          <a:p>
            <a:pPr lvl="0"/>
            <a:r>
              <a:rPr lang="he-IL" altLang="he-IL" sz="2000" dirty="0">
                <a:solidFill>
                  <a:srgbClr val="222222"/>
                </a:solidFill>
                <a:latin typeface="inherit"/>
              </a:rPr>
              <a:t>A </a:t>
            </a:r>
            <a:r>
              <a:rPr lang="he-IL" altLang="he-IL" sz="2000" dirty="0" err="1">
                <a:solidFill>
                  <a:srgbClr val="222222"/>
                </a:solidFill>
                <a:latin typeface="inherit"/>
              </a:rPr>
              <a:t>cyber</a:t>
            </a:r>
            <a:r>
              <a:rPr lang="he-IL" altLang="he-IL" sz="2000" dirty="0">
                <a:solidFill>
                  <a:srgbClr val="222222"/>
                </a:solidFill>
                <a:latin typeface="inherit"/>
              </a:rPr>
              <a:t> </a:t>
            </a:r>
            <a:r>
              <a:rPr lang="he-IL" altLang="he-IL" sz="2000" dirty="0" err="1">
                <a:solidFill>
                  <a:srgbClr val="222222"/>
                </a:solidFill>
                <a:latin typeface="inherit"/>
              </a:rPr>
              <a:t>attack</a:t>
            </a:r>
            <a:r>
              <a:rPr lang="he-IL" altLang="he-IL" sz="2000" dirty="0">
                <a:solidFill>
                  <a:srgbClr val="222222"/>
                </a:solidFill>
                <a:latin typeface="inherit"/>
              </a:rPr>
              <a:t> </a:t>
            </a:r>
            <a:r>
              <a:rPr lang="he-IL" altLang="he-IL" sz="2000" dirty="0" err="1">
                <a:solidFill>
                  <a:srgbClr val="222222"/>
                </a:solidFill>
                <a:latin typeface="inherit"/>
              </a:rPr>
              <a:t>can</a:t>
            </a:r>
            <a:r>
              <a:rPr lang="he-IL" altLang="he-IL" sz="2000" dirty="0">
                <a:solidFill>
                  <a:srgbClr val="222222"/>
                </a:solidFill>
                <a:latin typeface="inherit"/>
              </a:rPr>
              <a:t> </a:t>
            </a:r>
            <a:r>
              <a:rPr lang="he-IL" altLang="he-IL" sz="2000" dirty="0" err="1">
                <a:solidFill>
                  <a:srgbClr val="222222"/>
                </a:solidFill>
                <a:latin typeface="inherit"/>
              </a:rPr>
              <a:t>have</a:t>
            </a:r>
            <a:r>
              <a:rPr lang="he-IL" altLang="he-IL" sz="2000" dirty="0">
                <a:solidFill>
                  <a:srgbClr val="222222"/>
                </a:solidFill>
                <a:latin typeface="inherit"/>
              </a:rPr>
              <a:t> </a:t>
            </a:r>
            <a:r>
              <a:rPr lang="he-IL" altLang="he-IL" sz="2000" dirty="0" err="1">
                <a:solidFill>
                  <a:srgbClr val="222222"/>
                </a:solidFill>
                <a:latin typeface="inherit"/>
              </a:rPr>
              <a:t>the</a:t>
            </a:r>
            <a:r>
              <a:rPr lang="he-IL" altLang="he-IL" sz="2000" dirty="0">
                <a:solidFill>
                  <a:srgbClr val="222222"/>
                </a:solidFill>
                <a:latin typeface="inherit"/>
              </a:rPr>
              <a:t> </a:t>
            </a:r>
            <a:r>
              <a:rPr lang="he-IL" altLang="he-IL" sz="2000" dirty="0" err="1">
                <a:solidFill>
                  <a:srgbClr val="222222"/>
                </a:solidFill>
                <a:latin typeface="inherit"/>
              </a:rPr>
              <a:t>following</a:t>
            </a:r>
            <a:r>
              <a:rPr lang="he-IL" altLang="he-IL" sz="2000" dirty="0">
                <a:solidFill>
                  <a:srgbClr val="222222"/>
                </a:solidFill>
                <a:latin typeface="inherit"/>
              </a:rPr>
              <a:t> </a:t>
            </a:r>
            <a:r>
              <a:rPr lang="he-IL" altLang="he-IL" sz="2000" dirty="0" err="1" smtClean="0">
                <a:solidFill>
                  <a:srgbClr val="222222"/>
                </a:solidFill>
                <a:latin typeface="inherit"/>
              </a:rPr>
              <a:t>scenarios</a:t>
            </a:r>
            <a:r>
              <a:rPr lang="en-US" altLang="he-IL" sz="2000" dirty="0">
                <a:solidFill>
                  <a:srgbClr val="222222"/>
                </a:solidFill>
                <a:latin typeface="inherit"/>
              </a:rPr>
              <a:t>:</a:t>
            </a:r>
            <a:r>
              <a:rPr lang="he-IL" altLang="he-IL" sz="2000" dirty="0" smtClean="0"/>
              <a:t> </a:t>
            </a:r>
            <a:endParaRPr lang="he-IL" altLang="he-IL" sz="2000" dirty="0">
              <a:latin typeface="Arial" panose="020B0604020202020204" pitchFamily="34" charset="0"/>
            </a:endParaRPr>
          </a:p>
          <a:p>
            <a:endParaRPr lang="he-IL" dirty="0"/>
          </a:p>
        </p:txBody>
      </p:sp>
      <p:sp>
        <p:nvSpPr>
          <p:cNvPr id="15"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6"/>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69521" y="1632858"/>
            <a:ext cx="9095777"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lvl="0" algn="l" rtl="0" eaLnBrk="0" fontAlgn="base" hangingPunct="0">
              <a:spcBef>
                <a:spcPct val="0"/>
              </a:spcBef>
              <a:spcAft>
                <a:spcPct val="0"/>
              </a:spcAft>
            </a:pPr>
            <a:r>
              <a:rPr lang="en-US" altLang="he-IL" sz="2400" dirty="0"/>
              <a:t>1</a:t>
            </a:r>
            <a:r>
              <a:rPr lang="en-US" altLang="he-IL" dirty="0" smtClean="0"/>
              <a:t>. </a:t>
            </a:r>
            <a:r>
              <a:rPr lang="he-IL" altLang="he-IL" sz="2400" dirty="0" err="1" smtClean="0"/>
              <a:t>Dissipation</a:t>
            </a:r>
            <a:r>
              <a:rPr lang="he-IL" altLang="he-IL" sz="2400" dirty="0" smtClean="0"/>
              <a:t> </a:t>
            </a:r>
            <a:r>
              <a:rPr lang="he-IL" altLang="he-IL" sz="2400" dirty="0" err="1" smtClean="0"/>
              <a:t>of</a:t>
            </a:r>
            <a:r>
              <a:rPr lang="he-IL" altLang="he-IL" sz="2400" dirty="0" smtClean="0"/>
              <a:t> </a:t>
            </a:r>
            <a:r>
              <a:rPr lang="he-IL" altLang="he-IL" sz="2400" dirty="0" err="1" smtClean="0"/>
              <a:t>dangerous</a:t>
            </a:r>
            <a:r>
              <a:rPr lang="he-IL" altLang="he-IL" sz="2400" dirty="0" smtClean="0"/>
              <a:t> </a:t>
            </a:r>
            <a:r>
              <a:rPr lang="he-IL" altLang="he-IL" sz="2400" dirty="0" err="1" smtClean="0"/>
              <a:t>toxins</a:t>
            </a:r>
            <a:r>
              <a:rPr lang="he-IL" altLang="he-IL" sz="2400" dirty="0" smtClean="0"/>
              <a:t> </a:t>
            </a:r>
            <a:r>
              <a:rPr lang="en-US" altLang="he-IL" sz="2400" dirty="0" smtClean="0"/>
              <a:t> - t</a:t>
            </a:r>
            <a:r>
              <a:rPr lang="he-IL" altLang="he-IL" sz="2400" dirty="0" err="1" smtClean="0"/>
              <a:t>he</a:t>
            </a:r>
            <a:r>
              <a:rPr lang="he-IL" altLang="he-IL" sz="2400" dirty="0" smtClean="0"/>
              <a:t> </a:t>
            </a:r>
            <a:r>
              <a:rPr lang="he-IL" altLang="he-IL" sz="2400" dirty="0" err="1" smtClean="0"/>
              <a:t>measurement</a:t>
            </a:r>
            <a:r>
              <a:rPr lang="he-IL" altLang="he-IL" sz="2400" dirty="0" smtClean="0"/>
              <a:t> </a:t>
            </a:r>
          </a:p>
          <a:p>
            <a:pPr lvl="0" algn="l" rtl="0" eaLnBrk="0" fontAlgn="base" hangingPunct="0">
              <a:spcBef>
                <a:spcPct val="0"/>
              </a:spcBef>
              <a:spcAft>
                <a:spcPct val="0"/>
              </a:spcAft>
            </a:pPr>
            <a:r>
              <a:rPr lang="he-IL" altLang="he-IL" sz="2400" dirty="0" err="1" smtClean="0"/>
              <a:t>is</a:t>
            </a:r>
            <a:r>
              <a:rPr lang="he-IL" altLang="he-IL" sz="2400" dirty="0" smtClean="0"/>
              <a:t> </a:t>
            </a:r>
            <a:r>
              <a:rPr lang="he-IL" altLang="he-IL" sz="2400" dirty="0" err="1" smtClean="0"/>
              <a:t>made</a:t>
            </a:r>
            <a:r>
              <a:rPr lang="he-IL" altLang="he-IL" sz="2400" dirty="0" smtClean="0"/>
              <a:t> </a:t>
            </a:r>
            <a:r>
              <a:rPr lang="he-IL" altLang="he-IL" sz="2400" dirty="0" err="1" smtClean="0"/>
              <a:t>by</a:t>
            </a:r>
            <a:r>
              <a:rPr lang="he-IL" altLang="he-IL" sz="2400" dirty="0" smtClean="0"/>
              <a:t> </a:t>
            </a:r>
            <a:r>
              <a:rPr lang="he-IL" altLang="he-IL" sz="2400" dirty="0" err="1" smtClean="0"/>
              <a:t>concentrating</a:t>
            </a:r>
            <a:r>
              <a:rPr lang="he-IL" altLang="he-IL" sz="2400" dirty="0" smtClean="0"/>
              <a:t> </a:t>
            </a:r>
            <a:r>
              <a:rPr lang="he-IL" altLang="he-IL" sz="2400" dirty="0" err="1" smtClean="0"/>
              <a:t>poison</a:t>
            </a:r>
            <a:r>
              <a:rPr lang="he-IL" altLang="he-IL" sz="2400" dirty="0" smtClean="0"/>
              <a:t> </a:t>
            </a:r>
            <a:r>
              <a:rPr lang="he-IL" altLang="he-IL" sz="2400" dirty="0" err="1" smtClean="0"/>
              <a:t>in</a:t>
            </a:r>
            <a:r>
              <a:rPr lang="he-IL" altLang="he-IL" sz="2400" dirty="0" smtClean="0"/>
              <a:t> </a:t>
            </a:r>
            <a:r>
              <a:rPr lang="he-IL" altLang="he-IL" sz="2400" dirty="0" err="1" smtClean="0"/>
              <a:t>the</a:t>
            </a:r>
            <a:r>
              <a:rPr lang="he-IL" altLang="he-IL" sz="2400" dirty="0" smtClean="0"/>
              <a:t> </a:t>
            </a:r>
            <a:r>
              <a:rPr lang="he-IL" altLang="he-IL" sz="2400" dirty="0" err="1" smtClean="0"/>
              <a:t>air</a:t>
            </a:r>
            <a:r>
              <a:rPr lang="he-IL" altLang="he-IL" sz="2400" dirty="0" smtClean="0"/>
              <a:t> </a:t>
            </a:r>
            <a:r>
              <a:rPr lang="en-US" altLang="he-IL" sz="2400" dirty="0" smtClean="0"/>
              <a:t> (PPM units)</a:t>
            </a:r>
            <a:endParaRPr lang="he-IL" sz="2400" dirty="0"/>
          </a:p>
        </p:txBody>
      </p:sp>
      <p:sp>
        <p:nvSpPr>
          <p:cNvPr id="3" name="Rectangle 2"/>
          <p:cNvSpPr/>
          <p:nvPr/>
        </p:nvSpPr>
        <p:spPr>
          <a:xfrm>
            <a:off x="169520" y="3246942"/>
            <a:ext cx="9095778"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l" rtl="0" eaLnBrk="0" fontAlgn="base" hangingPunct="0">
              <a:spcBef>
                <a:spcPct val="0"/>
              </a:spcBef>
              <a:spcAft>
                <a:spcPct val="0"/>
              </a:spcAft>
            </a:pPr>
            <a:r>
              <a:rPr lang="en-US" sz="2400" dirty="0"/>
              <a:t>2. </a:t>
            </a:r>
            <a:r>
              <a:rPr lang="en-US" sz="2400" dirty="0"/>
              <a:t>Flammable gas cloud (UVCE) -  t</a:t>
            </a:r>
            <a:r>
              <a:rPr lang="he-IL" altLang="he-IL" sz="2400" dirty="0" err="1"/>
              <a:t>he</a:t>
            </a:r>
            <a:r>
              <a:rPr lang="he-IL" altLang="he-IL" sz="2400" dirty="0"/>
              <a:t> </a:t>
            </a:r>
            <a:r>
              <a:rPr lang="he-IL" altLang="he-IL" sz="2400" dirty="0" err="1"/>
              <a:t>measurement</a:t>
            </a:r>
            <a:r>
              <a:rPr lang="he-IL" altLang="he-IL" sz="2400" dirty="0"/>
              <a:t> </a:t>
            </a:r>
            <a:r>
              <a:rPr lang="he-IL" altLang="he-IL" sz="2400" dirty="0" err="1"/>
              <a:t>is</a:t>
            </a:r>
            <a:r>
              <a:rPr lang="he-IL" altLang="he-IL" sz="2400" dirty="0"/>
              <a:t> </a:t>
            </a:r>
          </a:p>
          <a:p>
            <a:pPr algn="l" rtl="0" eaLnBrk="0" fontAlgn="base" hangingPunct="0">
              <a:spcBef>
                <a:spcPct val="0"/>
              </a:spcBef>
              <a:spcAft>
                <a:spcPct val="0"/>
              </a:spcAft>
            </a:pPr>
            <a:r>
              <a:rPr lang="he-IL" altLang="he-IL" sz="2400" dirty="0" err="1"/>
              <a:t>made</a:t>
            </a:r>
            <a:r>
              <a:rPr lang="he-IL" altLang="he-IL" sz="2400" dirty="0"/>
              <a:t> </a:t>
            </a:r>
            <a:r>
              <a:rPr lang="he-IL" altLang="he-IL" sz="2400" dirty="0" err="1"/>
              <a:t>in</a:t>
            </a:r>
            <a:r>
              <a:rPr lang="he-IL" altLang="he-IL" sz="2400" dirty="0"/>
              <a:t> </a:t>
            </a:r>
            <a:r>
              <a:rPr lang="he-IL" altLang="he-IL" sz="2400" dirty="0" err="1"/>
              <a:t>units</a:t>
            </a:r>
            <a:r>
              <a:rPr lang="he-IL" altLang="he-IL" sz="2400" dirty="0"/>
              <a:t> </a:t>
            </a:r>
            <a:r>
              <a:rPr lang="he-IL" altLang="he-IL" sz="2400" dirty="0" err="1"/>
              <a:t>of</a:t>
            </a:r>
            <a:r>
              <a:rPr lang="he-IL" altLang="he-IL" sz="2400" dirty="0"/>
              <a:t> </a:t>
            </a:r>
            <a:r>
              <a:rPr lang="he-IL" altLang="he-IL" sz="2400" dirty="0" err="1"/>
              <a:t>pressure</a:t>
            </a:r>
            <a:r>
              <a:rPr lang="he-IL" altLang="he-IL" sz="2400" dirty="0"/>
              <a:t> </a:t>
            </a:r>
            <a:r>
              <a:rPr lang="en-US" altLang="he-IL" sz="2400" dirty="0"/>
              <a:t>(BAR</a:t>
            </a:r>
            <a:r>
              <a:rPr lang="en-US" altLang="he-IL" sz="2400" dirty="0" smtClean="0"/>
              <a:t>)</a:t>
            </a:r>
            <a:endParaRPr lang="he-IL" sz="2400" dirty="0"/>
          </a:p>
        </p:txBody>
      </p:sp>
      <p:sp>
        <p:nvSpPr>
          <p:cNvPr id="8" name="Rectangle 7"/>
          <p:cNvSpPr/>
          <p:nvPr/>
        </p:nvSpPr>
        <p:spPr>
          <a:xfrm>
            <a:off x="103532" y="4861026"/>
            <a:ext cx="9161766"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l" rtl="0" eaLnBrk="0" fontAlgn="base" hangingPunct="0">
              <a:spcBef>
                <a:spcPct val="0"/>
              </a:spcBef>
              <a:spcAft>
                <a:spcPct val="0"/>
              </a:spcAft>
            </a:pPr>
            <a:r>
              <a:rPr lang="en-US" sz="2400" dirty="0"/>
              <a:t>3. </a:t>
            </a:r>
            <a:r>
              <a:rPr lang="en-US" sz="2400" dirty="0"/>
              <a:t>A Fire Ball (BLEVE) which </a:t>
            </a:r>
            <a:r>
              <a:rPr lang="en-US" sz="2400" dirty="0" err="1"/>
              <a:t>radiatinig</a:t>
            </a:r>
            <a:r>
              <a:rPr lang="en-US" sz="2400" dirty="0"/>
              <a:t> heat - t</a:t>
            </a:r>
            <a:r>
              <a:rPr lang="he-IL" altLang="he-IL" sz="2400" dirty="0" err="1"/>
              <a:t>he</a:t>
            </a:r>
            <a:r>
              <a:rPr lang="he-IL" altLang="he-IL" sz="2400" dirty="0"/>
              <a:t> </a:t>
            </a:r>
            <a:r>
              <a:rPr lang="he-IL" altLang="he-IL" sz="2400" dirty="0" err="1"/>
              <a:t>measurement</a:t>
            </a:r>
            <a:endParaRPr lang="he-IL" altLang="he-IL" sz="2400" dirty="0"/>
          </a:p>
          <a:p>
            <a:pPr algn="l" rtl="0" eaLnBrk="0" fontAlgn="base" hangingPunct="0">
              <a:spcBef>
                <a:spcPct val="0"/>
              </a:spcBef>
              <a:spcAft>
                <a:spcPct val="0"/>
              </a:spcAft>
            </a:pPr>
            <a:r>
              <a:rPr lang="he-IL" altLang="he-IL" sz="2400" dirty="0"/>
              <a:t> </a:t>
            </a:r>
            <a:r>
              <a:rPr lang="he-IL" altLang="he-IL" sz="2400" dirty="0" err="1"/>
              <a:t>is</a:t>
            </a:r>
            <a:r>
              <a:rPr lang="he-IL" altLang="he-IL" sz="2400" dirty="0"/>
              <a:t> </a:t>
            </a:r>
            <a:r>
              <a:rPr lang="he-IL" altLang="he-IL" sz="2400" dirty="0" err="1"/>
              <a:t>made</a:t>
            </a:r>
            <a:r>
              <a:rPr lang="he-IL" altLang="he-IL" sz="2400" dirty="0"/>
              <a:t> </a:t>
            </a:r>
            <a:r>
              <a:rPr lang="he-IL" altLang="he-IL" sz="2400" dirty="0" err="1"/>
              <a:t>in</a:t>
            </a:r>
            <a:r>
              <a:rPr lang="he-IL" altLang="he-IL" sz="2400" dirty="0"/>
              <a:t> </a:t>
            </a:r>
            <a:r>
              <a:rPr lang="he-IL" altLang="he-IL" sz="2400" dirty="0" err="1"/>
              <a:t>units</a:t>
            </a:r>
            <a:r>
              <a:rPr lang="he-IL" altLang="he-IL" sz="2400" dirty="0"/>
              <a:t> </a:t>
            </a:r>
            <a:r>
              <a:rPr lang="he-IL" altLang="he-IL" sz="2400" dirty="0" err="1"/>
              <a:t>of</a:t>
            </a:r>
            <a:r>
              <a:rPr lang="en-US" sz="2400" dirty="0"/>
              <a:t> kilowatts per square meter (KW/m²)</a:t>
            </a:r>
            <a:endParaRPr lang="he-IL" sz="2400" dirty="0"/>
          </a:p>
        </p:txBody>
      </p:sp>
    </p:spTree>
    <p:extLst>
      <p:ext uri="{BB962C8B-B14F-4D97-AF65-F5344CB8AC3E}">
        <p14:creationId xmlns:p14="http://schemas.microsoft.com/office/powerpoint/2010/main" val="367304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29</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graphicFrame>
        <p:nvGraphicFramePr>
          <p:cNvPr id="8" name="Table 7"/>
          <p:cNvGraphicFramePr>
            <a:graphicFrameLocks noGrp="1"/>
          </p:cNvGraphicFramePr>
          <p:nvPr>
            <p:extLst>
              <p:ext uri="{D42A27DB-BD31-4B8C-83A1-F6EECF244321}">
                <p14:modId xmlns:p14="http://schemas.microsoft.com/office/powerpoint/2010/main" val="2298270925"/>
              </p:ext>
            </p:extLst>
          </p:nvPr>
        </p:nvGraphicFramePr>
        <p:xfrm>
          <a:off x="63374" y="772751"/>
          <a:ext cx="7804087" cy="5084841"/>
        </p:xfrm>
        <a:graphic>
          <a:graphicData uri="http://schemas.openxmlformats.org/drawingml/2006/table">
            <a:tbl>
              <a:tblPr firstRow="1" firstCol="1"/>
              <a:tblGrid>
                <a:gridCol w="1302083"/>
                <a:gridCol w="6502004"/>
              </a:tblGrid>
              <a:tr h="231156">
                <a:tc>
                  <a:txBody>
                    <a:bodyPr/>
                    <a:lstStyle/>
                    <a:p>
                      <a:pPr marL="0" marR="0" algn="l" rtl="0">
                        <a:lnSpc>
                          <a:spcPct val="107000"/>
                        </a:lnSpc>
                        <a:spcBef>
                          <a:spcPts val="0"/>
                        </a:spcBef>
                        <a:spcAft>
                          <a:spcPts val="0"/>
                        </a:spcAft>
                      </a:pPr>
                      <a:r>
                        <a:rPr lang="en-US" sz="12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Impact Value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l" rtl="0">
                        <a:lnSpc>
                          <a:spcPct val="107000"/>
                        </a:lnSpc>
                        <a:spcBef>
                          <a:spcPts val="0"/>
                        </a:spcBef>
                        <a:spcAft>
                          <a:spcPts val="0"/>
                        </a:spcAft>
                      </a:pPr>
                      <a:r>
                        <a:rPr lang="en-US" sz="1200" dirty="0">
                          <a:solidFill>
                            <a:srgbClr val="FFFFFF"/>
                          </a:solidFill>
                          <a:effectLst/>
                          <a:latin typeface="Segoe UI Semibold" panose="020B0702040204020203" pitchFamily="34" charset="0"/>
                          <a:ea typeface="Calibri" panose="020F0502020204030204" pitchFamily="34" charset="0"/>
                          <a:cs typeface="Arial" panose="020B0604020202020204" pitchFamily="34" charset="0"/>
                        </a:rPr>
                        <a:t>Most severe impact analyzed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982303">
                <a:tc>
                  <a:txBody>
                    <a:bodyPr/>
                    <a:lstStyle/>
                    <a:p>
                      <a:pPr marL="0" marR="0" algn="ctr" rtl="0">
                        <a:lnSpc>
                          <a:spcPct val="107000"/>
                        </a:lnSpc>
                        <a:spcBef>
                          <a:spcPts val="0"/>
                        </a:spcBef>
                        <a:spcAft>
                          <a:spcPts val="0"/>
                        </a:spcAft>
                      </a:pPr>
                      <a:r>
                        <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1 </a:t>
                      </a:r>
                      <a:endParaRPr lang="he-IL"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0"/>
                        </a:spcAft>
                      </a:pPr>
                      <a:r>
                        <a:rPr lang="en-US"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Very </a:t>
                      </a:r>
                      <a:r>
                        <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Low </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l" rtl="0">
                        <a:lnSpc>
                          <a:spcPct val="107000"/>
                        </a:lnSpc>
                        <a:spcBef>
                          <a:spcPts val="0"/>
                        </a:spcBef>
                        <a:spcAft>
                          <a:spcPts val="0"/>
                        </a:spcAft>
                      </a:pPr>
                      <a:endParaRPr lang="en-US" sz="1000" dirty="0" smtClean="0">
                        <a:effectLst/>
                        <a:latin typeface="Segoe UI Semibold" panose="020B0702040204020203"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000" dirty="0" smtClean="0">
                          <a:effectLst/>
                          <a:latin typeface="Segoe UI Semibold" panose="020B0702040204020203" pitchFamily="34" charset="0"/>
                          <a:ea typeface="Calibri" panose="020F0502020204030204" pitchFamily="34" charset="0"/>
                          <a:cs typeface="Arial" panose="020B0604020202020204" pitchFamily="34" charset="0"/>
                        </a:rPr>
                        <a:t>No </a:t>
                      </a:r>
                      <a:r>
                        <a:rPr lang="en-US" sz="1000" dirty="0">
                          <a:effectLst/>
                          <a:latin typeface="Segoe UI Semibold" panose="020B0702040204020203" pitchFamily="34" charset="0"/>
                          <a:ea typeface="Calibri" panose="020F0502020204030204" pitchFamily="34" charset="0"/>
                          <a:cs typeface="Arial" panose="020B0604020202020204" pitchFamily="34" charset="0"/>
                        </a:rPr>
                        <a:t>health hazard to surrounding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 </a:t>
                      </a:r>
                      <a:r>
                        <a:rPr lang="en-US" sz="1000" dirty="0">
                          <a:effectLst/>
                          <a:latin typeface="Segoe UI Semibold" panose="020B0702040204020203" pitchFamily="34" charset="0"/>
                          <a:ea typeface="Calibri" panose="020F0502020204030204" pitchFamily="34" charset="0"/>
                          <a:cs typeface="Arial" panose="020B0604020202020204" pitchFamily="34" charset="0"/>
                        </a:rPr>
                        <a:t>(calculated values do not amount to</a:t>
                      </a:r>
                      <a:r>
                        <a:rPr lang="en-US" sz="1000" b="1" dirty="0">
                          <a:effectLst/>
                          <a:latin typeface="Segoe UI Semibold" panose="020B0702040204020203" pitchFamily="34" charset="0"/>
                          <a:ea typeface="Calibri" panose="020F0502020204030204" pitchFamily="34" charset="0"/>
                          <a:cs typeface="Arial" panose="020B0604020202020204" pitchFamily="34" charset="0"/>
                        </a:rPr>
                        <a:t> PAC-1</a:t>
                      </a:r>
                      <a:r>
                        <a:rPr lang="en-US" sz="1000" dirty="0">
                          <a:effectLst/>
                          <a:latin typeface="Segoe UI Semibold" panose="020B0702040204020203" pitchFamily="34" charset="0"/>
                          <a:ea typeface="Calibri" panose="020F0502020204030204" pitchFamily="34" charset="0"/>
                          <a:cs typeface="Arial" panose="020B0604020202020204" pitchFamily="34" charset="0"/>
                        </a:rPr>
                        <a:t>) AND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NO</a:t>
                      </a:r>
                      <a:r>
                        <a:rPr lang="en-US" sz="1000" dirty="0">
                          <a:effectLst/>
                          <a:latin typeface="Segoe UI Semibold" panose="020B0702040204020203" pitchFamily="34" charset="0"/>
                          <a:ea typeface="Calibri" panose="020F0502020204030204" pitchFamily="34" charset="0"/>
                          <a:cs typeface="Arial" panose="020B0604020202020204" pitchFamily="34" charset="0"/>
                        </a:rPr>
                        <a:t> environmental damage</a:t>
                      </a:r>
                      <a:r>
                        <a:rPr lang="en-US" sz="1000" dirty="0" smtClean="0">
                          <a:effectLst/>
                          <a:latin typeface="Segoe UI Semibold" panose="020B0702040204020203" pitchFamily="34" charset="0"/>
                          <a:ea typeface="Calibri" panose="020F0502020204030204" pitchFamily="34" charset="0"/>
                          <a:cs typeface="Arial" panose="020B0604020202020204" pitchFamily="34" charset="0"/>
                        </a:rPr>
                        <a:t>.</a:t>
                      </a:r>
                    </a:p>
                    <a:p>
                      <a:pPr marL="0" marR="0" algn="l" rtl="0">
                        <a:lnSpc>
                          <a:spcPct val="107000"/>
                        </a:lnSpc>
                        <a:spcBef>
                          <a:spcPts val="0"/>
                        </a:spcBef>
                        <a:spcAft>
                          <a:spcPts val="0"/>
                        </a:spcAft>
                      </a:pPr>
                      <a:endParaRPr lang="en-US" sz="1000" dirty="0" smtClean="0">
                        <a:effectLst/>
                        <a:latin typeface="Segoe UI Semibold" panose="020B0702040204020203"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r h="982303">
                <a:tc>
                  <a:txBody>
                    <a:bodyPr/>
                    <a:lstStyle/>
                    <a:p>
                      <a:pPr marL="0" marR="0" algn="ctr" rtl="0">
                        <a:lnSpc>
                          <a:spcPct val="107000"/>
                        </a:lnSpc>
                        <a:spcBef>
                          <a:spcPts val="0"/>
                        </a:spcBef>
                        <a:spcAft>
                          <a:spcPts val="0"/>
                        </a:spcAft>
                      </a:pPr>
                      <a:r>
                        <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2 </a:t>
                      </a:r>
                      <a:endParaRPr lang="he-IL"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0"/>
                        </a:spcAft>
                      </a:pPr>
                      <a:r>
                        <a:rPr lang="en-US"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Low</a:t>
                      </a:r>
                      <a:endPar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lgn="l" rtl="0">
                        <a:lnSpc>
                          <a:spcPct val="107000"/>
                        </a:lnSpc>
                        <a:spcBef>
                          <a:spcPts val="0"/>
                        </a:spcBef>
                        <a:spcAft>
                          <a:spcPts val="0"/>
                        </a:spcAft>
                      </a:pPr>
                      <a:endParaRPr lang="en-US" sz="1000" dirty="0" smtClean="0">
                        <a:effectLst/>
                        <a:latin typeface="Segoe UI Semibold" panose="020B0702040204020203"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000" dirty="0" smtClean="0">
                          <a:effectLst/>
                          <a:latin typeface="Segoe UI Semibold" panose="020B0702040204020203" pitchFamily="34" charset="0"/>
                          <a:ea typeface="Calibri" panose="020F0502020204030204" pitchFamily="34" charset="0"/>
                          <a:cs typeface="Arial" panose="020B0604020202020204" pitchFamily="34" charset="0"/>
                        </a:rPr>
                        <a:t>Maximum </a:t>
                      </a:r>
                      <a:r>
                        <a:rPr lang="en-US" sz="1000" dirty="0">
                          <a:effectLst/>
                          <a:latin typeface="Segoe UI Semibold" panose="020B0702040204020203" pitchFamily="34" charset="0"/>
                          <a:ea typeface="Calibri" panose="020F0502020204030204" pitchFamily="34" charset="0"/>
                          <a:cs typeface="Arial" panose="020B0604020202020204" pitchFamily="34" charset="0"/>
                        </a:rPr>
                        <a:t>health hazard to surrounding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 is within the definition of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PAC-1</a:t>
                      </a:r>
                      <a:r>
                        <a:rPr lang="en-US" sz="1000" dirty="0">
                          <a:effectLst/>
                          <a:latin typeface="Segoe UI Semibold" panose="020B0702040204020203" pitchFamily="34" charset="0"/>
                          <a:ea typeface="Calibri" panose="020F0502020204030204" pitchFamily="34" charset="0"/>
                          <a:cs typeface="Arial" panose="020B0604020202020204" pitchFamily="34" charset="0"/>
                        </a:rPr>
                        <a:t>,</a:t>
                      </a:r>
                      <a:br>
                        <a:rPr lang="en-US" sz="1000" dirty="0">
                          <a:effectLst/>
                          <a:latin typeface="Segoe UI Semibold" panose="020B0702040204020203" pitchFamily="34" charset="0"/>
                          <a:ea typeface="Calibri" panose="020F0502020204030204" pitchFamily="34" charset="0"/>
                          <a:cs typeface="Arial" panose="020B0604020202020204" pitchFamily="34" charset="0"/>
                        </a:rPr>
                      </a:br>
                      <a:r>
                        <a:rPr lang="en-US" sz="1000" dirty="0">
                          <a:effectLst/>
                          <a:latin typeface="Segoe UI Semibold" panose="020B0702040204020203" pitchFamily="34" charset="0"/>
                          <a:ea typeface="Calibri" panose="020F0502020204030204" pitchFamily="34" charset="0"/>
                          <a:cs typeface="Arial" panose="020B0604020202020204" pitchFamily="34" charset="0"/>
                        </a:rPr>
                        <a:t>AND/OR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ANY</a:t>
                      </a:r>
                      <a:r>
                        <a:rPr lang="en-US" sz="1000" dirty="0">
                          <a:effectLst/>
                          <a:latin typeface="Segoe UI Semibold" panose="020B0702040204020203" pitchFamily="34" charset="0"/>
                          <a:ea typeface="Calibri" panose="020F0502020204030204" pitchFamily="34" charset="0"/>
                          <a:cs typeface="Arial" panose="020B0604020202020204" pitchFamily="34" charset="0"/>
                        </a:rPr>
                        <a:t> environmental damage</a:t>
                      </a:r>
                      <a:r>
                        <a:rPr lang="en-US" sz="1000" dirty="0" smtClean="0">
                          <a:effectLst/>
                          <a:latin typeface="Segoe UI Semibold" panose="020B0702040204020203" pitchFamily="34" charset="0"/>
                          <a:ea typeface="Calibri" panose="020F0502020204030204" pitchFamily="34" charset="0"/>
                          <a:cs typeface="Arial" panose="020B0604020202020204" pitchFamily="34" charset="0"/>
                        </a:rPr>
                        <a:t>.</a:t>
                      </a:r>
                    </a:p>
                    <a:p>
                      <a:pPr marL="0" marR="0" algn="l" rtl="0">
                        <a:lnSpc>
                          <a:spcPct val="107000"/>
                        </a:lnSpc>
                        <a:spcBef>
                          <a:spcPts val="0"/>
                        </a:spcBef>
                        <a:spcAft>
                          <a:spcPts val="0"/>
                        </a:spcAft>
                      </a:pPr>
                      <a:endParaRPr lang="en-US" sz="1000" dirty="0" smtClean="0">
                        <a:effectLst/>
                        <a:latin typeface="Segoe UI Semibold" panose="020B0702040204020203"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r h="1348237">
                <a:tc>
                  <a:txBody>
                    <a:bodyPr/>
                    <a:lstStyle/>
                    <a:p>
                      <a:pPr marL="0" marR="0" algn="ctr" rtl="0">
                        <a:lnSpc>
                          <a:spcPct val="107000"/>
                        </a:lnSpc>
                        <a:spcBef>
                          <a:spcPts val="0"/>
                        </a:spcBef>
                        <a:spcAft>
                          <a:spcPts val="0"/>
                        </a:spcAft>
                      </a:pPr>
                      <a:r>
                        <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3 </a:t>
                      </a:r>
                      <a:endParaRPr lang="he-IL"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0"/>
                        </a:spcAft>
                      </a:pPr>
                      <a:r>
                        <a:rPr lang="en-US"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Medium</a:t>
                      </a:r>
                      <a:endPar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l" rtl="0">
                        <a:lnSpc>
                          <a:spcPct val="107000"/>
                        </a:lnSpc>
                        <a:spcBef>
                          <a:spcPts val="0"/>
                        </a:spcBef>
                        <a:spcAft>
                          <a:spcPts val="0"/>
                        </a:spcAft>
                      </a:pPr>
                      <a:r>
                        <a:rPr lang="en-US" sz="1000" dirty="0">
                          <a:effectLst/>
                          <a:latin typeface="Segoe UI Semibold" panose="020B0702040204020203" pitchFamily="34" charset="0"/>
                          <a:ea typeface="Calibri" panose="020F0502020204030204" pitchFamily="34" charset="0"/>
                          <a:cs typeface="Arial" panose="020B0604020202020204" pitchFamily="34" charset="0"/>
                        </a:rPr>
                        <a:t>Maximum health hazard to surrounding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 is within the definition of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PAC-2</a:t>
                      </a:r>
                      <a:r>
                        <a:rPr lang="en-US" sz="1000" dirty="0">
                          <a:effectLst/>
                          <a:latin typeface="Segoe UI Semibold" panose="020B0702040204020203" pitchFamily="34" charset="0"/>
                          <a:ea typeface="Calibri" panose="020F0502020204030204" pitchFamily="34" charset="0"/>
                          <a:cs typeface="Arial" panose="020B0604020202020204" pitchFamily="34" charset="0"/>
                        </a:rPr>
                        <a:t>,</a:t>
                      </a:r>
                      <a:br>
                        <a:rPr lang="en-US" sz="1000" dirty="0">
                          <a:effectLst/>
                          <a:latin typeface="Segoe UI Semibold" panose="020B0702040204020203" pitchFamily="34" charset="0"/>
                          <a:ea typeface="Calibri" panose="020F0502020204030204" pitchFamily="34" charset="0"/>
                          <a:cs typeface="Arial" panose="020B0604020202020204" pitchFamily="34" charset="0"/>
                        </a:rPr>
                      </a:br>
                      <a:r>
                        <a:rPr lang="en-US" sz="1000" dirty="0">
                          <a:effectLst/>
                          <a:latin typeface="Segoe UI Semibold" panose="020B0702040204020203" pitchFamily="34" charset="0"/>
                          <a:ea typeface="Calibri" panose="020F0502020204030204" pitchFamily="34" charset="0"/>
                          <a:cs typeface="Arial" panose="020B0604020202020204" pitchFamily="34" charset="0"/>
                        </a:rPr>
                        <a:t>AND/OR </a:t>
                      </a:r>
                      <a:br>
                        <a:rPr lang="en-US" sz="1000" dirty="0">
                          <a:effectLst/>
                          <a:latin typeface="Segoe UI Semibold" panose="020B0702040204020203" pitchFamily="34" charset="0"/>
                          <a:ea typeface="Calibri" panose="020F0502020204030204" pitchFamily="34" charset="0"/>
                          <a:cs typeface="Arial" panose="020B0604020202020204" pitchFamily="34" charset="0"/>
                        </a:rPr>
                      </a:br>
                      <a:r>
                        <a:rPr lang="en-US" sz="1000" dirty="0">
                          <a:effectLst/>
                          <a:latin typeface="Segoe UI Semibold" panose="020B0702040204020203" pitchFamily="34" charset="0"/>
                          <a:ea typeface="Calibri" panose="020F0502020204030204" pitchFamily="34" charset="0"/>
                          <a:cs typeface="Arial" panose="020B0604020202020204" pitchFamily="34" charset="0"/>
                        </a:rPr>
                        <a:t>Potential for a UVCE event, reaching or exceeding overpressure of 0.1 bar on a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 AND/OR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000" dirty="0">
                          <a:effectLst/>
                          <a:latin typeface="Segoe UI Semibold" panose="020B0702040204020203" pitchFamily="34" charset="0"/>
                          <a:ea typeface="Calibri" panose="020F0502020204030204" pitchFamily="34" charset="0"/>
                          <a:cs typeface="Arial" panose="020B0604020202020204" pitchFamily="34" charset="0"/>
                        </a:rPr>
                        <a:t>Potential for a BLEVE or fire event, reaching or exceeding a heat flux of 1.6 kW/m</a:t>
                      </a:r>
                      <a:r>
                        <a:rPr lang="en-US" sz="1000" baseline="30000" dirty="0">
                          <a:effectLst/>
                          <a:latin typeface="Segoe UI Semibold" panose="020B0702040204020203" pitchFamily="34" charset="0"/>
                          <a:ea typeface="Calibri" panose="020F0502020204030204" pitchFamily="34" charset="0"/>
                          <a:cs typeface="Arial" panose="020B0604020202020204" pitchFamily="34" charset="0"/>
                        </a:rPr>
                        <a:t>2</a:t>
                      </a:r>
                      <a:r>
                        <a:rPr lang="en-US" sz="1000" dirty="0">
                          <a:effectLst/>
                          <a:latin typeface="Segoe UI Semibold" panose="020B0702040204020203" pitchFamily="34" charset="0"/>
                          <a:ea typeface="Calibri" panose="020F0502020204030204" pitchFamily="34" charset="0"/>
                          <a:cs typeface="Arial" panose="020B0604020202020204" pitchFamily="34" charset="0"/>
                        </a:rPr>
                        <a:t> for a duration of 60 seconds, or the equivalent energy for a shorter duration, on a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r>
              <a:tr h="1540842">
                <a:tc>
                  <a:txBody>
                    <a:bodyPr/>
                    <a:lstStyle/>
                    <a:p>
                      <a:pPr marL="0" marR="0" algn="ctr" defTabSz="914400" rtl="0" eaLnBrk="1" latinLnBrk="0" hangingPunct="1">
                        <a:lnSpc>
                          <a:spcPct val="107000"/>
                        </a:lnSpc>
                        <a:spcBef>
                          <a:spcPts val="0"/>
                        </a:spcBef>
                        <a:spcAft>
                          <a:spcPts val="0"/>
                        </a:spcAft>
                      </a:pPr>
                      <a:r>
                        <a:rPr lang="en-US"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4</a:t>
                      </a:r>
                      <a:endParaRPr lang="he-IL"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endParaRPr>
                    </a:p>
                    <a:p>
                      <a:pPr marL="0" marR="0" algn="ctr" defTabSz="914400" rtl="0" eaLnBrk="1" latinLnBrk="0" hangingPunct="1">
                        <a:lnSpc>
                          <a:spcPct val="107000"/>
                        </a:lnSpc>
                        <a:spcBef>
                          <a:spcPts val="0"/>
                        </a:spcBef>
                        <a:spcAft>
                          <a:spcPts val="0"/>
                        </a:spcAft>
                      </a:pPr>
                      <a:r>
                        <a:rPr lang="en-US" sz="1400" b="1" kern="1200" dirty="0" smtClean="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Segoe UI Semibold" panose="020B0702040204020203" pitchFamily="34" charset="0"/>
                          <a:ea typeface="Calibri" panose="020F0502020204030204" pitchFamily="34" charset="0"/>
                          <a:cs typeface="Arial" panose="020B0604020202020204" pitchFamily="34" charset="0"/>
                        </a:rPr>
                        <a:t>High</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0000"/>
                    </a:solidFill>
                  </a:tcPr>
                </a:tc>
                <a:tc>
                  <a:txBody>
                    <a:bodyPr/>
                    <a:lstStyle/>
                    <a:p>
                      <a:pPr marL="0" marR="0" algn="l" rtl="0">
                        <a:lnSpc>
                          <a:spcPct val="107000"/>
                        </a:lnSpc>
                        <a:spcBef>
                          <a:spcPts val="0"/>
                        </a:spcBef>
                        <a:spcAft>
                          <a:spcPts val="0"/>
                        </a:spcAft>
                      </a:pPr>
                      <a:r>
                        <a:rPr lang="en-US" sz="1000" dirty="0">
                          <a:effectLst/>
                          <a:latin typeface="Segoe UI Semibold" panose="020B0702040204020203" pitchFamily="34" charset="0"/>
                          <a:ea typeface="Calibri" panose="020F0502020204030204" pitchFamily="34" charset="0"/>
                          <a:cs typeface="Arial" panose="020B0604020202020204" pitchFamily="34" charset="0"/>
                        </a:rPr>
                        <a:t>Maximum health hazard to surrounding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 is within the definition of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PAC-3</a:t>
                      </a:r>
                      <a:r>
                        <a:rPr lang="en-US" sz="1000" dirty="0">
                          <a:effectLst/>
                          <a:latin typeface="Segoe UI Semibold" panose="020B0702040204020203" pitchFamily="34" charset="0"/>
                          <a:ea typeface="Calibri" panose="020F0502020204030204" pitchFamily="34" charset="0"/>
                          <a:cs typeface="Arial" panose="020B0604020202020204" pitchFamily="34" charset="0"/>
                        </a:rPr>
                        <a:t>,</a:t>
                      </a:r>
                      <a:br>
                        <a:rPr lang="en-US" sz="1000" dirty="0">
                          <a:effectLst/>
                          <a:latin typeface="Segoe UI Semibold" panose="020B0702040204020203" pitchFamily="34" charset="0"/>
                          <a:ea typeface="Calibri" panose="020F0502020204030204" pitchFamily="34" charset="0"/>
                          <a:cs typeface="Arial" panose="020B0604020202020204" pitchFamily="34" charset="0"/>
                        </a:rPr>
                      </a:br>
                      <a:r>
                        <a:rPr lang="en-US" sz="1000" dirty="0">
                          <a:effectLst/>
                          <a:latin typeface="Segoe UI Semibold" panose="020B0702040204020203" pitchFamily="34" charset="0"/>
                          <a:ea typeface="Calibri" panose="020F0502020204030204" pitchFamily="34" charset="0"/>
                          <a:cs typeface="Arial" panose="020B0604020202020204" pitchFamily="34" charset="0"/>
                        </a:rPr>
                        <a:t>AND/OR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000" dirty="0">
                          <a:effectLst/>
                          <a:latin typeface="Segoe UI Semibold" panose="020B0702040204020203" pitchFamily="34" charset="0"/>
                          <a:ea typeface="Calibri" panose="020F0502020204030204" pitchFamily="34" charset="0"/>
                          <a:cs typeface="Arial" panose="020B0604020202020204" pitchFamily="34" charset="0"/>
                        </a:rPr>
                        <a:t>Potential for a UVCE event, causing overpressure reaching or exceeding 0.28 bar on a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000" dirty="0">
                          <a:effectLst/>
                          <a:latin typeface="Segoe UI Semibold" panose="020B0702040204020203" pitchFamily="34" charset="0"/>
                          <a:ea typeface="Calibri" panose="020F0502020204030204" pitchFamily="34" charset="0"/>
                          <a:cs typeface="Arial" panose="020B0604020202020204" pitchFamily="34" charset="0"/>
                        </a:rPr>
                        <a:t>AND/OR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000" dirty="0">
                          <a:effectLst/>
                          <a:latin typeface="Segoe UI Semibold" panose="020B0702040204020203" pitchFamily="34" charset="0"/>
                          <a:ea typeface="Calibri" panose="020F0502020204030204" pitchFamily="34" charset="0"/>
                          <a:cs typeface="Arial" panose="020B0604020202020204" pitchFamily="34" charset="0"/>
                        </a:rPr>
                        <a:t>Potential for a BLEVE or fire event, causing a heat flux reaching or exceeding 5 kW/m</a:t>
                      </a:r>
                      <a:r>
                        <a:rPr lang="en-US" sz="1000" baseline="30000" dirty="0">
                          <a:effectLst/>
                          <a:latin typeface="Segoe UI Semibold" panose="020B0702040204020203" pitchFamily="34" charset="0"/>
                          <a:ea typeface="Calibri" panose="020F0502020204030204" pitchFamily="34" charset="0"/>
                          <a:cs typeface="Arial" panose="020B0604020202020204" pitchFamily="34" charset="0"/>
                        </a:rPr>
                        <a:t>2</a:t>
                      </a:r>
                      <a:r>
                        <a:rPr lang="en-US" sz="1000" dirty="0">
                          <a:effectLst/>
                          <a:latin typeface="Segoe UI Semibold" panose="020B0702040204020203" pitchFamily="34" charset="0"/>
                          <a:ea typeface="Calibri" panose="020F0502020204030204" pitchFamily="34" charset="0"/>
                          <a:cs typeface="Arial" panose="020B0604020202020204" pitchFamily="34" charset="0"/>
                        </a:rPr>
                        <a:t> for a duration of 60 seconds, or the equivalent energy for a shorter duration on a </a:t>
                      </a:r>
                      <a:r>
                        <a:rPr lang="en-US" sz="1000" b="1" dirty="0">
                          <a:effectLst/>
                          <a:latin typeface="Segoe UI Semibold" panose="020B0702040204020203" pitchFamily="34" charset="0"/>
                          <a:ea typeface="Calibri" panose="020F0502020204030204" pitchFamily="34" charset="0"/>
                          <a:cs typeface="Arial" panose="020B0604020202020204" pitchFamily="34" charset="0"/>
                        </a:rPr>
                        <a:t>Public Receptor</a:t>
                      </a:r>
                      <a:r>
                        <a:rPr lang="en-US" sz="1000" dirty="0">
                          <a:effectLst/>
                          <a:latin typeface="Segoe UI Semibold" panose="020B0702040204020203"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bl>
          </a:graphicData>
        </a:graphic>
      </p:graphicFrame>
      <p:sp>
        <p:nvSpPr>
          <p:cNvPr id="9" name="Rectangle 8"/>
          <p:cNvSpPr/>
          <p:nvPr/>
        </p:nvSpPr>
        <p:spPr>
          <a:xfrm>
            <a:off x="3399210" y="0"/>
            <a:ext cx="7197228" cy="584775"/>
          </a:xfrm>
          <a:prstGeom prst="rect">
            <a:avLst/>
          </a:prstGeom>
        </p:spPr>
        <p:txBody>
          <a:bodyPr wrap="none">
            <a:spAutoFit/>
          </a:bodyPr>
          <a:lstStyle/>
          <a:p>
            <a:r>
              <a:rPr lang="en-US" sz="3200" dirty="0" smtClean="0">
                <a:solidFill>
                  <a:srgbClr val="1F4E79"/>
                </a:solidFill>
                <a:latin typeface="Segoe UI Semibold" panose="020B0702040204020203" pitchFamily="34" charset="0"/>
                <a:ea typeface="Times New Roman" panose="02020603050405020304" pitchFamily="18" charset="0"/>
              </a:rPr>
              <a:t>Calculating Impact of Cyber Attack </a:t>
            </a:r>
            <a:r>
              <a:rPr lang="en-US" sz="3200" dirty="0">
                <a:solidFill>
                  <a:srgbClr val="1F4E79"/>
                </a:solidFill>
                <a:latin typeface="Segoe UI Semibold" panose="020B0702040204020203" pitchFamily="34" charset="0"/>
                <a:ea typeface="Times New Roman" panose="02020603050405020304" pitchFamily="18" charset="0"/>
              </a:rPr>
              <a:t>(I) </a:t>
            </a:r>
            <a:endParaRPr lang="he-IL" sz="3200" dirty="0">
              <a:solidFill>
                <a:srgbClr val="1F4E79"/>
              </a:solidFill>
              <a:latin typeface="Segoe UI Semibold" panose="020B0702040204020203" pitchFamily="34" charset="0"/>
              <a:ea typeface="Times New Roman" panose="02020603050405020304" pitchFamily="18" charset="0"/>
            </a:endParaRPr>
          </a:p>
        </p:txBody>
      </p:sp>
      <p:sp>
        <p:nvSpPr>
          <p:cNvPr id="10" name="Rectangle 9"/>
          <p:cNvSpPr/>
          <p:nvPr/>
        </p:nvSpPr>
        <p:spPr>
          <a:xfrm>
            <a:off x="9650343" y="2062112"/>
            <a:ext cx="1205517"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I</a:t>
            </a:r>
          </a:p>
          <a:p>
            <a:pPr algn="ctr"/>
            <a:r>
              <a:rPr lang="en-US" dirty="0" smtClean="0">
                <a:solidFill>
                  <a:srgbClr val="1F4E79"/>
                </a:solidFill>
                <a:latin typeface="Segoe UI Semibold" panose="020B0702040204020203" pitchFamily="34" charset="0"/>
                <a:ea typeface="Times New Roman" panose="02020603050405020304" pitchFamily="18" charset="0"/>
              </a:rPr>
              <a:t>Impact</a:t>
            </a:r>
            <a:endParaRPr lang="en-US" b="1" cap="none" spc="0" dirty="0">
              <a:ln/>
              <a:solidFill>
                <a:schemeClr val="accent3"/>
              </a:solidFill>
              <a:effectLst/>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909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720" y="-265101"/>
            <a:ext cx="3086013" cy="1325563"/>
          </a:xfrm>
        </p:spPr>
        <p:txBody>
          <a:bodyPr/>
          <a:lstStyle/>
          <a:p>
            <a:pPr algn="l"/>
            <a:r>
              <a:rPr lang="en-US" dirty="0"/>
              <a:t>Hydrogen</a:t>
            </a:r>
            <a:endParaRPr lang="he-IL" dirty="0"/>
          </a:p>
        </p:txBody>
      </p:sp>
      <p:sp>
        <p:nvSpPr>
          <p:cNvPr id="4" name="Slide Number Placeholder 3"/>
          <p:cNvSpPr>
            <a:spLocks noGrp="1"/>
          </p:cNvSpPr>
          <p:nvPr>
            <p:ph type="sldNum" sz="quarter" idx="12"/>
          </p:nvPr>
        </p:nvSpPr>
        <p:spPr/>
        <p:txBody>
          <a:bodyPr/>
          <a:lstStyle/>
          <a:p>
            <a:fld id="{8E3E0663-2E0C-4D6A-8756-C5828BA5C552}" type="slidenum">
              <a:rPr lang="he-IL" smtClean="0"/>
              <a:t>3</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10" name="Rectangle 9"/>
          <p:cNvSpPr/>
          <p:nvPr/>
        </p:nvSpPr>
        <p:spPr>
          <a:xfrm>
            <a:off x="3978" y="441082"/>
            <a:ext cx="9731343" cy="1569660"/>
          </a:xfrm>
          <a:prstGeom prst="rect">
            <a:avLst/>
          </a:prstGeom>
        </p:spPr>
        <p:txBody>
          <a:bodyPr wrap="square">
            <a:spAutoFit/>
          </a:bodyPr>
          <a:lstStyle/>
          <a:p>
            <a:pPr algn="l" rtl="0"/>
            <a:r>
              <a:rPr lang="en-US" sz="3200" dirty="0" smtClean="0"/>
              <a:t/>
            </a:r>
            <a:br>
              <a:rPr lang="en-US" sz="3200" dirty="0" smtClean="0"/>
            </a:br>
            <a:r>
              <a:rPr lang="en-US" sz="3200" dirty="0" smtClean="0">
                <a:solidFill>
                  <a:srgbClr val="222222"/>
                </a:solidFill>
                <a:latin typeface="arial" panose="020B0604020202020204" pitchFamily="34" charset="0"/>
              </a:rPr>
              <a:t>Is hydrogen environmentally friendly?</a:t>
            </a:r>
          </a:p>
          <a:p>
            <a:pPr algn="l"/>
            <a:r>
              <a:rPr lang="en-US" sz="3200" dirty="0" smtClean="0">
                <a:solidFill>
                  <a:srgbClr val="222222"/>
                </a:solidFill>
                <a:latin typeface="arial" panose="020B0604020202020204" pitchFamily="34" charset="0"/>
              </a:rPr>
              <a:t>Yes and maybe….. </a:t>
            </a:r>
            <a:r>
              <a:rPr lang="en-US" sz="3200" dirty="0" smtClean="0">
                <a:solidFill>
                  <a:srgbClr val="FF0000"/>
                </a:solidFill>
                <a:latin typeface="arial" panose="020B0604020202020204" pitchFamily="34" charset="0"/>
              </a:rPr>
              <a:t>No</a:t>
            </a:r>
            <a:r>
              <a:rPr lang="en-US" sz="3200" dirty="0" smtClean="0">
                <a:solidFill>
                  <a:srgbClr val="FF0000"/>
                </a:solidFill>
              </a:rPr>
              <a:t>t</a:t>
            </a:r>
            <a:r>
              <a:rPr lang="en-US" sz="3200" dirty="0" smtClean="0"/>
              <a:t> </a:t>
            </a:r>
            <a:endParaRPr lang="he-IL" sz="3200" dirty="0"/>
          </a:p>
        </p:txBody>
      </p:sp>
      <p:sp>
        <p:nvSpPr>
          <p:cNvPr id="11"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p:nvPr/>
        </p:nvSpPr>
        <p:spPr>
          <a:xfrm>
            <a:off x="-41090" y="2498399"/>
            <a:ext cx="11394890" cy="3600986"/>
          </a:xfrm>
          <a:prstGeom prst="rect">
            <a:avLst/>
          </a:prstGeom>
        </p:spPr>
        <p:txBody>
          <a:bodyPr wrap="square">
            <a:spAutoFit/>
          </a:bodyPr>
          <a:lstStyle/>
          <a:p>
            <a:pPr marL="285750" indent="-285750" algn="l" rtl="0" eaLnBrk="0" fontAlgn="base" hangingPunct="0">
              <a:lnSpc>
                <a:spcPct val="150000"/>
              </a:lnSpc>
              <a:spcBef>
                <a:spcPct val="0"/>
              </a:spcBef>
              <a:spcAft>
                <a:spcPct val="0"/>
              </a:spcAft>
              <a:buFont typeface="Wingdings" panose="05000000000000000000" pitchFamily="2" charset="2"/>
              <a:buChar char="ü"/>
            </a:pPr>
            <a:r>
              <a:rPr lang="he-IL" altLang="he-IL" sz="2000" dirty="0">
                <a:solidFill>
                  <a:srgbClr val="222222"/>
                </a:solidFill>
                <a:latin typeface="inherit"/>
              </a:rPr>
              <a:t>Hydrogen </a:t>
            </a:r>
            <a:r>
              <a:rPr lang="he-IL" altLang="he-IL" sz="2000" dirty="0" err="1">
                <a:solidFill>
                  <a:srgbClr val="222222"/>
                </a:solidFill>
                <a:latin typeface="inherit"/>
              </a:rPr>
              <a:t>is</a:t>
            </a:r>
            <a:r>
              <a:rPr lang="he-IL" altLang="he-IL" sz="2000" dirty="0">
                <a:solidFill>
                  <a:srgbClr val="222222"/>
                </a:solidFill>
                <a:latin typeface="inherit"/>
              </a:rPr>
              <a:t> </a:t>
            </a:r>
            <a:r>
              <a:rPr lang="he-IL" altLang="he-IL" sz="2000" dirty="0" err="1">
                <a:solidFill>
                  <a:srgbClr val="222222"/>
                </a:solidFill>
                <a:latin typeface="inherit"/>
              </a:rPr>
              <a:t>the</a:t>
            </a:r>
            <a:r>
              <a:rPr lang="he-IL" altLang="he-IL" sz="2000" dirty="0">
                <a:solidFill>
                  <a:srgbClr val="222222"/>
                </a:solidFill>
                <a:latin typeface="inherit"/>
              </a:rPr>
              <a:t> </a:t>
            </a:r>
            <a:r>
              <a:rPr lang="he-IL" altLang="he-IL" sz="2000" dirty="0" err="1">
                <a:solidFill>
                  <a:srgbClr val="222222"/>
                </a:solidFill>
                <a:latin typeface="inherit"/>
              </a:rPr>
              <a:t>lightest</a:t>
            </a:r>
            <a:r>
              <a:rPr lang="he-IL" altLang="he-IL" sz="2000" dirty="0">
                <a:solidFill>
                  <a:srgbClr val="222222"/>
                </a:solidFill>
                <a:latin typeface="inherit"/>
              </a:rPr>
              <a:t> and </a:t>
            </a:r>
            <a:r>
              <a:rPr lang="he-IL" altLang="he-IL" sz="2000" dirty="0" err="1">
                <a:solidFill>
                  <a:srgbClr val="222222"/>
                </a:solidFill>
                <a:latin typeface="inherit"/>
              </a:rPr>
              <a:t>most</a:t>
            </a:r>
            <a:r>
              <a:rPr lang="he-IL" altLang="he-IL" sz="2000" dirty="0">
                <a:solidFill>
                  <a:srgbClr val="222222"/>
                </a:solidFill>
                <a:latin typeface="inherit"/>
              </a:rPr>
              <a:t> </a:t>
            </a:r>
            <a:r>
              <a:rPr lang="he-IL" altLang="he-IL" sz="2000" dirty="0" err="1">
                <a:solidFill>
                  <a:srgbClr val="222222"/>
                </a:solidFill>
                <a:latin typeface="inherit"/>
              </a:rPr>
              <a:t>common</a:t>
            </a:r>
            <a:r>
              <a:rPr lang="he-IL" altLang="he-IL" sz="2000" dirty="0">
                <a:solidFill>
                  <a:srgbClr val="222222"/>
                </a:solidFill>
                <a:latin typeface="inherit"/>
              </a:rPr>
              <a:t> </a:t>
            </a:r>
            <a:r>
              <a:rPr lang="he-IL" altLang="he-IL" sz="2000" dirty="0" err="1">
                <a:solidFill>
                  <a:srgbClr val="222222"/>
                </a:solidFill>
                <a:latin typeface="inherit"/>
              </a:rPr>
              <a:t>chemical</a:t>
            </a:r>
            <a:r>
              <a:rPr lang="he-IL" altLang="he-IL" sz="2000" dirty="0">
                <a:solidFill>
                  <a:srgbClr val="222222"/>
                </a:solidFill>
                <a:latin typeface="inherit"/>
              </a:rPr>
              <a:t> </a:t>
            </a:r>
            <a:r>
              <a:rPr lang="he-IL" altLang="he-IL" sz="2000" dirty="0" err="1">
                <a:solidFill>
                  <a:srgbClr val="222222"/>
                </a:solidFill>
                <a:latin typeface="inherit"/>
              </a:rPr>
              <a:t>element</a:t>
            </a:r>
            <a:r>
              <a:rPr lang="he-IL" altLang="he-IL" sz="2000" dirty="0">
                <a:solidFill>
                  <a:srgbClr val="222222"/>
                </a:solidFill>
                <a:latin typeface="inherit"/>
              </a:rPr>
              <a:t> </a:t>
            </a:r>
            <a:r>
              <a:rPr lang="he-IL" altLang="he-IL" sz="2000" dirty="0" err="1">
                <a:solidFill>
                  <a:srgbClr val="222222"/>
                </a:solidFill>
                <a:latin typeface="inherit"/>
              </a:rPr>
              <a:t>in</a:t>
            </a:r>
            <a:r>
              <a:rPr lang="he-IL" altLang="he-IL" sz="2000" dirty="0">
                <a:solidFill>
                  <a:srgbClr val="222222"/>
                </a:solidFill>
                <a:latin typeface="inherit"/>
              </a:rPr>
              <a:t> </a:t>
            </a:r>
            <a:r>
              <a:rPr lang="he-IL" altLang="he-IL" sz="2000" dirty="0" err="1">
                <a:solidFill>
                  <a:srgbClr val="222222"/>
                </a:solidFill>
                <a:latin typeface="inherit"/>
              </a:rPr>
              <a:t>the</a:t>
            </a:r>
            <a:r>
              <a:rPr lang="he-IL" altLang="he-IL" sz="2000" dirty="0">
                <a:solidFill>
                  <a:srgbClr val="222222"/>
                </a:solidFill>
                <a:latin typeface="inherit"/>
              </a:rPr>
              <a:t> </a:t>
            </a:r>
            <a:r>
              <a:rPr lang="he-IL" altLang="he-IL" sz="2000" dirty="0" err="1">
                <a:solidFill>
                  <a:srgbClr val="222222"/>
                </a:solidFill>
                <a:latin typeface="inherit"/>
              </a:rPr>
              <a:t>universe</a:t>
            </a:r>
            <a:r>
              <a:rPr lang="he-IL" altLang="he-IL" sz="2000" dirty="0">
                <a:solidFill>
                  <a:srgbClr val="222222"/>
                </a:solidFill>
                <a:latin typeface="inherit"/>
              </a:rPr>
              <a:t>. </a:t>
            </a:r>
            <a:r>
              <a:rPr lang="he-IL" altLang="he-IL" sz="2000" dirty="0" err="1">
                <a:solidFill>
                  <a:srgbClr val="222222"/>
                </a:solidFill>
                <a:latin typeface="inherit"/>
              </a:rPr>
              <a:t>It</a:t>
            </a:r>
            <a:r>
              <a:rPr lang="he-IL" altLang="he-IL" sz="2000" dirty="0">
                <a:solidFill>
                  <a:srgbClr val="222222"/>
                </a:solidFill>
                <a:latin typeface="inherit"/>
              </a:rPr>
              <a:t> </a:t>
            </a:r>
            <a:r>
              <a:rPr lang="he-IL" altLang="he-IL" sz="2000" dirty="0" err="1">
                <a:solidFill>
                  <a:srgbClr val="222222"/>
                </a:solidFill>
                <a:latin typeface="inherit"/>
              </a:rPr>
              <a:t>is</a:t>
            </a:r>
            <a:r>
              <a:rPr lang="he-IL" altLang="he-IL" sz="2000" dirty="0">
                <a:solidFill>
                  <a:srgbClr val="222222"/>
                </a:solidFill>
                <a:latin typeface="inherit"/>
              </a:rPr>
              <a:t> </a:t>
            </a:r>
            <a:r>
              <a:rPr lang="he-IL" altLang="he-IL" sz="2000" dirty="0" err="1">
                <a:solidFill>
                  <a:srgbClr val="222222"/>
                </a:solidFill>
                <a:latin typeface="inherit"/>
              </a:rPr>
              <a:t>suitable</a:t>
            </a:r>
            <a:r>
              <a:rPr lang="he-IL" altLang="he-IL" sz="2000" dirty="0">
                <a:solidFill>
                  <a:srgbClr val="222222"/>
                </a:solidFill>
                <a:latin typeface="inherit"/>
              </a:rPr>
              <a:t> </a:t>
            </a:r>
            <a:r>
              <a:rPr lang="he-IL" altLang="he-IL" sz="2000" dirty="0" err="1">
                <a:solidFill>
                  <a:srgbClr val="222222"/>
                </a:solidFill>
                <a:latin typeface="inherit"/>
              </a:rPr>
              <a:t>for</a:t>
            </a:r>
            <a:r>
              <a:rPr lang="he-IL" altLang="he-IL" sz="2000" dirty="0">
                <a:solidFill>
                  <a:srgbClr val="222222"/>
                </a:solidFill>
                <a:latin typeface="inherit"/>
              </a:rPr>
              <a:t> </a:t>
            </a:r>
            <a:r>
              <a:rPr lang="he-IL" altLang="he-IL" sz="2000" dirty="0" err="1">
                <a:solidFill>
                  <a:srgbClr val="222222"/>
                </a:solidFill>
                <a:latin typeface="inherit"/>
              </a:rPr>
              <a:t>use</a:t>
            </a:r>
            <a:r>
              <a:rPr lang="he-IL" altLang="he-IL" sz="2000" dirty="0">
                <a:solidFill>
                  <a:srgbClr val="222222"/>
                </a:solidFill>
                <a:latin typeface="inherit"/>
              </a:rPr>
              <a:t> </a:t>
            </a:r>
            <a:r>
              <a:rPr lang="he-IL" altLang="he-IL" sz="2000" dirty="0" err="1">
                <a:solidFill>
                  <a:srgbClr val="222222"/>
                </a:solidFill>
                <a:latin typeface="inherit"/>
              </a:rPr>
              <a:t>as</a:t>
            </a:r>
            <a:r>
              <a:rPr lang="he-IL" altLang="he-IL" sz="2000" dirty="0">
                <a:solidFill>
                  <a:srgbClr val="222222"/>
                </a:solidFill>
                <a:latin typeface="inherit"/>
              </a:rPr>
              <a:t> a </a:t>
            </a:r>
            <a:r>
              <a:rPr lang="he-IL" altLang="he-IL" sz="2000" dirty="0" err="1">
                <a:solidFill>
                  <a:srgbClr val="222222"/>
                </a:solidFill>
                <a:latin typeface="inherit"/>
              </a:rPr>
              <a:t>fuel</a:t>
            </a:r>
            <a:r>
              <a:rPr lang="he-IL" altLang="he-IL" sz="2000" dirty="0">
                <a:solidFill>
                  <a:srgbClr val="222222"/>
                </a:solidFill>
                <a:latin typeface="inherit"/>
              </a:rPr>
              <a:t> and </a:t>
            </a:r>
            <a:r>
              <a:rPr lang="he-IL" altLang="he-IL" sz="2000" dirty="0" err="1">
                <a:solidFill>
                  <a:srgbClr val="222222"/>
                </a:solidFill>
                <a:latin typeface="inherit"/>
              </a:rPr>
              <a:t>has</a:t>
            </a:r>
            <a:r>
              <a:rPr lang="he-IL" altLang="he-IL" sz="2000" dirty="0">
                <a:solidFill>
                  <a:srgbClr val="222222"/>
                </a:solidFill>
                <a:latin typeface="inherit"/>
              </a:rPr>
              <a:t> </a:t>
            </a:r>
            <a:r>
              <a:rPr lang="he-IL" altLang="he-IL" sz="2000" dirty="0" err="1">
                <a:solidFill>
                  <a:srgbClr val="FF0000"/>
                </a:solidFill>
                <a:latin typeface="inherit"/>
              </a:rPr>
              <a:t>many</a:t>
            </a:r>
            <a:r>
              <a:rPr lang="he-IL" altLang="he-IL" sz="2000" dirty="0">
                <a:solidFill>
                  <a:srgbClr val="FF0000"/>
                </a:solidFill>
                <a:latin typeface="inherit"/>
              </a:rPr>
              <a:t> </a:t>
            </a:r>
            <a:r>
              <a:rPr lang="he-IL" altLang="he-IL" sz="2000" dirty="0" err="1">
                <a:solidFill>
                  <a:srgbClr val="FF0000"/>
                </a:solidFill>
                <a:latin typeface="inherit"/>
              </a:rPr>
              <a:t>benefits</a:t>
            </a:r>
            <a:r>
              <a:rPr lang="he-IL" altLang="he-IL" sz="2000" dirty="0">
                <a:solidFill>
                  <a:srgbClr val="FF0000"/>
                </a:solidFill>
              </a:rPr>
              <a:t> </a:t>
            </a:r>
            <a:endParaRPr lang="he-IL" altLang="he-IL" sz="2000" dirty="0">
              <a:solidFill>
                <a:srgbClr val="FF0000"/>
              </a:solidFill>
              <a:latin typeface="Arial" panose="020B0604020202020204" pitchFamily="34" charset="0"/>
            </a:endParaRPr>
          </a:p>
          <a:p>
            <a:pPr marL="285750" lvl="0" indent="-285750" algn="l" rtl="0" eaLnBrk="0" fontAlgn="base" hangingPunct="0">
              <a:lnSpc>
                <a:spcPct val="150000"/>
              </a:lnSpc>
              <a:spcBef>
                <a:spcPct val="0"/>
              </a:spcBef>
              <a:spcAft>
                <a:spcPct val="0"/>
              </a:spcAft>
              <a:buFont typeface="Wingdings" panose="05000000000000000000" pitchFamily="2" charset="2"/>
              <a:buChar char="ü"/>
            </a:pPr>
            <a:r>
              <a:rPr lang="he-IL" altLang="he-IL" sz="2000" dirty="0" smtClean="0">
                <a:solidFill>
                  <a:srgbClr val="222222"/>
                </a:solidFill>
                <a:latin typeface="inherit"/>
              </a:rPr>
              <a:t>Hydrogen </a:t>
            </a:r>
            <a:r>
              <a:rPr lang="he-IL" altLang="he-IL" sz="2000" dirty="0" err="1">
                <a:solidFill>
                  <a:srgbClr val="222222"/>
                </a:solidFill>
                <a:latin typeface="inherit"/>
              </a:rPr>
              <a:t>generated</a:t>
            </a:r>
            <a:r>
              <a:rPr lang="he-IL" altLang="he-IL" sz="2000" dirty="0">
                <a:solidFill>
                  <a:srgbClr val="222222"/>
                </a:solidFill>
                <a:latin typeface="inherit"/>
              </a:rPr>
              <a:t> </a:t>
            </a:r>
            <a:r>
              <a:rPr lang="he-IL" altLang="he-IL" sz="2000" dirty="0" err="1">
                <a:solidFill>
                  <a:srgbClr val="222222"/>
                </a:solidFill>
                <a:latin typeface="inherit"/>
              </a:rPr>
              <a:t>through</a:t>
            </a:r>
            <a:r>
              <a:rPr lang="he-IL" altLang="he-IL" sz="2000" dirty="0">
                <a:solidFill>
                  <a:srgbClr val="222222"/>
                </a:solidFill>
                <a:latin typeface="inherit"/>
              </a:rPr>
              <a:t> </a:t>
            </a:r>
            <a:r>
              <a:rPr lang="he-IL" altLang="he-IL" sz="2000" dirty="0" err="1">
                <a:solidFill>
                  <a:srgbClr val="222222"/>
                </a:solidFill>
                <a:latin typeface="inherit"/>
              </a:rPr>
              <a:t>renewable</a:t>
            </a:r>
            <a:r>
              <a:rPr lang="he-IL" altLang="he-IL" sz="2000" dirty="0">
                <a:solidFill>
                  <a:srgbClr val="222222"/>
                </a:solidFill>
                <a:latin typeface="inherit"/>
              </a:rPr>
              <a:t> </a:t>
            </a:r>
            <a:r>
              <a:rPr lang="he-IL" altLang="he-IL" sz="2000" dirty="0" err="1">
                <a:solidFill>
                  <a:srgbClr val="222222"/>
                </a:solidFill>
                <a:latin typeface="inherit"/>
              </a:rPr>
              <a:t>energy</a:t>
            </a:r>
            <a:r>
              <a:rPr lang="he-IL" altLang="he-IL" sz="2000" dirty="0">
                <a:solidFill>
                  <a:srgbClr val="222222"/>
                </a:solidFill>
                <a:latin typeface="inherit"/>
              </a:rPr>
              <a:t> </a:t>
            </a:r>
            <a:r>
              <a:rPr lang="he-IL" altLang="he-IL" sz="2000" dirty="0" err="1">
                <a:solidFill>
                  <a:srgbClr val="222222"/>
                </a:solidFill>
                <a:latin typeface="inherit"/>
              </a:rPr>
              <a:t>is</a:t>
            </a:r>
            <a:r>
              <a:rPr lang="he-IL" altLang="he-IL" sz="2000" dirty="0">
                <a:solidFill>
                  <a:srgbClr val="222222"/>
                </a:solidFill>
                <a:latin typeface="inherit"/>
              </a:rPr>
              <a:t> </a:t>
            </a:r>
            <a:r>
              <a:rPr lang="he-IL" altLang="he-IL" sz="2000" dirty="0" err="1">
                <a:solidFill>
                  <a:srgbClr val="222222"/>
                </a:solidFill>
                <a:latin typeface="inherit"/>
              </a:rPr>
              <a:t>completely</a:t>
            </a:r>
            <a:r>
              <a:rPr lang="he-IL" altLang="he-IL" sz="2000" dirty="0">
                <a:solidFill>
                  <a:srgbClr val="222222"/>
                </a:solidFill>
                <a:latin typeface="inherit"/>
              </a:rPr>
              <a:t> </a:t>
            </a:r>
            <a:r>
              <a:rPr lang="he-IL" altLang="he-IL" sz="2000" b="1" dirty="0" err="1">
                <a:solidFill>
                  <a:srgbClr val="FF0000"/>
                </a:solidFill>
                <a:latin typeface="inherit"/>
              </a:rPr>
              <a:t>carbon-free</a:t>
            </a:r>
            <a:r>
              <a:rPr lang="he-IL" altLang="he-IL" sz="2000" dirty="0">
                <a:solidFill>
                  <a:srgbClr val="222222"/>
                </a:solidFill>
                <a:latin typeface="inherit"/>
              </a:rPr>
              <a:t> </a:t>
            </a:r>
            <a:endParaRPr lang="en-US" altLang="he-IL" sz="2000" dirty="0">
              <a:solidFill>
                <a:srgbClr val="222222"/>
              </a:solidFill>
              <a:latin typeface="inherit"/>
            </a:endParaRPr>
          </a:p>
          <a:p>
            <a:pPr marL="285750" indent="-285750" algn="l" rtl="0" eaLnBrk="0" fontAlgn="base" hangingPunct="0">
              <a:lnSpc>
                <a:spcPct val="150000"/>
              </a:lnSpc>
              <a:spcBef>
                <a:spcPct val="0"/>
              </a:spcBef>
              <a:spcAft>
                <a:spcPct val="0"/>
              </a:spcAft>
              <a:buFont typeface="Wingdings" panose="05000000000000000000" pitchFamily="2" charset="2"/>
              <a:buChar char="ü"/>
            </a:pPr>
            <a:r>
              <a:rPr lang="he-IL" altLang="he-IL" sz="2000" dirty="0" err="1">
                <a:solidFill>
                  <a:srgbClr val="222222"/>
                </a:solidFill>
                <a:latin typeface="inherit"/>
              </a:rPr>
              <a:t>When</a:t>
            </a:r>
            <a:r>
              <a:rPr lang="he-IL" altLang="he-IL" sz="2000" dirty="0">
                <a:solidFill>
                  <a:srgbClr val="222222"/>
                </a:solidFill>
                <a:latin typeface="inherit"/>
              </a:rPr>
              <a:t> </a:t>
            </a:r>
            <a:r>
              <a:rPr lang="he-IL" altLang="he-IL" sz="2000" dirty="0" err="1">
                <a:solidFill>
                  <a:srgbClr val="222222"/>
                </a:solidFill>
                <a:latin typeface="inherit"/>
              </a:rPr>
              <a:t>you</a:t>
            </a:r>
            <a:r>
              <a:rPr lang="he-IL" altLang="he-IL" sz="2000" dirty="0">
                <a:solidFill>
                  <a:srgbClr val="222222"/>
                </a:solidFill>
                <a:latin typeface="inherit"/>
              </a:rPr>
              <a:t> </a:t>
            </a:r>
            <a:r>
              <a:rPr lang="he-IL" altLang="he-IL" sz="2000" dirty="0" err="1">
                <a:solidFill>
                  <a:srgbClr val="222222"/>
                </a:solidFill>
                <a:latin typeface="inherit"/>
              </a:rPr>
              <a:t>turn</a:t>
            </a:r>
            <a:r>
              <a:rPr lang="he-IL" altLang="he-IL" sz="2000" dirty="0">
                <a:solidFill>
                  <a:srgbClr val="222222"/>
                </a:solidFill>
                <a:latin typeface="inherit"/>
              </a:rPr>
              <a:t> </a:t>
            </a:r>
            <a:r>
              <a:rPr lang="he-IL" altLang="he-IL" sz="2000" dirty="0" err="1">
                <a:solidFill>
                  <a:srgbClr val="222222"/>
                </a:solidFill>
                <a:latin typeface="inherit"/>
              </a:rPr>
              <a:t>it</a:t>
            </a:r>
            <a:r>
              <a:rPr lang="he-IL" altLang="he-IL" sz="2000" dirty="0">
                <a:solidFill>
                  <a:srgbClr val="222222"/>
                </a:solidFill>
                <a:latin typeface="inherit"/>
              </a:rPr>
              <a:t> </a:t>
            </a:r>
            <a:r>
              <a:rPr lang="he-IL" altLang="he-IL" sz="2000" dirty="0" err="1">
                <a:solidFill>
                  <a:srgbClr val="222222"/>
                </a:solidFill>
                <a:latin typeface="inherit"/>
              </a:rPr>
              <a:t>into</a:t>
            </a:r>
            <a:r>
              <a:rPr lang="he-IL" altLang="he-IL" sz="2000" dirty="0">
                <a:solidFill>
                  <a:srgbClr val="222222"/>
                </a:solidFill>
                <a:latin typeface="inherit"/>
              </a:rPr>
              <a:t> </a:t>
            </a:r>
            <a:r>
              <a:rPr lang="he-IL" altLang="he-IL" sz="2000" dirty="0" err="1">
                <a:solidFill>
                  <a:srgbClr val="222222"/>
                </a:solidFill>
                <a:latin typeface="inherit"/>
              </a:rPr>
              <a:t>electricity</a:t>
            </a:r>
            <a:r>
              <a:rPr lang="he-IL" altLang="he-IL" sz="2000" dirty="0">
                <a:solidFill>
                  <a:srgbClr val="222222"/>
                </a:solidFill>
                <a:latin typeface="inherit"/>
              </a:rPr>
              <a:t>, </a:t>
            </a:r>
            <a:r>
              <a:rPr lang="he-IL" altLang="he-IL" sz="2000" b="1" dirty="0" err="1">
                <a:solidFill>
                  <a:srgbClr val="FF0000"/>
                </a:solidFill>
                <a:latin typeface="inherit"/>
              </a:rPr>
              <a:t>the</a:t>
            </a:r>
            <a:r>
              <a:rPr lang="he-IL" altLang="he-IL" sz="2000" b="1" dirty="0">
                <a:solidFill>
                  <a:srgbClr val="FF0000"/>
                </a:solidFill>
                <a:latin typeface="inherit"/>
              </a:rPr>
              <a:t> </a:t>
            </a:r>
            <a:r>
              <a:rPr lang="he-IL" altLang="he-IL" sz="2000" b="1" dirty="0" err="1">
                <a:solidFill>
                  <a:srgbClr val="FF0000"/>
                </a:solidFill>
                <a:latin typeface="inherit"/>
              </a:rPr>
              <a:t>only</a:t>
            </a:r>
            <a:r>
              <a:rPr lang="he-IL" altLang="he-IL" sz="2000" b="1" dirty="0">
                <a:solidFill>
                  <a:srgbClr val="FF0000"/>
                </a:solidFill>
                <a:latin typeface="inherit"/>
              </a:rPr>
              <a:t> </a:t>
            </a:r>
            <a:r>
              <a:rPr lang="he-IL" altLang="he-IL" sz="2000" b="1" dirty="0" err="1">
                <a:solidFill>
                  <a:srgbClr val="FF0000"/>
                </a:solidFill>
                <a:latin typeface="inherit"/>
              </a:rPr>
              <a:t>emission</a:t>
            </a:r>
            <a:r>
              <a:rPr lang="he-IL" altLang="he-IL" sz="2000" b="1" dirty="0">
                <a:solidFill>
                  <a:srgbClr val="FF0000"/>
                </a:solidFill>
                <a:latin typeface="inherit"/>
              </a:rPr>
              <a:t> </a:t>
            </a:r>
            <a:r>
              <a:rPr lang="he-IL" altLang="he-IL" sz="2000" b="1" dirty="0" err="1">
                <a:solidFill>
                  <a:srgbClr val="FF0000"/>
                </a:solidFill>
                <a:latin typeface="inherit"/>
              </a:rPr>
              <a:t>is</a:t>
            </a:r>
            <a:r>
              <a:rPr lang="he-IL" altLang="he-IL" sz="2000" b="1" dirty="0">
                <a:solidFill>
                  <a:srgbClr val="FF0000"/>
                </a:solidFill>
                <a:latin typeface="inherit"/>
              </a:rPr>
              <a:t> </a:t>
            </a:r>
            <a:r>
              <a:rPr lang="he-IL" altLang="he-IL" sz="2000" b="1" dirty="0" err="1">
                <a:solidFill>
                  <a:srgbClr val="FF0000"/>
                </a:solidFill>
                <a:latin typeface="inherit"/>
              </a:rPr>
              <a:t>water</a:t>
            </a:r>
            <a:r>
              <a:rPr lang="he-IL" altLang="he-IL" sz="2000" dirty="0">
                <a:solidFill>
                  <a:srgbClr val="222222"/>
                </a:solidFill>
                <a:latin typeface="inherit"/>
              </a:rPr>
              <a:t> </a:t>
            </a:r>
          </a:p>
          <a:p>
            <a:pPr marL="285750" indent="-285750" algn="l" rtl="0" eaLnBrk="0" fontAlgn="base" hangingPunct="0">
              <a:lnSpc>
                <a:spcPct val="150000"/>
              </a:lnSpc>
              <a:spcBef>
                <a:spcPct val="0"/>
              </a:spcBef>
              <a:spcAft>
                <a:spcPct val="0"/>
              </a:spcAft>
              <a:buFont typeface="Wingdings" panose="05000000000000000000" pitchFamily="2" charset="2"/>
              <a:buChar char="ü"/>
            </a:pPr>
            <a:r>
              <a:rPr lang="he-IL" altLang="he-IL" sz="2000" dirty="0" smtClean="0">
                <a:solidFill>
                  <a:srgbClr val="222222"/>
                </a:solidFill>
                <a:latin typeface="inherit"/>
              </a:rPr>
              <a:t>Hydrogen </a:t>
            </a:r>
            <a:r>
              <a:rPr lang="he-IL" altLang="he-IL" sz="2000" dirty="0" err="1">
                <a:solidFill>
                  <a:srgbClr val="222222"/>
                </a:solidFill>
                <a:latin typeface="inherit"/>
              </a:rPr>
              <a:t>is</a:t>
            </a:r>
            <a:r>
              <a:rPr lang="he-IL" altLang="he-IL" sz="2000" dirty="0">
                <a:solidFill>
                  <a:srgbClr val="222222"/>
                </a:solidFill>
                <a:latin typeface="inherit"/>
              </a:rPr>
              <a:t> </a:t>
            </a:r>
            <a:r>
              <a:rPr lang="he-IL" altLang="he-IL" sz="2000" dirty="0" err="1">
                <a:solidFill>
                  <a:srgbClr val="222222"/>
                </a:solidFill>
                <a:latin typeface="inherit"/>
              </a:rPr>
              <a:t>also</a:t>
            </a:r>
            <a:r>
              <a:rPr lang="he-IL" altLang="he-IL" sz="2000" dirty="0">
                <a:solidFill>
                  <a:srgbClr val="222222"/>
                </a:solidFill>
                <a:latin typeface="inherit"/>
              </a:rPr>
              <a:t> </a:t>
            </a:r>
            <a:r>
              <a:rPr lang="he-IL" altLang="he-IL" sz="2000" dirty="0" err="1">
                <a:solidFill>
                  <a:srgbClr val="222222"/>
                </a:solidFill>
                <a:latin typeface="inherit"/>
              </a:rPr>
              <a:t>easy</a:t>
            </a:r>
            <a:r>
              <a:rPr lang="he-IL" altLang="he-IL" sz="2000" dirty="0">
                <a:solidFill>
                  <a:srgbClr val="222222"/>
                </a:solidFill>
                <a:latin typeface="inherit"/>
              </a:rPr>
              <a:t> </a:t>
            </a:r>
            <a:r>
              <a:rPr lang="he-IL" altLang="he-IL" sz="2000" dirty="0" err="1">
                <a:solidFill>
                  <a:srgbClr val="222222"/>
                </a:solidFill>
                <a:latin typeface="inherit"/>
              </a:rPr>
              <a:t>to</a:t>
            </a:r>
            <a:r>
              <a:rPr lang="he-IL" altLang="he-IL" sz="2000" dirty="0">
                <a:solidFill>
                  <a:srgbClr val="222222"/>
                </a:solidFill>
                <a:latin typeface="inherit"/>
              </a:rPr>
              <a:t> </a:t>
            </a:r>
            <a:r>
              <a:rPr lang="he-IL" altLang="he-IL" sz="2000" dirty="0" err="1">
                <a:solidFill>
                  <a:srgbClr val="222222"/>
                </a:solidFill>
                <a:latin typeface="inherit"/>
              </a:rPr>
              <a:t>store</a:t>
            </a:r>
            <a:r>
              <a:rPr lang="he-IL" altLang="he-IL" sz="2000" dirty="0">
                <a:solidFill>
                  <a:srgbClr val="222222"/>
                </a:solidFill>
                <a:latin typeface="inherit"/>
              </a:rPr>
              <a:t> and </a:t>
            </a:r>
            <a:r>
              <a:rPr lang="he-IL" altLang="he-IL" sz="2000" dirty="0" err="1">
                <a:solidFill>
                  <a:srgbClr val="222222"/>
                </a:solidFill>
                <a:latin typeface="inherit"/>
              </a:rPr>
              <a:t>transport</a:t>
            </a:r>
            <a:r>
              <a:rPr lang="he-IL" altLang="he-IL" sz="2000" dirty="0">
                <a:solidFill>
                  <a:srgbClr val="222222"/>
                </a:solidFill>
                <a:latin typeface="inherit"/>
              </a:rPr>
              <a:t> </a:t>
            </a:r>
          </a:p>
          <a:p>
            <a:pPr marL="285750" indent="-285750" algn="l" rtl="0" eaLnBrk="0" fontAlgn="base" hangingPunct="0">
              <a:lnSpc>
                <a:spcPct val="150000"/>
              </a:lnSpc>
              <a:spcBef>
                <a:spcPct val="0"/>
              </a:spcBef>
              <a:spcAft>
                <a:spcPct val="0"/>
              </a:spcAft>
              <a:buFont typeface="Wingdings" panose="05000000000000000000" pitchFamily="2" charset="2"/>
              <a:buChar char="ü"/>
            </a:pPr>
            <a:r>
              <a:rPr lang="he-IL" altLang="he-IL" sz="2000" dirty="0">
                <a:solidFill>
                  <a:srgbClr val="222222"/>
                </a:solidFill>
                <a:latin typeface="inherit"/>
              </a:rPr>
              <a:t>Hydrogen </a:t>
            </a:r>
            <a:r>
              <a:rPr lang="he-IL" altLang="he-IL" sz="2000" dirty="0" err="1" smtClean="0">
                <a:solidFill>
                  <a:srgbClr val="222222"/>
                </a:solidFill>
                <a:latin typeface="inherit"/>
              </a:rPr>
              <a:t>allowing</a:t>
            </a:r>
            <a:r>
              <a:rPr lang="he-IL" altLang="he-IL" sz="2000" dirty="0" smtClean="0">
                <a:solidFill>
                  <a:srgbClr val="222222"/>
                </a:solidFill>
                <a:latin typeface="inherit"/>
              </a:rPr>
              <a:t> </a:t>
            </a:r>
            <a:r>
              <a:rPr lang="he-IL" altLang="he-IL" sz="2000" dirty="0" err="1">
                <a:solidFill>
                  <a:srgbClr val="222222"/>
                </a:solidFill>
                <a:latin typeface="inherit"/>
              </a:rPr>
              <a:t>us</a:t>
            </a:r>
            <a:r>
              <a:rPr lang="he-IL" altLang="he-IL" sz="2000" dirty="0">
                <a:solidFill>
                  <a:srgbClr val="222222"/>
                </a:solidFill>
                <a:latin typeface="inherit"/>
              </a:rPr>
              <a:t> </a:t>
            </a:r>
            <a:r>
              <a:rPr lang="he-IL" altLang="he-IL" sz="2000" dirty="0" err="1">
                <a:solidFill>
                  <a:srgbClr val="222222"/>
                </a:solidFill>
                <a:latin typeface="inherit"/>
              </a:rPr>
              <a:t>to</a:t>
            </a:r>
            <a:r>
              <a:rPr lang="he-IL" altLang="he-IL" sz="2000" dirty="0">
                <a:solidFill>
                  <a:srgbClr val="222222"/>
                </a:solidFill>
                <a:latin typeface="inherit"/>
              </a:rPr>
              <a:t> </a:t>
            </a:r>
            <a:r>
              <a:rPr lang="he-IL" altLang="he-IL" sz="2000" dirty="0" err="1">
                <a:solidFill>
                  <a:srgbClr val="222222"/>
                </a:solidFill>
                <a:latin typeface="inherit"/>
              </a:rPr>
              <a:t>use</a:t>
            </a:r>
            <a:r>
              <a:rPr lang="he-IL" altLang="he-IL" sz="2000" dirty="0">
                <a:solidFill>
                  <a:srgbClr val="222222"/>
                </a:solidFill>
                <a:latin typeface="inherit"/>
              </a:rPr>
              <a:t> </a:t>
            </a:r>
            <a:r>
              <a:rPr lang="he-IL" altLang="he-IL" sz="2000" dirty="0" err="1">
                <a:solidFill>
                  <a:srgbClr val="222222"/>
                </a:solidFill>
                <a:latin typeface="inherit"/>
              </a:rPr>
              <a:t>the</a:t>
            </a:r>
            <a:r>
              <a:rPr lang="he-IL" altLang="he-IL" sz="2000" dirty="0">
                <a:solidFill>
                  <a:srgbClr val="222222"/>
                </a:solidFill>
                <a:latin typeface="inherit"/>
              </a:rPr>
              <a:t> </a:t>
            </a:r>
            <a:r>
              <a:rPr lang="he-IL" altLang="he-IL" sz="2000" dirty="0" err="1">
                <a:solidFill>
                  <a:srgbClr val="222222"/>
                </a:solidFill>
                <a:latin typeface="inherit"/>
              </a:rPr>
              <a:t>full</a:t>
            </a:r>
            <a:r>
              <a:rPr lang="he-IL" altLang="he-IL" sz="2000" dirty="0">
                <a:solidFill>
                  <a:srgbClr val="222222"/>
                </a:solidFill>
                <a:latin typeface="inherit"/>
              </a:rPr>
              <a:t> </a:t>
            </a:r>
            <a:r>
              <a:rPr lang="he-IL" altLang="he-IL" sz="2000" dirty="0" err="1">
                <a:solidFill>
                  <a:srgbClr val="222222"/>
                </a:solidFill>
                <a:latin typeface="inherit"/>
              </a:rPr>
              <a:t>potential</a:t>
            </a:r>
            <a:r>
              <a:rPr lang="he-IL" altLang="he-IL" sz="2000" dirty="0">
                <a:solidFill>
                  <a:srgbClr val="222222"/>
                </a:solidFill>
                <a:latin typeface="inherit"/>
              </a:rPr>
              <a:t> </a:t>
            </a:r>
            <a:r>
              <a:rPr lang="he-IL" altLang="he-IL" sz="2000" dirty="0" err="1">
                <a:solidFill>
                  <a:srgbClr val="222222"/>
                </a:solidFill>
                <a:latin typeface="inherit"/>
              </a:rPr>
              <a:t>of</a:t>
            </a:r>
            <a:r>
              <a:rPr lang="he-IL" altLang="he-IL" sz="2000" dirty="0">
                <a:solidFill>
                  <a:srgbClr val="222222"/>
                </a:solidFill>
                <a:latin typeface="inherit"/>
              </a:rPr>
              <a:t> </a:t>
            </a:r>
            <a:r>
              <a:rPr lang="he-IL" altLang="he-IL" sz="2000" dirty="0" err="1">
                <a:solidFill>
                  <a:srgbClr val="FF0000"/>
                </a:solidFill>
                <a:latin typeface="inherit"/>
              </a:rPr>
              <a:t>renewable</a:t>
            </a:r>
            <a:r>
              <a:rPr lang="he-IL" altLang="he-IL" sz="2000" dirty="0">
                <a:solidFill>
                  <a:srgbClr val="FF0000"/>
                </a:solidFill>
                <a:latin typeface="inherit"/>
              </a:rPr>
              <a:t> </a:t>
            </a:r>
            <a:r>
              <a:rPr lang="he-IL" altLang="he-IL" sz="2000" dirty="0" err="1">
                <a:solidFill>
                  <a:srgbClr val="FF0000"/>
                </a:solidFill>
                <a:latin typeface="inherit"/>
              </a:rPr>
              <a:t>energy</a:t>
            </a:r>
            <a:r>
              <a:rPr lang="he-IL" altLang="he-IL" sz="2000" dirty="0">
                <a:solidFill>
                  <a:srgbClr val="FF0000"/>
                </a:solidFill>
                <a:latin typeface="inherit"/>
              </a:rPr>
              <a:t> </a:t>
            </a:r>
            <a:r>
              <a:rPr lang="he-IL" altLang="he-IL" sz="2000" dirty="0" err="1">
                <a:solidFill>
                  <a:srgbClr val="222222"/>
                </a:solidFill>
                <a:latin typeface="inherit"/>
              </a:rPr>
              <a:t>sources</a:t>
            </a:r>
            <a:r>
              <a:rPr lang="he-IL" altLang="he-IL" sz="2000" dirty="0">
                <a:solidFill>
                  <a:srgbClr val="222222"/>
                </a:solidFill>
                <a:latin typeface="inherit"/>
              </a:rPr>
              <a:t> </a:t>
            </a:r>
          </a:p>
          <a:p>
            <a:pPr marL="285750" indent="-285750" algn="l" rtl="0" eaLnBrk="0" fontAlgn="base" hangingPunct="0">
              <a:lnSpc>
                <a:spcPct val="150000"/>
              </a:lnSpc>
              <a:spcBef>
                <a:spcPct val="0"/>
              </a:spcBef>
              <a:spcAft>
                <a:spcPct val="0"/>
              </a:spcAft>
              <a:buFont typeface="Wingdings" panose="05000000000000000000" pitchFamily="2" charset="2"/>
              <a:buChar char="ü"/>
            </a:pPr>
            <a:r>
              <a:rPr lang="en-US" altLang="he-IL" sz="2000" dirty="0" smtClean="0">
                <a:solidFill>
                  <a:srgbClr val="222222"/>
                </a:solidFill>
                <a:latin typeface="inherit"/>
              </a:rPr>
              <a:t>H</a:t>
            </a:r>
            <a:r>
              <a:rPr lang="he-IL" altLang="he-IL" sz="2000" dirty="0" err="1" smtClean="0">
                <a:solidFill>
                  <a:srgbClr val="222222"/>
                </a:solidFill>
                <a:latin typeface="inherit"/>
              </a:rPr>
              <a:t>ydrogen</a:t>
            </a:r>
            <a:r>
              <a:rPr lang="he-IL" altLang="he-IL" sz="2000" dirty="0" smtClean="0">
                <a:solidFill>
                  <a:srgbClr val="222222"/>
                </a:solidFill>
                <a:latin typeface="inherit"/>
              </a:rPr>
              <a:t> </a:t>
            </a:r>
            <a:r>
              <a:rPr lang="he-IL" altLang="he-IL" sz="2000" dirty="0" err="1">
                <a:solidFill>
                  <a:srgbClr val="222222"/>
                </a:solidFill>
                <a:latin typeface="inherit"/>
              </a:rPr>
              <a:t>is</a:t>
            </a:r>
            <a:r>
              <a:rPr lang="he-IL" altLang="he-IL" sz="2000" dirty="0">
                <a:solidFill>
                  <a:srgbClr val="222222"/>
                </a:solidFill>
                <a:latin typeface="inherit"/>
              </a:rPr>
              <a:t> </a:t>
            </a:r>
            <a:r>
              <a:rPr lang="he-IL" altLang="he-IL" sz="2000" dirty="0" err="1">
                <a:solidFill>
                  <a:srgbClr val="FF0000"/>
                </a:solidFill>
                <a:latin typeface="inherit"/>
              </a:rPr>
              <a:t>found</a:t>
            </a:r>
            <a:r>
              <a:rPr lang="he-IL" altLang="he-IL" sz="2000" dirty="0">
                <a:solidFill>
                  <a:srgbClr val="FF0000"/>
                </a:solidFill>
                <a:latin typeface="inherit"/>
              </a:rPr>
              <a:t> </a:t>
            </a:r>
            <a:r>
              <a:rPr lang="he-IL" altLang="he-IL" sz="2000" dirty="0" err="1">
                <a:solidFill>
                  <a:srgbClr val="FF0000"/>
                </a:solidFill>
                <a:latin typeface="inherit"/>
              </a:rPr>
              <a:t>almost</a:t>
            </a:r>
            <a:r>
              <a:rPr lang="he-IL" altLang="he-IL" sz="2000" dirty="0">
                <a:solidFill>
                  <a:srgbClr val="FF0000"/>
                </a:solidFill>
                <a:latin typeface="inherit"/>
              </a:rPr>
              <a:t> </a:t>
            </a:r>
            <a:r>
              <a:rPr lang="he-IL" altLang="he-IL" sz="2000" dirty="0" err="1">
                <a:solidFill>
                  <a:srgbClr val="FF0000"/>
                </a:solidFill>
                <a:latin typeface="inherit"/>
              </a:rPr>
              <a:t>everywhere</a:t>
            </a:r>
            <a:r>
              <a:rPr lang="he-IL" altLang="he-IL" sz="2000" dirty="0">
                <a:solidFill>
                  <a:srgbClr val="222222"/>
                </a:solidFill>
                <a:latin typeface="inherit"/>
              </a:rPr>
              <a:t>, </a:t>
            </a:r>
            <a:r>
              <a:rPr lang="he-IL" altLang="he-IL" sz="2000" dirty="0" err="1">
                <a:solidFill>
                  <a:srgbClr val="222222"/>
                </a:solidFill>
                <a:latin typeface="inherit"/>
              </a:rPr>
              <a:t>which</a:t>
            </a:r>
            <a:r>
              <a:rPr lang="he-IL" altLang="he-IL" sz="2000" dirty="0">
                <a:solidFill>
                  <a:srgbClr val="222222"/>
                </a:solidFill>
                <a:latin typeface="inherit"/>
              </a:rPr>
              <a:t> </a:t>
            </a:r>
            <a:r>
              <a:rPr lang="he-IL" altLang="he-IL" sz="2000" dirty="0" err="1">
                <a:solidFill>
                  <a:srgbClr val="222222"/>
                </a:solidFill>
                <a:latin typeface="inherit"/>
              </a:rPr>
              <a:t>gives</a:t>
            </a:r>
            <a:r>
              <a:rPr lang="he-IL" altLang="he-IL" sz="2000" dirty="0">
                <a:solidFill>
                  <a:srgbClr val="222222"/>
                </a:solidFill>
                <a:latin typeface="inherit"/>
              </a:rPr>
              <a:t> </a:t>
            </a:r>
            <a:r>
              <a:rPr lang="he-IL" altLang="he-IL" sz="2000" dirty="0" err="1">
                <a:solidFill>
                  <a:srgbClr val="222222"/>
                </a:solidFill>
                <a:latin typeface="inherit"/>
              </a:rPr>
              <a:t>it</a:t>
            </a:r>
            <a:r>
              <a:rPr lang="he-IL" altLang="he-IL" sz="2000" dirty="0">
                <a:solidFill>
                  <a:srgbClr val="222222"/>
                </a:solidFill>
                <a:latin typeface="inherit"/>
              </a:rPr>
              <a:t> </a:t>
            </a:r>
            <a:r>
              <a:rPr lang="he-IL" altLang="he-IL" sz="2000" dirty="0" err="1">
                <a:solidFill>
                  <a:srgbClr val="222222"/>
                </a:solidFill>
                <a:latin typeface="inherit"/>
              </a:rPr>
              <a:t>additional</a:t>
            </a:r>
            <a:r>
              <a:rPr lang="he-IL" altLang="he-IL" sz="2000" dirty="0">
                <a:solidFill>
                  <a:srgbClr val="222222"/>
                </a:solidFill>
                <a:latin typeface="inherit"/>
              </a:rPr>
              <a:t> </a:t>
            </a:r>
            <a:r>
              <a:rPr lang="he-IL" altLang="he-IL" sz="2000" dirty="0" err="1">
                <a:solidFill>
                  <a:srgbClr val="222222"/>
                </a:solidFill>
                <a:latin typeface="inherit"/>
              </a:rPr>
              <a:t>value</a:t>
            </a:r>
            <a:r>
              <a:rPr lang="he-IL" altLang="he-IL" sz="2000" dirty="0">
                <a:solidFill>
                  <a:srgbClr val="222222"/>
                </a:solidFill>
                <a:latin typeface="inherit"/>
              </a:rPr>
              <a:t> </a:t>
            </a:r>
            <a:r>
              <a:rPr lang="he-IL" altLang="he-IL" sz="2000" dirty="0" err="1">
                <a:solidFill>
                  <a:srgbClr val="222222"/>
                </a:solidFill>
                <a:latin typeface="inherit"/>
              </a:rPr>
              <a:t>as</a:t>
            </a:r>
            <a:r>
              <a:rPr lang="he-IL" altLang="he-IL" sz="2000" dirty="0">
                <a:solidFill>
                  <a:srgbClr val="222222"/>
                </a:solidFill>
                <a:latin typeface="inherit"/>
              </a:rPr>
              <a:t> </a:t>
            </a:r>
            <a:r>
              <a:rPr lang="he-IL" altLang="he-IL" sz="2000" dirty="0" err="1">
                <a:solidFill>
                  <a:srgbClr val="222222"/>
                </a:solidFill>
                <a:latin typeface="inherit"/>
              </a:rPr>
              <a:t>an</a:t>
            </a:r>
            <a:r>
              <a:rPr lang="he-IL" altLang="he-IL" sz="2000" dirty="0">
                <a:solidFill>
                  <a:srgbClr val="222222"/>
                </a:solidFill>
                <a:latin typeface="inherit"/>
              </a:rPr>
              <a:t> </a:t>
            </a:r>
            <a:r>
              <a:rPr lang="he-IL" altLang="he-IL" sz="2000" dirty="0" err="1">
                <a:solidFill>
                  <a:srgbClr val="222222"/>
                </a:solidFill>
                <a:latin typeface="inherit"/>
              </a:rPr>
              <a:t>energy</a:t>
            </a:r>
            <a:r>
              <a:rPr lang="he-IL" altLang="he-IL" sz="2000" dirty="0">
                <a:solidFill>
                  <a:srgbClr val="222222"/>
                </a:solidFill>
                <a:latin typeface="inherit"/>
              </a:rPr>
              <a:t> </a:t>
            </a:r>
            <a:r>
              <a:rPr lang="he-IL" altLang="he-IL" sz="2000" dirty="0" err="1">
                <a:solidFill>
                  <a:srgbClr val="222222"/>
                </a:solidFill>
                <a:latin typeface="inherit"/>
              </a:rPr>
              <a:t>source</a:t>
            </a:r>
            <a:r>
              <a:rPr lang="he-IL" altLang="he-IL" sz="2000" dirty="0">
                <a:solidFill>
                  <a:srgbClr val="222222"/>
                </a:solidFill>
                <a:latin typeface="inherit"/>
              </a:rPr>
              <a:t>. </a:t>
            </a:r>
          </a:p>
          <a:p>
            <a:pPr lvl="0" algn="l" rtl="0" eaLnBrk="0" fontAlgn="base" hangingPunct="0">
              <a:spcBef>
                <a:spcPct val="0"/>
              </a:spcBef>
              <a:spcAft>
                <a:spcPct val="0"/>
              </a:spcAft>
            </a:pPr>
            <a:endParaRPr lang="he-IL" altLang="he-IL" dirty="0">
              <a:solidFill>
                <a:srgbClr val="222222"/>
              </a:solidFill>
              <a:latin typeface="inherit"/>
            </a:endParaRPr>
          </a:p>
        </p:txBody>
      </p:sp>
      <p:sp>
        <p:nvSpPr>
          <p:cNvPr id="13"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9237306" y="722599"/>
            <a:ext cx="2831098" cy="1891689"/>
          </a:xfrm>
          <a:prstGeom prst="rect">
            <a:avLst/>
          </a:prstGeom>
        </p:spPr>
      </p:pic>
    </p:spTree>
    <p:extLst>
      <p:ext uri="{BB962C8B-B14F-4D97-AF65-F5344CB8AC3E}">
        <p14:creationId xmlns:p14="http://schemas.microsoft.com/office/powerpoint/2010/main" val="220256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30</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TextBox 5"/>
          <p:cNvSpPr txBox="1"/>
          <p:nvPr/>
        </p:nvSpPr>
        <p:spPr>
          <a:xfrm>
            <a:off x="290022" y="914336"/>
            <a:ext cx="11458606" cy="2893100"/>
          </a:xfrm>
          <a:prstGeom prst="rect">
            <a:avLst/>
          </a:prstGeom>
          <a:noFill/>
          <a:effectLst>
            <a:outerShdw blurRad="495300" dist="50800" dir="5400000" algn="ctr" rotWithShape="0">
              <a:srgbClr val="000000">
                <a:alpha val="43137"/>
              </a:srgbClr>
            </a:outerShdw>
          </a:effectLst>
        </p:spPr>
        <p:txBody>
          <a:bodyPr wrap="square" rtlCol="0">
            <a:spAutoFit/>
          </a:bodyPr>
          <a:lstStyle/>
          <a:p>
            <a:pPr lvl="0" algn="l"/>
            <a:r>
              <a:rPr lang="en-US" altLang="en-US" sz="2800" dirty="0">
                <a:solidFill>
                  <a:srgbClr val="212121"/>
                </a:solidFill>
                <a:latin typeface="inherit"/>
              </a:rPr>
              <a:t>Methodology for </a:t>
            </a:r>
            <a:r>
              <a:rPr lang="en-US" altLang="en-US" sz="2800" dirty="0" smtClean="0">
                <a:solidFill>
                  <a:srgbClr val="212121"/>
                </a:solidFill>
                <a:latin typeface="inherit"/>
              </a:rPr>
              <a:t>Evaluation</a:t>
            </a:r>
            <a:r>
              <a:rPr lang="en-US" altLang="en-US" sz="2800" dirty="0" smtClean="0"/>
              <a:t> </a:t>
            </a:r>
            <a:r>
              <a:rPr lang="en-US" sz="2800" dirty="0" smtClean="0"/>
              <a:t>of </a:t>
            </a:r>
            <a:r>
              <a:rPr lang="en-US" sz="2800" dirty="0"/>
              <a:t>P</a:t>
            </a:r>
            <a:r>
              <a:rPr lang="en-US" sz="2800" dirty="0" smtClean="0"/>
              <a:t>otential </a:t>
            </a:r>
            <a:r>
              <a:rPr lang="en-US" sz="2800" dirty="0"/>
              <a:t>H</a:t>
            </a:r>
            <a:r>
              <a:rPr lang="en-US" sz="2800" dirty="0" smtClean="0"/>
              <a:t>azards </a:t>
            </a:r>
            <a:r>
              <a:rPr lang="en-US" sz="2800" dirty="0"/>
              <a:t>to </a:t>
            </a:r>
            <a:r>
              <a:rPr lang="en-US" sz="2800" dirty="0" smtClean="0"/>
              <a:t>Human </a:t>
            </a:r>
            <a:r>
              <a:rPr lang="en-US" sz="2800" dirty="0"/>
              <a:t>L</a:t>
            </a:r>
            <a:r>
              <a:rPr lang="en-US" sz="2800" dirty="0" smtClean="0"/>
              <a:t>ife </a:t>
            </a:r>
            <a:r>
              <a:rPr lang="en-US" sz="2800" dirty="0"/>
              <a:t>or </a:t>
            </a:r>
            <a:r>
              <a:rPr lang="en-US" sz="2800" dirty="0" smtClean="0"/>
              <a:t>Health </a:t>
            </a:r>
          </a:p>
          <a:p>
            <a:pPr algn="l"/>
            <a:endParaRPr lang="en-US" dirty="0" smtClean="0"/>
          </a:p>
          <a:p>
            <a:pPr lvl="0" algn="l"/>
            <a:r>
              <a:rPr lang="en-US" b="1" dirty="0" smtClean="0"/>
              <a:t>PAC1</a:t>
            </a:r>
            <a:r>
              <a:rPr lang="en-US" dirty="0" smtClean="0"/>
              <a:t> - </a:t>
            </a:r>
            <a:r>
              <a:rPr lang="en-US" altLang="en-US" dirty="0" smtClean="0">
                <a:solidFill>
                  <a:srgbClr val="212121"/>
                </a:solidFill>
                <a:latin typeface="inherit"/>
              </a:rPr>
              <a:t>Potential </a:t>
            </a:r>
            <a:r>
              <a:rPr lang="en-US" altLang="en-US" dirty="0">
                <a:solidFill>
                  <a:srgbClr val="212121"/>
                </a:solidFill>
                <a:latin typeface="inherit"/>
              </a:rPr>
              <a:t>for </a:t>
            </a:r>
            <a:r>
              <a:rPr lang="en-US" altLang="en-US" dirty="0" smtClean="0">
                <a:solidFill>
                  <a:srgbClr val="212121"/>
                </a:solidFill>
                <a:latin typeface="inherit"/>
              </a:rPr>
              <a:t>dispersal </a:t>
            </a:r>
            <a:r>
              <a:rPr lang="en-US" altLang="en-US" dirty="0">
                <a:solidFill>
                  <a:srgbClr val="212121"/>
                </a:solidFill>
                <a:latin typeface="inherit"/>
              </a:rPr>
              <a:t>of </a:t>
            </a:r>
            <a:r>
              <a:rPr lang="en-US" altLang="en-US" dirty="0" smtClean="0">
                <a:solidFill>
                  <a:srgbClr val="212121"/>
                </a:solidFill>
                <a:latin typeface="inherit"/>
              </a:rPr>
              <a:t>hazardous substances, </a:t>
            </a:r>
            <a:r>
              <a:rPr lang="en-US" altLang="en-US" dirty="0">
                <a:solidFill>
                  <a:srgbClr val="212121"/>
                </a:solidFill>
                <a:latin typeface="inherit"/>
              </a:rPr>
              <a:t>accompanied by a </a:t>
            </a:r>
            <a:r>
              <a:rPr lang="en-US" altLang="en-US" b="1" dirty="0">
                <a:solidFill>
                  <a:srgbClr val="FF0000"/>
                </a:solidFill>
              </a:rPr>
              <a:t>reversible </a:t>
            </a:r>
            <a:r>
              <a:rPr lang="en-US" altLang="en-US" dirty="0">
                <a:solidFill>
                  <a:srgbClr val="212121"/>
                </a:solidFill>
                <a:latin typeface="inherit"/>
              </a:rPr>
              <a:t>public health impact</a:t>
            </a:r>
            <a:r>
              <a:rPr lang="en-US" altLang="en-US" dirty="0"/>
              <a:t> </a:t>
            </a:r>
            <a:endParaRPr lang="en-US" altLang="en-US" dirty="0">
              <a:latin typeface="Arial" panose="020B0604020202020204" pitchFamily="34" charset="0"/>
            </a:endParaRPr>
          </a:p>
          <a:p>
            <a:pPr algn="l"/>
            <a:endParaRPr lang="en-US" dirty="0" smtClean="0"/>
          </a:p>
          <a:p>
            <a:pPr lvl="0" algn="l"/>
            <a:r>
              <a:rPr lang="en-US" b="1" dirty="0">
                <a:solidFill>
                  <a:schemeClr val="tx2"/>
                </a:solidFill>
              </a:rPr>
              <a:t>PAC2</a:t>
            </a:r>
            <a:r>
              <a:rPr lang="en-US" dirty="0">
                <a:solidFill>
                  <a:schemeClr val="tx2"/>
                </a:solidFill>
              </a:rPr>
              <a:t> </a:t>
            </a:r>
            <a:r>
              <a:rPr lang="en-US" dirty="0" smtClean="0"/>
              <a:t>- </a:t>
            </a:r>
            <a:r>
              <a:rPr lang="en-US" altLang="en-US" dirty="0" smtClean="0">
                <a:solidFill>
                  <a:srgbClr val="212121"/>
                </a:solidFill>
                <a:latin typeface="inherit"/>
              </a:rPr>
              <a:t>Potential </a:t>
            </a:r>
            <a:r>
              <a:rPr lang="en-US" altLang="en-US" dirty="0">
                <a:solidFill>
                  <a:srgbClr val="212121"/>
                </a:solidFill>
                <a:latin typeface="inherit"/>
              </a:rPr>
              <a:t>for dispersal of hazardous substances, accompanied by </a:t>
            </a:r>
            <a:r>
              <a:rPr lang="en-US" altLang="en-US" b="1" dirty="0">
                <a:solidFill>
                  <a:srgbClr val="FF0000"/>
                </a:solidFill>
              </a:rPr>
              <a:t>irreversible </a:t>
            </a:r>
            <a:r>
              <a:rPr lang="en-US" altLang="en-US" dirty="0">
                <a:solidFill>
                  <a:srgbClr val="212121"/>
                </a:solidFill>
                <a:latin typeface="inherit"/>
              </a:rPr>
              <a:t>damage to public health</a:t>
            </a:r>
            <a:r>
              <a:rPr lang="en-US" altLang="en-US" dirty="0"/>
              <a:t> </a:t>
            </a:r>
            <a:endParaRPr lang="en-US" altLang="en-US" dirty="0">
              <a:latin typeface="Arial" panose="020B0604020202020204" pitchFamily="34" charset="0"/>
            </a:endParaRPr>
          </a:p>
          <a:p>
            <a:pPr algn="l"/>
            <a:endParaRPr lang="en-US" dirty="0" smtClean="0"/>
          </a:p>
          <a:p>
            <a:pPr algn="l"/>
            <a:r>
              <a:rPr lang="en-US" b="1" dirty="0" smtClean="0">
                <a:solidFill>
                  <a:srgbClr val="FF0000"/>
                </a:solidFill>
              </a:rPr>
              <a:t>PAC3 </a:t>
            </a:r>
            <a:r>
              <a:rPr lang="en-US" dirty="0" smtClean="0"/>
              <a:t>- </a:t>
            </a:r>
            <a:r>
              <a:rPr lang="en-US" altLang="en-US" dirty="0" smtClean="0">
                <a:solidFill>
                  <a:srgbClr val="212121"/>
                </a:solidFill>
                <a:latin typeface="inherit"/>
              </a:rPr>
              <a:t>Potential </a:t>
            </a:r>
            <a:r>
              <a:rPr lang="en-US" altLang="en-US" dirty="0">
                <a:solidFill>
                  <a:srgbClr val="212121"/>
                </a:solidFill>
                <a:latin typeface="inherit"/>
              </a:rPr>
              <a:t>for dispersal of hazardous </a:t>
            </a:r>
            <a:r>
              <a:rPr lang="en-US" altLang="en-US" dirty="0" smtClean="0">
                <a:solidFill>
                  <a:srgbClr val="212121"/>
                </a:solidFill>
                <a:latin typeface="inherit"/>
              </a:rPr>
              <a:t>substances, with </a:t>
            </a:r>
            <a:r>
              <a:rPr lang="en-US" altLang="en-US" b="1" dirty="0">
                <a:solidFill>
                  <a:srgbClr val="FF0000"/>
                </a:solidFill>
              </a:rPr>
              <a:t>fatal </a:t>
            </a:r>
            <a:r>
              <a:rPr lang="en-US" altLang="en-US" b="1" dirty="0" smtClean="0">
                <a:solidFill>
                  <a:srgbClr val="FF0000"/>
                </a:solidFill>
              </a:rPr>
              <a:t>impact </a:t>
            </a:r>
            <a:r>
              <a:rPr lang="en-US" altLang="en-US" dirty="0" smtClean="0">
                <a:solidFill>
                  <a:srgbClr val="212121"/>
                </a:solidFill>
                <a:latin typeface="inherit"/>
              </a:rPr>
              <a:t> on public health</a:t>
            </a:r>
          </a:p>
          <a:p>
            <a:pPr algn="l"/>
            <a:endParaRPr lang="en-US" sz="1400" dirty="0" smtClean="0"/>
          </a:p>
          <a:p>
            <a:pPr algn="l"/>
            <a:r>
              <a:rPr lang="en-US" sz="1400" dirty="0" smtClean="0"/>
              <a:t>*</a:t>
            </a:r>
            <a:r>
              <a:rPr lang="en-US" altLang="en-US" sz="1400" dirty="0">
                <a:solidFill>
                  <a:srgbClr val="212121"/>
                </a:solidFill>
                <a:latin typeface="inherit"/>
              </a:rPr>
              <a:t>It's about an hour's exposure</a:t>
            </a:r>
            <a:r>
              <a:rPr lang="en-US" altLang="en-US" sz="1400" dirty="0"/>
              <a:t> </a:t>
            </a:r>
            <a:endParaRPr lang="en-US" altLang="en-US" sz="1400" dirty="0">
              <a:latin typeface="Arial" panose="020B0604020202020204" pitchFamily="34" charset="0"/>
            </a:endParaRPr>
          </a:p>
          <a:p>
            <a:pPr lvl="0" algn="l"/>
            <a:endParaRPr lang="en-US" dirty="0"/>
          </a:p>
        </p:txBody>
      </p:sp>
      <p:pic>
        <p:nvPicPr>
          <p:cNvPr id="8" name="תמונה 10"/>
          <p:cNvPicPr>
            <a:picLocks noChangeAspect="1"/>
          </p:cNvPicPr>
          <p:nvPr/>
        </p:nvPicPr>
        <p:blipFill>
          <a:blip r:embed="rId2"/>
          <a:stretch>
            <a:fillRect/>
          </a:stretch>
        </p:blipFill>
        <p:spPr>
          <a:xfrm>
            <a:off x="7164475" y="3507903"/>
            <a:ext cx="4584153" cy="2507722"/>
          </a:xfrm>
          <a:prstGeom prst="rect">
            <a:avLst/>
          </a:prstGeom>
        </p:spPr>
      </p:pic>
      <p:pic>
        <p:nvPicPr>
          <p:cNvPr id="4098" name="Picture 2" descr="https://www.weizmann.ac.il/safety/sites/safety/files/styles/medium/public/img_0749.jpg?itok=dToaj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77" y="3565880"/>
            <a:ext cx="4571309" cy="23774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95256" y="5936139"/>
            <a:ext cx="6096000" cy="276999"/>
          </a:xfrm>
          <a:prstGeom prst="rect">
            <a:avLst/>
          </a:prstGeom>
        </p:spPr>
        <p:txBody>
          <a:bodyPr>
            <a:spAutoFit/>
          </a:bodyPr>
          <a:lstStyle/>
          <a:p>
            <a:r>
              <a:rPr lang="en-US" sz="600" dirty="0">
                <a:hlinkClick r:id="rId4"/>
              </a:rPr>
              <a:t>https://www.weizmann.ac.il/safety/he/%D7%AA%D7%A8%D7%92%D7%99%D7%9C-%D7%97%D7%95%D7%9E%D7%A8%D7%99%D7%9D-%D7%9E%D7%A1%D7%95%D7%9B%D7%A0%D7%99%D7%9D-1962014-hazardous-materials-drill</a:t>
            </a:r>
            <a:endParaRPr lang="he-IL" sz="600" dirty="0"/>
          </a:p>
        </p:txBody>
      </p:sp>
      <p:sp>
        <p:nvSpPr>
          <p:cNvPr id="10" name="TextBox 9"/>
          <p:cNvSpPr txBox="1"/>
          <p:nvPr/>
        </p:nvSpPr>
        <p:spPr>
          <a:xfrm>
            <a:off x="3104940" y="0"/>
            <a:ext cx="7114233" cy="707886"/>
          </a:xfrm>
          <a:prstGeom prst="rect">
            <a:avLst/>
          </a:prstGeom>
          <a:noFill/>
        </p:spPr>
        <p:txBody>
          <a:bodyPr wrap="square" rtlCol="1">
            <a:spAutoFit/>
          </a:bodyPr>
          <a:lstStyle/>
          <a:p>
            <a:r>
              <a:rPr lang="en-US" sz="4000" dirty="0" smtClean="0"/>
              <a:t>PAC – Protection Action Criteria </a:t>
            </a:r>
            <a:endParaRPr lang="he-IL" sz="4000" dirty="0"/>
          </a:p>
        </p:txBody>
      </p:sp>
    </p:spTree>
    <p:extLst>
      <p:ext uri="{BB962C8B-B14F-4D97-AF65-F5344CB8AC3E}">
        <p14:creationId xmlns:p14="http://schemas.microsoft.com/office/powerpoint/2010/main" val="163004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31</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מלבן 12"/>
          <p:cNvSpPr/>
          <p:nvPr/>
        </p:nvSpPr>
        <p:spPr>
          <a:xfrm>
            <a:off x="4023349" y="41904"/>
            <a:ext cx="5135613"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lgn="l" rtl="0" eaLnBrk="0" fontAlgn="base" hangingPunct="0">
              <a:spcBef>
                <a:spcPct val="0"/>
              </a:spcBef>
              <a:spcAft>
                <a:spcPct val="0"/>
              </a:spcAft>
            </a:pPr>
            <a:r>
              <a:rPr lang="he-IL" altLang="he-IL" sz="3200" dirty="0">
                <a:solidFill>
                  <a:srgbClr val="222222"/>
                </a:solidFill>
                <a:latin typeface="inherit"/>
              </a:rPr>
              <a:t>PAC </a:t>
            </a:r>
            <a:r>
              <a:rPr lang="he-IL" altLang="he-IL" sz="3200" dirty="0" err="1">
                <a:solidFill>
                  <a:srgbClr val="222222"/>
                </a:solidFill>
                <a:latin typeface="inherit"/>
              </a:rPr>
              <a:t>calculation</a:t>
            </a:r>
            <a:r>
              <a:rPr lang="he-IL" altLang="he-IL" sz="3200" dirty="0">
                <a:solidFill>
                  <a:srgbClr val="222222"/>
                </a:solidFill>
                <a:latin typeface="inherit"/>
              </a:rPr>
              <a:t> </a:t>
            </a:r>
            <a:r>
              <a:rPr lang="he-IL" altLang="he-IL" sz="3200" dirty="0" err="1">
                <a:solidFill>
                  <a:srgbClr val="222222"/>
                </a:solidFill>
                <a:latin typeface="inherit"/>
              </a:rPr>
              <a:t>software</a:t>
            </a:r>
            <a:r>
              <a:rPr lang="he-IL" altLang="he-IL" sz="3200" dirty="0"/>
              <a:t> </a:t>
            </a:r>
            <a:endParaRPr lang="he-IL" altLang="he-IL" sz="3200" dirty="0">
              <a:latin typeface="Arial" panose="020B0604020202020204" pitchFamily="34" charset="0"/>
            </a:endParaRPr>
          </a:p>
        </p:txBody>
      </p:sp>
      <p:pic>
        <p:nvPicPr>
          <p:cNvPr id="7" name="Picture 2" descr="Three-colored threat zone estimate for a fictional chlorine release, as shown on an ALOHA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68" y="969037"/>
            <a:ext cx="3865496" cy="351050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 name="תמונה 9"/>
          <p:cNvPicPr>
            <a:picLocks noChangeAspect="1"/>
          </p:cNvPicPr>
          <p:nvPr/>
        </p:nvPicPr>
        <p:blipFill>
          <a:blip r:embed="rId3"/>
          <a:stretch>
            <a:fillRect/>
          </a:stretch>
        </p:blipFill>
        <p:spPr>
          <a:xfrm>
            <a:off x="7223402" y="958944"/>
            <a:ext cx="4217679" cy="3483257"/>
          </a:xfrm>
          <a:prstGeom prst="rect">
            <a:avLst/>
          </a:prstGeom>
          <a:ln w="25400">
            <a:solidFill>
              <a:schemeClr val="tx1"/>
            </a:solidFill>
          </a:ln>
        </p:spPr>
      </p:pic>
      <p:sp>
        <p:nvSpPr>
          <p:cNvPr id="9" name="חץ ימינה 8"/>
          <p:cNvSpPr/>
          <p:nvPr/>
        </p:nvSpPr>
        <p:spPr>
          <a:xfrm>
            <a:off x="4683371" y="2771977"/>
            <a:ext cx="2016224" cy="864096"/>
          </a:xfrm>
          <a:prstGeom prst="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Export </a:t>
            </a:r>
            <a:endParaRPr lang="en-US" dirty="0"/>
          </a:p>
        </p:txBody>
      </p:sp>
      <p:sp>
        <p:nvSpPr>
          <p:cNvPr id="10" name="TextBox 9"/>
          <p:cNvSpPr txBox="1"/>
          <p:nvPr/>
        </p:nvSpPr>
        <p:spPr>
          <a:xfrm>
            <a:off x="294068" y="4521957"/>
            <a:ext cx="11265459" cy="175432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l" rtl="0"/>
            <a:r>
              <a:rPr lang="en-US" b="1" u="sng" dirty="0" smtClean="0"/>
              <a:t>INPUT:</a:t>
            </a:r>
          </a:p>
          <a:p>
            <a:pPr marL="285750" lvl="0" indent="-285750" algn="l" rtl="0">
              <a:buFont typeface="Wingdings" panose="05000000000000000000" pitchFamily="2" charset="2"/>
              <a:buChar char="Ø"/>
            </a:pPr>
            <a:r>
              <a:rPr lang="en-US" altLang="en-US" dirty="0" smtClean="0">
                <a:solidFill>
                  <a:srgbClr val="212121"/>
                </a:solidFill>
                <a:latin typeface="inherit"/>
              </a:rPr>
              <a:t>Atmospheric conditions: </a:t>
            </a:r>
            <a:r>
              <a:rPr lang="en-US" altLang="en-US" dirty="0">
                <a:solidFill>
                  <a:srgbClr val="212121"/>
                </a:solidFill>
                <a:latin typeface="inherit"/>
              </a:rPr>
              <a:t>wind direction and </a:t>
            </a:r>
            <a:r>
              <a:rPr lang="en-US" altLang="en-US" dirty="0" smtClean="0">
                <a:solidFill>
                  <a:srgbClr val="212121"/>
                </a:solidFill>
                <a:latin typeface="inherit"/>
              </a:rPr>
              <a:t>intensity</a:t>
            </a:r>
          </a:p>
          <a:p>
            <a:pPr marL="285750" indent="-285750" algn="l" rtl="0">
              <a:buFont typeface="Wingdings" panose="05000000000000000000" pitchFamily="2" charset="2"/>
              <a:buChar char="Ø"/>
            </a:pPr>
            <a:r>
              <a:rPr lang="en-US" altLang="en-US" dirty="0" smtClean="0">
                <a:solidFill>
                  <a:srgbClr val="212121"/>
                </a:solidFill>
                <a:latin typeface="inherit"/>
              </a:rPr>
              <a:t>Location:  precise details of the location (</a:t>
            </a:r>
            <a:r>
              <a:rPr lang="en-US" altLang="en-US" dirty="0">
                <a:solidFill>
                  <a:srgbClr val="212121"/>
                </a:solidFill>
                <a:latin typeface="inherit"/>
              </a:rPr>
              <a:t>Including height </a:t>
            </a:r>
            <a:r>
              <a:rPr lang="en-US" altLang="en-US" dirty="0" smtClean="0">
                <a:solidFill>
                  <a:srgbClr val="212121"/>
                </a:solidFill>
                <a:latin typeface="inherit"/>
              </a:rPr>
              <a:t>above sea </a:t>
            </a:r>
            <a:r>
              <a:rPr lang="en-US" altLang="en-US" dirty="0">
                <a:solidFill>
                  <a:srgbClr val="212121"/>
                </a:solidFill>
                <a:latin typeface="inherit"/>
              </a:rPr>
              <a:t>level </a:t>
            </a:r>
            <a:r>
              <a:rPr lang="en-US" altLang="en-US" dirty="0" smtClean="0">
                <a:solidFill>
                  <a:srgbClr val="212121"/>
                </a:solidFill>
                <a:latin typeface="inherit"/>
              </a:rPr>
              <a:t>)</a:t>
            </a:r>
            <a:endParaRPr lang="en-US" altLang="en-US" dirty="0">
              <a:solidFill>
                <a:srgbClr val="212121"/>
              </a:solidFill>
              <a:latin typeface="inherit"/>
            </a:endParaRPr>
          </a:p>
          <a:p>
            <a:pPr marL="285750" indent="-285750" algn="l" rtl="0">
              <a:buFont typeface="Wingdings" panose="05000000000000000000" pitchFamily="2" charset="2"/>
              <a:buChar char="Ø"/>
            </a:pPr>
            <a:r>
              <a:rPr lang="en-US" altLang="en-US" dirty="0" smtClean="0">
                <a:solidFill>
                  <a:srgbClr val="212121"/>
                </a:solidFill>
                <a:latin typeface="inherit"/>
              </a:rPr>
              <a:t>Container:  </a:t>
            </a:r>
            <a:r>
              <a:rPr lang="en-US" altLang="en-US" dirty="0">
                <a:solidFill>
                  <a:srgbClr val="212121"/>
                </a:solidFill>
                <a:latin typeface="inherit"/>
              </a:rPr>
              <a:t>shape and dimensions of the </a:t>
            </a:r>
            <a:r>
              <a:rPr lang="en-US" altLang="en-US" dirty="0" smtClean="0">
                <a:solidFill>
                  <a:srgbClr val="212121"/>
                </a:solidFill>
                <a:latin typeface="inherit"/>
              </a:rPr>
              <a:t>container of hazardous material</a:t>
            </a:r>
          </a:p>
          <a:p>
            <a:pPr marL="285750" indent="-285750" algn="l" rtl="0">
              <a:buFont typeface="Wingdings" panose="05000000000000000000" pitchFamily="2" charset="2"/>
              <a:buChar char="Ø"/>
            </a:pPr>
            <a:r>
              <a:rPr lang="en-US" altLang="en-US" dirty="0" smtClean="0">
                <a:solidFill>
                  <a:srgbClr val="212121"/>
                </a:solidFill>
                <a:latin typeface="inherit"/>
              </a:rPr>
              <a:t>Spreading Algorithm (Gaussian dispersion, Heavy Gas dispersion)</a:t>
            </a:r>
          </a:p>
          <a:p>
            <a:pPr algn="l" rtl="0"/>
            <a:endParaRPr lang="en-US" dirty="0"/>
          </a:p>
        </p:txBody>
      </p:sp>
      <p:sp>
        <p:nvSpPr>
          <p:cNvPr id="11" name="מלבן 13"/>
          <p:cNvSpPr/>
          <p:nvPr/>
        </p:nvSpPr>
        <p:spPr>
          <a:xfrm>
            <a:off x="7386046" y="4021353"/>
            <a:ext cx="396775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en-US" dirty="0" smtClean="0">
                <a:latin typeface="Arial" panose="020B0604020202020204" pitchFamily="34" charset="0"/>
                <a:ea typeface="Times New Roman" panose="02020603050405020304" pitchFamily="18" charset="0"/>
              </a:rPr>
              <a:t>Recommended Separation Distances</a:t>
            </a:r>
            <a:endParaRPr lang="en-US" dirty="0"/>
          </a:p>
        </p:txBody>
      </p:sp>
      <p:sp>
        <p:nvSpPr>
          <p:cNvPr id="12" name="TextBox 11"/>
          <p:cNvSpPr txBox="1"/>
          <p:nvPr/>
        </p:nvSpPr>
        <p:spPr>
          <a:xfrm>
            <a:off x="13556" y="534993"/>
            <a:ext cx="4392488" cy="523220"/>
          </a:xfrm>
          <a:prstGeom prst="rect">
            <a:avLst/>
          </a:prstGeom>
          <a:noFill/>
        </p:spPr>
        <p:txBody>
          <a:bodyPr wrap="square" rtlCol="0">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ALOHA 5.4.7</a:t>
            </a:r>
          </a:p>
        </p:txBody>
      </p:sp>
      <p:sp>
        <p:nvSpPr>
          <p:cNvPr id="13" name="TextBox 12"/>
          <p:cNvSpPr txBox="1"/>
          <p:nvPr/>
        </p:nvSpPr>
        <p:spPr>
          <a:xfrm>
            <a:off x="7093985" y="518957"/>
            <a:ext cx="4129955" cy="800219"/>
          </a:xfrm>
          <a:prstGeom prst="rect">
            <a:avLst/>
          </a:prstGeom>
          <a:noFill/>
        </p:spPr>
        <p:txBody>
          <a:bodyPr wrap="square" rtlCol="0">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MARPLOT 5.1.1</a:t>
            </a:r>
          </a:p>
          <a:p>
            <a:pPr algn="ctr"/>
            <a:endParaRPr lang="en-US" dirty="0"/>
          </a:p>
        </p:txBody>
      </p:sp>
      <p:sp>
        <p:nvSpPr>
          <p:cNvPr id="1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294068" y="5994883"/>
            <a:ext cx="9417942" cy="369332"/>
          </a:xfrm>
          <a:prstGeom prst="rect">
            <a:avLst/>
          </a:prstGeom>
        </p:spPr>
        <p:txBody>
          <a:bodyPr wrap="square">
            <a:spAutoFit/>
          </a:bodyPr>
          <a:lstStyle/>
          <a:p>
            <a:pPr lvl="0" algn="l" rtl="0" eaLnBrk="0" fontAlgn="base" hangingPunct="0">
              <a:spcBef>
                <a:spcPct val="0"/>
              </a:spcBef>
              <a:spcAft>
                <a:spcPct val="0"/>
              </a:spcAft>
            </a:pPr>
            <a:r>
              <a:rPr lang="he-IL" altLang="he-IL" b="1" dirty="0" err="1">
                <a:solidFill>
                  <a:srgbClr val="FF0000"/>
                </a:solidFill>
                <a:latin typeface="inherit"/>
              </a:rPr>
              <a:t>We</a:t>
            </a:r>
            <a:r>
              <a:rPr lang="he-IL" altLang="he-IL" b="1" dirty="0">
                <a:solidFill>
                  <a:srgbClr val="FF0000"/>
                </a:solidFill>
                <a:latin typeface="inherit"/>
              </a:rPr>
              <a:t> </a:t>
            </a:r>
            <a:r>
              <a:rPr lang="he-IL" altLang="he-IL" b="1" dirty="0" err="1">
                <a:solidFill>
                  <a:srgbClr val="FF0000"/>
                </a:solidFill>
                <a:latin typeface="inherit"/>
              </a:rPr>
              <a:t>can</a:t>
            </a:r>
            <a:r>
              <a:rPr lang="he-IL" altLang="he-IL" b="1" dirty="0">
                <a:solidFill>
                  <a:srgbClr val="FF0000"/>
                </a:solidFill>
                <a:latin typeface="inherit"/>
              </a:rPr>
              <a:t> </a:t>
            </a:r>
            <a:r>
              <a:rPr lang="he-IL" altLang="he-IL" b="1" dirty="0" err="1">
                <a:solidFill>
                  <a:srgbClr val="FF0000"/>
                </a:solidFill>
                <a:latin typeface="inherit"/>
              </a:rPr>
              <a:t>calculate</a:t>
            </a:r>
            <a:r>
              <a:rPr lang="he-IL" altLang="he-IL" b="1" dirty="0">
                <a:solidFill>
                  <a:srgbClr val="FF0000"/>
                </a:solidFill>
                <a:latin typeface="inherit"/>
              </a:rPr>
              <a:t> </a:t>
            </a:r>
            <a:r>
              <a:rPr lang="he-IL" altLang="he-IL" b="1" dirty="0" err="1">
                <a:solidFill>
                  <a:srgbClr val="FF0000"/>
                </a:solidFill>
                <a:latin typeface="inherit"/>
              </a:rPr>
              <a:t>in</a:t>
            </a:r>
            <a:r>
              <a:rPr lang="he-IL" altLang="he-IL" b="1" dirty="0">
                <a:solidFill>
                  <a:srgbClr val="FF0000"/>
                </a:solidFill>
                <a:latin typeface="inherit"/>
              </a:rPr>
              <a:t> </a:t>
            </a:r>
            <a:r>
              <a:rPr lang="he-IL" altLang="he-IL" b="1" dirty="0" err="1">
                <a:solidFill>
                  <a:srgbClr val="FF0000"/>
                </a:solidFill>
                <a:latin typeface="inherit"/>
              </a:rPr>
              <a:t>the</a:t>
            </a:r>
            <a:r>
              <a:rPr lang="he-IL" altLang="he-IL" b="1" dirty="0">
                <a:solidFill>
                  <a:srgbClr val="FF0000"/>
                </a:solidFill>
                <a:latin typeface="inherit"/>
              </a:rPr>
              <a:t> </a:t>
            </a:r>
            <a:r>
              <a:rPr lang="he-IL" altLang="he-IL" b="1" dirty="0" err="1">
                <a:solidFill>
                  <a:srgbClr val="FF0000"/>
                </a:solidFill>
                <a:latin typeface="inherit"/>
              </a:rPr>
              <a:t>same</a:t>
            </a:r>
            <a:r>
              <a:rPr lang="he-IL" altLang="he-IL" b="1" dirty="0">
                <a:solidFill>
                  <a:srgbClr val="FF0000"/>
                </a:solidFill>
                <a:latin typeface="inherit"/>
              </a:rPr>
              <a:t> </a:t>
            </a:r>
            <a:r>
              <a:rPr lang="he-IL" altLang="he-IL" b="1" dirty="0" err="1">
                <a:solidFill>
                  <a:srgbClr val="FF0000"/>
                </a:solidFill>
                <a:latin typeface="inherit"/>
              </a:rPr>
              <a:t>way</a:t>
            </a:r>
            <a:r>
              <a:rPr lang="he-IL" altLang="he-IL" b="1" dirty="0">
                <a:solidFill>
                  <a:srgbClr val="FF0000"/>
                </a:solidFill>
                <a:latin typeface="inherit"/>
              </a:rPr>
              <a:t> </a:t>
            </a:r>
            <a:r>
              <a:rPr lang="he-IL" altLang="he-IL" b="1" dirty="0" err="1">
                <a:solidFill>
                  <a:srgbClr val="FF0000"/>
                </a:solidFill>
                <a:latin typeface="inherit"/>
              </a:rPr>
              <a:t>flammable</a:t>
            </a:r>
            <a:r>
              <a:rPr lang="he-IL" altLang="he-IL" b="1" dirty="0">
                <a:solidFill>
                  <a:srgbClr val="FF0000"/>
                </a:solidFill>
                <a:latin typeface="inherit"/>
              </a:rPr>
              <a:t> </a:t>
            </a:r>
            <a:r>
              <a:rPr lang="he-IL" altLang="he-IL" b="1" dirty="0" err="1">
                <a:solidFill>
                  <a:srgbClr val="FF0000"/>
                </a:solidFill>
                <a:latin typeface="inherit"/>
              </a:rPr>
              <a:t>materials</a:t>
            </a:r>
            <a:r>
              <a:rPr lang="he-IL" altLang="he-IL" b="1" dirty="0">
                <a:solidFill>
                  <a:srgbClr val="FF0000"/>
                </a:solidFill>
                <a:latin typeface="inherit"/>
              </a:rPr>
              <a:t> and </a:t>
            </a:r>
            <a:r>
              <a:rPr lang="he-IL" altLang="he-IL" b="1" dirty="0" err="1">
                <a:solidFill>
                  <a:srgbClr val="FF0000"/>
                </a:solidFill>
                <a:latin typeface="inherit"/>
              </a:rPr>
              <a:t>explosive</a:t>
            </a:r>
            <a:r>
              <a:rPr lang="he-IL" altLang="he-IL" b="1" dirty="0">
                <a:solidFill>
                  <a:srgbClr val="FF0000"/>
                </a:solidFill>
                <a:latin typeface="inherit"/>
              </a:rPr>
              <a:t> </a:t>
            </a:r>
            <a:r>
              <a:rPr lang="he-IL" altLang="he-IL" b="1" dirty="0" err="1">
                <a:solidFill>
                  <a:srgbClr val="FF0000"/>
                </a:solidFill>
                <a:latin typeface="inherit"/>
              </a:rPr>
              <a:t>materials</a:t>
            </a:r>
            <a:r>
              <a:rPr lang="he-IL" altLang="he-IL" sz="600" b="1" dirty="0">
                <a:solidFill>
                  <a:srgbClr val="FF0000"/>
                </a:solidFill>
              </a:rPr>
              <a:t> </a:t>
            </a:r>
            <a:endParaRPr lang="he-IL" altLang="he-IL" sz="1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88521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32</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8" name="Rectangle 7"/>
          <p:cNvSpPr/>
          <p:nvPr/>
        </p:nvSpPr>
        <p:spPr>
          <a:xfrm>
            <a:off x="3234890" y="152978"/>
            <a:ext cx="7417607" cy="553357"/>
          </a:xfrm>
          <a:prstGeom prst="rect">
            <a:avLst/>
          </a:prstGeom>
        </p:spPr>
        <p:txBody>
          <a:bodyPr wrap="none">
            <a:spAutoFit/>
          </a:bodyPr>
          <a:lstStyle/>
          <a:p>
            <a:pPr marR="0" lvl="1">
              <a:lnSpc>
                <a:spcPct val="107000"/>
              </a:lnSpc>
              <a:spcBef>
                <a:spcPts val="200"/>
              </a:spcBef>
              <a:spcAft>
                <a:spcPts val="0"/>
              </a:spcAft>
              <a:buClr>
                <a:srgbClr val="1F4E79"/>
              </a:buClr>
              <a:buSzPts val="1600"/>
            </a:pPr>
            <a:r>
              <a:rPr lang="en-US" sz="2800" dirty="0">
                <a:solidFill>
                  <a:srgbClr val="1F4E79"/>
                </a:solidFill>
                <a:latin typeface="Segoe UI Semibold" panose="020B0702040204020203" pitchFamily="34" charset="0"/>
                <a:ea typeface="Times New Roman" panose="02020603050405020304" pitchFamily="18" charset="0"/>
              </a:rPr>
              <a:t>Probability of Cyber Attack Questionnaire</a:t>
            </a:r>
            <a:endParaRPr lang="en-US" sz="2800" dirty="0">
              <a:solidFill>
                <a:srgbClr val="1F4E79"/>
              </a:solidFill>
              <a:effectLst/>
              <a:latin typeface="Segoe UI Semibold" panose="020B0702040204020203" pitchFamily="34" charset="0"/>
              <a:ea typeface="Times New Roman" panose="02020603050405020304" pitchFamily="18" charset="0"/>
            </a:endParaRPr>
          </a:p>
        </p:txBody>
      </p:sp>
      <p:sp>
        <p:nvSpPr>
          <p:cNvPr id="9" name="TextBox 8"/>
          <p:cNvSpPr txBox="1"/>
          <p:nvPr/>
        </p:nvSpPr>
        <p:spPr>
          <a:xfrm>
            <a:off x="2209800" y="707672"/>
            <a:ext cx="2050181" cy="369332"/>
          </a:xfrm>
          <a:prstGeom prst="rect">
            <a:avLst/>
          </a:prstGeom>
          <a:noFill/>
        </p:spPr>
        <p:txBody>
          <a:bodyPr wrap="square" rtlCol="1">
            <a:spAutoFit/>
          </a:bodyPr>
          <a:lstStyle/>
          <a:p>
            <a:r>
              <a:rPr lang="en-US" dirty="0" smtClean="0"/>
              <a:t>(36 Questions)</a:t>
            </a:r>
            <a:endParaRPr lang="he-IL" dirty="0"/>
          </a:p>
        </p:txBody>
      </p:sp>
      <p:sp>
        <p:nvSpPr>
          <p:cNvPr id="10" name="Rectangle 9"/>
          <p:cNvSpPr/>
          <p:nvPr/>
        </p:nvSpPr>
        <p:spPr>
          <a:xfrm>
            <a:off x="8614700" y="1429459"/>
            <a:ext cx="135952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P</a:t>
            </a:r>
            <a:endParaRPr lang="en-US" b="1" cap="none" spc="0" dirty="0">
              <a:ln/>
              <a:solidFill>
                <a:schemeClr val="accent3"/>
              </a:solidFill>
              <a:effectLst/>
            </a:endParaRPr>
          </a:p>
        </p:txBody>
      </p:sp>
      <p:pic>
        <p:nvPicPr>
          <p:cNvPr id="13" name="Picture 12"/>
          <p:cNvPicPr>
            <a:picLocks noChangeAspect="1"/>
          </p:cNvPicPr>
          <p:nvPr/>
        </p:nvPicPr>
        <p:blipFill>
          <a:blip r:embed="rId2"/>
          <a:stretch>
            <a:fillRect/>
          </a:stretch>
        </p:blipFill>
        <p:spPr>
          <a:xfrm>
            <a:off x="134352" y="1224643"/>
            <a:ext cx="6738438" cy="4790982"/>
          </a:xfrm>
          <a:prstGeom prst="rect">
            <a:avLst/>
          </a:prstGeom>
          <a:solidFill>
            <a:srgbClr val="FF0000"/>
          </a:solidFill>
          <a:ln>
            <a:solidFill>
              <a:schemeClr val="accent1"/>
            </a:solidFill>
          </a:ln>
        </p:spPr>
      </p:pic>
      <p:graphicFrame>
        <p:nvGraphicFramePr>
          <p:cNvPr id="2" name="Table 1"/>
          <p:cNvGraphicFramePr>
            <a:graphicFrameLocks noGrp="1"/>
          </p:cNvGraphicFramePr>
          <p:nvPr>
            <p:extLst>
              <p:ext uri="{D42A27DB-BD31-4B8C-83A1-F6EECF244321}">
                <p14:modId xmlns:p14="http://schemas.microsoft.com/office/powerpoint/2010/main" val="3114963260"/>
              </p:ext>
            </p:extLst>
          </p:nvPr>
        </p:nvGraphicFramePr>
        <p:xfrm>
          <a:off x="134351" y="1082732"/>
          <a:ext cx="6738439" cy="502920"/>
        </p:xfrm>
        <a:graphic>
          <a:graphicData uri="http://schemas.openxmlformats.org/drawingml/2006/table">
            <a:tbl>
              <a:tblPr rtl="1" firstRow="1" bandRow="1">
                <a:tableStyleId>{5C22544A-7EE6-4342-B048-85BDC9FD1C3A}</a:tableStyleId>
              </a:tblPr>
              <a:tblGrid>
                <a:gridCol w="782916"/>
                <a:gridCol w="839117"/>
                <a:gridCol w="1146398"/>
                <a:gridCol w="780024"/>
                <a:gridCol w="2753721"/>
                <a:gridCol w="436263"/>
              </a:tblGrid>
              <a:tr h="39289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High</a:t>
                      </a:r>
                      <a:br>
                        <a:rPr lang="en-US" sz="900" b="1" kern="1200" dirty="0" smtClean="0">
                          <a:solidFill>
                            <a:schemeClr val="tx1"/>
                          </a:solidFill>
                          <a:latin typeface="+mn-lt"/>
                          <a:ea typeface="+mn-ea"/>
                          <a:cs typeface="+mn-cs"/>
                        </a:rPr>
                      </a:br>
                      <a:r>
                        <a:rPr lang="en-US" sz="900" b="1" kern="1200" dirty="0" smtClean="0">
                          <a:solidFill>
                            <a:schemeClr val="tx1"/>
                          </a:solidFill>
                          <a:latin typeface="+mn-lt"/>
                          <a:ea typeface="+mn-ea"/>
                          <a:cs typeface="+mn-cs"/>
                        </a:rPr>
                        <a:t>(4)</a:t>
                      </a:r>
                      <a:endParaRPr lang="he-IL" sz="900" b="1" kern="1200" dirty="0" smtClean="0">
                        <a:solidFill>
                          <a:schemeClr val="tx1"/>
                        </a:solidFill>
                        <a:latin typeface="+mn-lt"/>
                        <a:ea typeface="+mn-ea"/>
                        <a:cs typeface="+mn-cs"/>
                      </a:endParaRPr>
                    </a:p>
                    <a:p>
                      <a:pPr marL="0" algn="ctr" defTabSz="914400" rtl="1" eaLnBrk="1" latinLnBrk="0" hangingPunct="1"/>
                      <a:endParaRPr lang="he-IL" sz="900" b="1" kern="1200" dirty="0">
                        <a:solidFill>
                          <a:schemeClr val="tx1"/>
                        </a:solidFill>
                        <a:latin typeface="+mn-lt"/>
                        <a:ea typeface="+mn-ea"/>
                        <a:cs typeface="+mn-cs"/>
                      </a:endParaRPr>
                    </a:p>
                  </a:txBody>
                  <a:tcPr>
                    <a:solidFill>
                      <a:srgbClr val="FF00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Medium</a:t>
                      </a:r>
                      <a:br>
                        <a:rPr lang="en-US" sz="900" b="1" kern="1200" dirty="0" smtClean="0">
                          <a:solidFill>
                            <a:schemeClr val="tx1"/>
                          </a:solidFill>
                          <a:latin typeface="+mn-lt"/>
                          <a:ea typeface="+mn-ea"/>
                          <a:cs typeface="+mn-cs"/>
                        </a:rPr>
                      </a:br>
                      <a:r>
                        <a:rPr lang="en-US" sz="900" b="1" kern="1200" dirty="0" smtClean="0">
                          <a:solidFill>
                            <a:schemeClr val="tx1"/>
                          </a:solidFill>
                          <a:latin typeface="+mn-lt"/>
                          <a:ea typeface="+mn-ea"/>
                          <a:cs typeface="+mn-cs"/>
                        </a:rPr>
                        <a:t>(3)</a:t>
                      </a:r>
                      <a:endParaRPr lang="he-IL" sz="900" b="1" kern="1200" dirty="0" smtClean="0">
                        <a:solidFill>
                          <a:schemeClr val="tx1"/>
                        </a:solidFill>
                        <a:latin typeface="+mn-lt"/>
                        <a:ea typeface="+mn-ea"/>
                        <a:cs typeface="+mn-cs"/>
                      </a:endParaRPr>
                    </a:p>
                    <a:p>
                      <a:pPr marL="0" algn="ctr" defTabSz="914400" rtl="1" eaLnBrk="1" latinLnBrk="0" hangingPunct="1"/>
                      <a:endParaRPr lang="he-IL" sz="900" b="1" kern="1200" dirty="0">
                        <a:solidFill>
                          <a:schemeClr val="tx1"/>
                        </a:solidFill>
                        <a:latin typeface="+mn-lt"/>
                        <a:ea typeface="+mn-ea"/>
                        <a:cs typeface="+mn-cs"/>
                      </a:endParaRPr>
                    </a:p>
                  </a:txBody>
                  <a:tcPr>
                    <a:solidFill>
                      <a:srgbClr val="FFC0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Low </a:t>
                      </a:r>
                      <a:br>
                        <a:rPr lang="en-US" sz="900" b="1" kern="1200" dirty="0" smtClean="0">
                          <a:solidFill>
                            <a:schemeClr val="tx1"/>
                          </a:solidFill>
                          <a:latin typeface="+mn-lt"/>
                          <a:ea typeface="+mn-ea"/>
                          <a:cs typeface="+mn-cs"/>
                        </a:rPr>
                      </a:br>
                      <a:r>
                        <a:rPr lang="en-US" sz="900" b="1" kern="1200" dirty="0" smtClean="0">
                          <a:solidFill>
                            <a:schemeClr val="tx1"/>
                          </a:solidFill>
                          <a:latin typeface="+mn-lt"/>
                          <a:ea typeface="+mn-ea"/>
                          <a:cs typeface="+mn-cs"/>
                        </a:rPr>
                        <a:t>(2)</a:t>
                      </a:r>
                      <a:endParaRPr lang="he-IL" sz="900" b="1" kern="1200" dirty="0" smtClean="0">
                        <a:solidFill>
                          <a:schemeClr val="tx1"/>
                        </a:solidFill>
                        <a:latin typeface="+mn-lt"/>
                        <a:ea typeface="+mn-ea"/>
                        <a:cs typeface="+mn-cs"/>
                      </a:endParaRPr>
                    </a:p>
                    <a:p>
                      <a:pPr marL="0" algn="ctr" defTabSz="914400" rtl="1" eaLnBrk="1" latinLnBrk="0" hangingPunct="1"/>
                      <a:endParaRPr lang="he-IL" sz="900" b="1" kern="1200" dirty="0">
                        <a:solidFill>
                          <a:schemeClr val="tx1"/>
                        </a:solidFill>
                        <a:latin typeface="+mn-lt"/>
                        <a:ea typeface="+mn-ea"/>
                        <a:cs typeface="+mn-cs"/>
                      </a:endParaRPr>
                    </a:p>
                  </a:txBody>
                  <a:tcPr>
                    <a:solidFill>
                      <a:srgbClr val="FFFF00"/>
                    </a:solidFill>
                  </a:tcPr>
                </a:tc>
                <a:tc>
                  <a:txBody>
                    <a:bodyPr/>
                    <a:lstStyle/>
                    <a:p>
                      <a:pPr algn="ctr" rtl="1"/>
                      <a:r>
                        <a:rPr lang="en-US" sz="900" dirty="0" smtClean="0">
                          <a:solidFill>
                            <a:schemeClr val="tx1"/>
                          </a:solidFill>
                        </a:rPr>
                        <a:t>Very Low </a:t>
                      </a:r>
                      <a:br>
                        <a:rPr lang="en-US" sz="900" dirty="0" smtClean="0">
                          <a:solidFill>
                            <a:schemeClr val="tx1"/>
                          </a:solidFill>
                        </a:rPr>
                      </a:br>
                      <a:r>
                        <a:rPr lang="en-US" sz="900" dirty="0" smtClean="0">
                          <a:solidFill>
                            <a:schemeClr val="tx1"/>
                          </a:solidFill>
                        </a:rPr>
                        <a:t>(1)</a:t>
                      </a:r>
                      <a:endParaRPr lang="he-IL" sz="900" dirty="0">
                        <a:solidFill>
                          <a:schemeClr val="tx1"/>
                        </a:solidFill>
                      </a:endParaRPr>
                    </a:p>
                  </a:txBody>
                  <a:tcPr>
                    <a:solidFill>
                      <a:srgbClr val="92D050"/>
                    </a:solidFill>
                  </a:tcPr>
                </a:tc>
                <a:tc>
                  <a:txBody>
                    <a:bodyPr/>
                    <a:lstStyle/>
                    <a:p>
                      <a:pPr algn="l" rtl="0"/>
                      <a:r>
                        <a:rPr lang="en-US" sz="1800" dirty="0" smtClean="0"/>
                        <a:t>Question</a:t>
                      </a:r>
                      <a:endParaRPr lang="he-IL" sz="1800" dirty="0"/>
                    </a:p>
                  </a:txBody>
                  <a:tcPr>
                    <a:solidFill>
                      <a:srgbClr val="0070C0"/>
                    </a:solidFill>
                  </a:tcPr>
                </a:tc>
                <a:tc>
                  <a:txBody>
                    <a:bodyPr/>
                    <a:lstStyle/>
                    <a:p>
                      <a:pPr rtl="1"/>
                      <a:r>
                        <a:rPr lang="en-US" dirty="0" smtClean="0"/>
                        <a:t>#</a:t>
                      </a:r>
                      <a:endParaRPr lang="he-IL" dirty="0"/>
                    </a:p>
                  </a:txBody>
                  <a:tcPr>
                    <a:solidFill>
                      <a:srgbClr val="0070C0"/>
                    </a:solidFill>
                  </a:tcPr>
                </a:tc>
              </a:tr>
            </a:tbl>
          </a:graphicData>
        </a:graphic>
      </p:graphicFrame>
      <p:sp>
        <p:nvSpPr>
          <p:cNvPr id="3" name="Rectangle 2"/>
          <p:cNvSpPr/>
          <p:nvPr/>
        </p:nvSpPr>
        <p:spPr>
          <a:xfrm>
            <a:off x="134352" y="1082732"/>
            <a:ext cx="6738438" cy="502920"/>
          </a:xfrm>
          <a:prstGeom prst="rect">
            <a:avLst/>
          </a:prstGeom>
          <a:noFill/>
          <a:ln w="25400" cmpd="db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8293843" y="1999079"/>
            <a:ext cx="184731" cy="584775"/>
          </a:xfrm>
          <a:prstGeom prst="rect">
            <a:avLst/>
          </a:prstGeom>
        </p:spPr>
        <p:txBody>
          <a:bodyPr wrap="none">
            <a:spAutoFit/>
          </a:bodyPr>
          <a:lstStyle/>
          <a:p>
            <a:pPr algn="l"/>
            <a:endParaRPr lang="en-US" sz="3200" dirty="0"/>
          </a:p>
        </p:txBody>
      </p:sp>
      <p:sp>
        <p:nvSpPr>
          <p:cNvPr id="7" name="מלבן 6"/>
          <p:cNvSpPr/>
          <p:nvPr/>
        </p:nvSpPr>
        <p:spPr>
          <a:xfrm>
            <a:off x="7249513" y="2928450"/>
            <a:ext cx="4658391" cy="584775"/>
          </a:xfrm>
          <a:prstGeom prst="rect">
            <a:avLst/>
          </a:prstGeom>
        </p:spPr>
        <p:txBody>
          <a:bodyPr wrap="none">
            <a:spAutoFit/>
          </a:bodyPr>
          <a:lstStyle/>
          <a:p>
            <a:pPr algn="l"/>
            <a:r>
              <a:rPr lang="en-US" sz="3200" dirty="0"/>
              <a:t>P = Average (1-36)  = 1 to 4</a:t>
            </a:r>
          </a:p>
        </p:txBody>
      </p:sp>
    </p:spTree>
    <p:extLst>
      <p:ext uri="{BB962C8B-B14F-4D97-AF65-F5344CB8AC3E}">
        <p14:creationId xmlns:p14="http://schemas.microsoft.com/office/powerpoint/2010/main" val="420727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33</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441785" y="838013"/>
            <a:ext cx="1228606" cy="584775"/>
          </a:xfrm>
          <a:prstGeom prst="rect">
            <a:avLst/>
          </a:prstGeom>
        </p:spPr>
        <p:txBody>
          <a:bodyPr wrap="none">
            <a:spAutoFit/>
          </a:bodyPr>
          <a:lstStyle/>
          <a:p>
            <a:pPr lvl="0" algn="l" rtl="0"/>
            <a:r>
              <a:rPr lang="en-US" sz="3200" dirty="0" smtClean="0"/>
              <a:t>Step 3</a:t>
            </a:r>
            <a:endParaRPr lang="en-US" sz="3200" dirty="0"/>
          </a:p>
        </p:txBody>
      </p:sp>
      <p:sp>
        <p:nvSpPr>
          <p:cNvPr id="7" name="Rectangle 6"/>
          <p:cNvSpPr/>
          <p:nvPr/>
        </p:nvSpPr>
        <p:spPr>
          <a:xfrm>
            <a:off x="2011592" y="838013"/>
            <a:ext cx="4648837" cy="584775"/>
          </a:xfrm>
          <a:prstGeom prst="rect">
            <a:avLst/>
          </a:prstGeom>
        </p:spPr>
        <p:txBody>
          <a:bodyPr wrap="none">
            <a:spAutoFit/>
          </a:bodyPr>
          <a:lstStyle/>
          <a:p>
            <a:pPr lvl="0" algn="l" rtl="0"/>
            <a:r>
              <a:rPr lang="en-US" sz="3200" dirty="0" smtClean="0"/>
              <a:t>Classification of ICS system</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147795786"/>
              </p:ext>
            </p:extLst>
          </p:nvPr>
        </p:nvGraphicFramePr>
        <p:xfrm>
          <a:off x="4692582" y="2246471"/>
          <a:ext cx="6661219" cy="2737511"/>
        </p:xfrm>
        <a:graphic>
          <a:graphicData uri="http://schemas.openxmlformats.org/drawingml/2006/table">
            <a:tbl>
              <a:tblPr rtl="1" firstRow="1" firstCol="1" bandRow="1"/>
              <a:tblGrid>
                <a:gridCol w="1833659"/>
                <a:gridCol w="2388241"/>
                <a:gridCol w="2439319"/>
              </a:tblGrid>
              <a:tr h="486519">
                <a:tc>
                  <a:txBody>
                    <a:bodyPr/>
                    <a:lstStyle/>
                    <a:p>
                      <a:pPr marL="0" marR="0" algn="ctr" rtl="1">
                        <a:lnSpc>
                          <a:spcPct val="200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RISK</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200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CONTROL</a:t>
                      </a:r>
                      <a:r>
                        <a:rPr lang="en-US" sz="1400" b="1" baseline="0" dirty="0" smtClean="0">
                          <a:effectLst/>
                          <a:latin typeface="Calibri" panose="020F0502020204030204" pitchFamily="34" charset="0"/>
                          <a:ea typeface="Calibri" panose="020F0502020204030204" pitchFamily="34" charset="0"/>
                          <a:cs typeface="Arial" panose="020B0604020202020204" pitchFamily="34" charset="0"/>
                        </a:rPr>
                        <a:t> PACKAGE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200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CONTROLS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62748">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4-7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200000"/>
                        </a:lnSpc>
                        <a:spcBef>
                          <a:spcPts val="0"/>
                        </a:spcBef>
                        <a:spcAft>
                          <a:spcPts val="0"/>
                        </a:spcAft>
                      </a:pPr>
                      <a:r>
                        <a:rPr lang="he-IL" sz="1400">
                          <a:effectLst/>
                          <a:latin typeface="Calibri" panose="020F0502020204030204" pitchFamily="34" charset="0"/>
                          <a:ea typeface="Calibri" panose="020F0502020204030204" pitchFamily="34" charset="0"/>
                          <a:cs typeface="Arial" panose="020B0604020202020204" pitchFamily="34" charset="0"/>
                        </a:rPr>
                        <a:t>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62748">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8-11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59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62748">
                <a:tc>
                  <a:txBody>
                    <a:bodyPr/>
                    <a:lstStyle/>
                    <a:p>
                      <a:pPr marL="0" marR="0" algn="ctr" rtl="1">
                        <a:lnSpc>
                          <a:spcPct val="200000"/>
                        </a:lnSpc>
                        <a:spcBef>
                          <a:spcPts val="0"/>
                        </a:spcBef>
                        <a:spcAft>
                          <a:spcPts val="0"/>
                        </a:spcAft>
                      </a:pPr>
                      <a:r>
                        <a:rPr lang="he-IL" sz="1400" dirty="0" smtClean="0">
                          <a:effectLst/>
                          <a:latin typeface="Calibri" panose="020F0502020204030204" pitchFamily="34" charset="0"/>
                          <a:ea typeface="Calibri" panose="020F0502020204030204" pitchFamily="34" charset="0"/>
                          <a:cs typeface="Arial" panose="020B0604020202020204" pitchFamily="34" charset="0"/>
                        </a:rPr>
                        <a:t>12-14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81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62748">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15-16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200000"/>
                        </a:lnSpc>
                        <a:spcBef>
                          <a:spcPts val="0"/>
                        </a:spcBef>
                        <a:spcAft>
                          <a:spcPts val="0"/>
                        </a:spcAft>
                      </a:pPr>
                      <a:r>
                        <a:rPr lang="he-IL" sz="1400" dirty="0">
                          <a:effectLst/>
                          <a:latin typeface="Calibri" panose="020F0502020204030204" pitchFamily="34" charset="0"/>
                          <a:ea typeface="Calibri" panose="020F0502020204030204" pitchFamily="34" charset="0"/>
                          <a:cs typeface="Arial" panose="020B0604020202020204" pitchFamily="34" charset="0"/>
                        </a:rPr>
                        <a:t>92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6053" marR="86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
        <p:nvSpPr>
          <p:cNvPr id="9" name="Rectangle 8"/>
          <p:cNvSpPr/>
          <p:nvPr/>
        </p:nvSpPr>
        <p:spPr>
          <a:xfrm>
            <a:off x="441785" y="2871779"/>
            <a:ext cx="4057063" cy="6761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4800" dirty="0" smtClean="0"/>
              <a:t>Risk = P + 3*I</a:t>
            </a:r>
            <a:endParaRPr lang="he-IL" sz="4800" dirty="0"/>
          </a:p>
        </p:txBody>
      </p:sp>
      <p:pic>
        <p:nvPicPr>
          <p:cNvPr id="2" name="Picture 1"/>
          <p:cNvPicPr>
            <a:picLocks noChangeAspect="1"/>
          </p:cNvPicPr>
          <p:nvPr/>
        </p:nvPicPr>
        <p:blipFill>
          <a:blip r:embed="rId2"/>
          <a:stretch>
            <a:fillRect/>
          </a:stretch>
        </p:blipFill>
        <p:spPr>
          <a:xfrm>
            <a:off x="441785" y="3789690"/>
            <a:ext cx="3139615" cy="1955059"/>
          </a:xfrm>
          <a:prstGeom prst="rect">
            <a:avLst/>
          </a:prstGeom>
        </p:spPr>
      </p:pic>
      <p:sp>
        <p:nvSpPr>
          <p:cNvPr id="10" name="Rectangle 6"/>
          <p:cNvSpPr/>
          <p:nvPr/>
        </p:nvSpPr>
        <p:spPr>
          <a:xfrm>
            <a:off x="6971361" y="1524100"/>
            <a:ext cx="1833579" cy="584775"/>
          </a:xfrm>
          <a:prstGeom prst="rect">
            <a:avLst/>
          </a:prstGeom>
        </p:spPr>
        <p:txBody>
          <a:bodyPr wrap="none">
            <a:spAutoFit/>
          </a:bodyPr>
          <a:lstStyle/>
          <a:p>
            <a:pPr lvl="0" algn="l" rtl="0"/>
            <a:r>
              <a:rPr lang="en-US" sz="3200" dirty="0" smtClean="0"/>
              <a:t>Heat Map</a:t>
            </a:r>
            <a:endParaRPr lang="en-US" sz="3200" dirty="0"/>
          </a:p>
        </p:txBody>
      </p:sp>
    </p:spTree>
    <p:extLst>
      <p:ext uri="{BB962C8B-B14F-4D97-AF65-F5344CB8AC3E}">
        <p14:creationId xmlns:p14="http://schemas.microsoft.com/office/powerpoint/2010/main" val="182394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34</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7" name="Picture 6"/>
          <p:cNvPicPr>
            <a:picLocks noChangeAspect="1"/>
          </p:cNvPicPr>
          <p:nvPr/>
        </p:nvPicPr>
        <p:blipFill>
          <a:blip r:embed="rId2"/>
          <a:stretch>
            <a:fillRect/>
          </a:stretch>
        </p:blipFill>
        <p:spPr>
          <a:xfrm>
            <a:off x="385901" y="844446"/>
            <a:ext cx="3647798" cy="517091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a:stretch>
            <a:fillRect/>
          </a:stretch>
        </p:blipFill>
        <p:spPr>
          <a:xfrm>
            <a:off x="8390245" y="844446"/>
            <a:ext cx="3476012" cy="5171179"/>
          </a:xfrm>
          <a:prstGeom prst="rect">
            <a:avLst/>
          </a:prstGeom>
          <a:effectLst>
            <a:outerShdw blurRad="50800" dist="38100" dir="2700000" algn="tl" rotWithShape="0">
              <a:prstClr val="black">
                <a:alpha val="40000"/>
              </a:prstClr>
            </a:outerShdw>
          </a:effectLst>
        </p:spPr>
      </p:pic>
      <p:sp>
        <p:nvSpPr>
          <p:cNvPr id="9" name="Rectangle 8"/>
          <p:cNvSpPr/>
          <p:nvPr/>
        </p:nvSpPr>
        <p:spPr>
          <a:xfrm>
            <a:off x="3838583" y="171133"/>
            <a:ext cx="4541608" cy="1146211"/>
          </a:xfrm>
          <a:prstGeom prst="rect">
            <a:avLst/>
          </a:prstGeom>
        </p:spPr>
        <p:txBody>
          <a:bodyPr wrap="square">
            <a:spAutoFit/>
          </a:bodyPr>
          <a:lstStyle/>
          <a:p>
            <a:pPr marR="0" lvl="1">
              <a:lnSpc>
                <a:spcPct val="107000"/>
              </a:lnSpc>
              <a:spcBef>
                <a:spcPts val="200"/>
              </a:spcBef>
              <a:spcAft>
                <a:spcPts val="0"/>
              </a:spcAft>
              <a:buClr>
                <a:srgbClr val="1F4E79"/>
              </a:buClr>
              <a:buSzPts val="1600"/>
            </a:pPr>
            <a:r>
              <a:rPr lang="en-US" sz="3200" dirty="0">
                <a:solidFill>
                  <a:srgbClr val="1F4E79"/>
                </a:solidFill>
                <a:latin typeface="Segoe UI Semibold" panose="020B0702040204020203" pitchFamily="34" charset="0"/>
                <a:ea typeface="Times New Roman" panose="02020603050405020304" pitchFamily="18" charset="0"/>
              </a:rPr>
              <a:t>Required Controls</a:t>
            </a:r>
            <a:br>
              <a:rPr lang="en-US" sz="3200" dirty="0">
                <a:solidFill>
                  <a:srgbClr val="1F4E79"/>
                </a:solidFill>
                <a:latin typeface="Segoe UI Semibold" panose="020B0702040204020203" pitchFamily="34" charset="0"/>
                <a:ea typeface="Times New Roman" panose="02020603050405020304" pitchFamily="18" charset="0"/>
              </a:rPr>
            </a:br>
            <a:endParaRPr lang="en-US" sz="3200" dirty="0">
              <a:solidFill>
                <a:srgbClr val="1F4E79"/>
              </a:solidFill>
              <a:effectLst/>
              <a:latin typeface="Segoe UI Semibold" panose="020B0702040204020203" pitchFamily="34" charset="0"/>
              <a:ea typeface="Times New Roman" panose="02020603050405020304" pitchFamily="18" charset="0"/>
            </a:endParaRPr>
          </a:p>
        </p:txBody>
      </p:sp>
      <p:sp>
        <p:nvSpPr>
          <p:cNvPr id="2" name="TextBox 1"/>
          <p:cNvSpPr txBox="1"/>
          <p:nvPr/>
        </p:nvSpPr>
        <p:spPr>
          <a:xfrm>
            <a:off x="5215082" y="3091347"/>
            <a:ext cx="1788607" cy="1015663"/>
          </a:xfrm>
          <a:prstGeom prst="rect">
            <a:avLst/>
          </a:prstGeom>
          <a:noFill/>
        </p:spPr>
        <p:txBody>
          <a:bodyPr wrap="square" rtlCol="1">
            <a:spAutoFit/>
          </a:bodyPr>
          <a:lstStyle/>
          <a:p>
            <a:pPr algn="l" rtl="0"/>
            <a:r>
              <a:rPr lang="en-US" sz="2000" dirty="0" smtClean="0"/>
              <a:t>P – People</a:t>
            </a:r>
          </a:p>
          <a:p>
            <a:pPr algn="l" rtl="0"/>
            <a:r>
              <a:rPr lang="en-US" sz="2000" dirty="0" smtClean="0"/>
              <a:t>P – Process</a:t>
            </a:r>
          </a:p>
          <a:p>
            <a:pPr algn="l" rtl="0"/>
            <a:r>
              <a:rPr lang="en-US" sz="2000" dirty="0" smtClean="0"/>
              <a:t>T </a:t>
            </a:r>
            <a:r>
              <a:rPr lang="en-US" sz="2000" dirty="0"/>
              <a:t>–</a:t>
            </a:r>
            <a:r>
              <a:rPr lang="en-US" sz="2000" dirty="0" smtClean="0"/>
              <a:t> Technology</a:t>
            </a:r>
            <a:endParaRPr lang="he-IL" sz="2000" dirty="0"/>
          </a:p>
        </p:txBody>
      </p:sp>
      <p:sp>
        <p:nvSpPr>
          <p:cNvPr id="3" name="TextBox 2"/>
          <p:cNvSpPr txBox="1"/>
          <p:nvPr/>
        </p:nvSpPr>
        <p:spPr>
          <a:xfrm>
            <a:off x="4466481" y="1819625"/>
            <a:ext cx="3285811" cy="769441"/>
          </a:xfrm>
          <a:prstGeom prst="rect">
            <a:avLst/>
          </a:prstGeom>
          <a:noFill/>
        </p:spPr>
        <p:txBody>
          <a:bodyPr wrap="square" rtlCol="1">
            <a:spAutoFit/>
          </a:bodyPr>
          <a:lstStyle/>
          <a:p>
            <a:pPr algn="ctr" rtl="0"/>
            <a:r>
              <a:rPr lang="en-US" sz="4400" dirty="0" smtClean="0"/>
              <a:t>PPT MODEL </a:t>
            </a:r>
            <a:endParaRPr lang="he-IL" sz="4400" dirty="0"/>
          </a:p>
        </p:txBody>
      </p:sp>
    </p:spTree>
    <p:extLst>
      <p:ext uri="{BB962C8B-B14F-4D97-AF65-F5344CB8AC3E}">
        <p14:creationId xmlns:p14="http://schemas.microsoft.com/office/powerpoint/2010/main" val="414722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35</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1528166" y="1056182"/>
            <a:ext cx="3216971" cy="595932"/>
          </a:xfrm>
          <a:prstGeom prst="rect">
            <a:avLst/>
          </a:prstGeom>
        </p:spPr>
        <p:txBody>
          <a:bodyPr wrap="none">
            <a:spAutoFit/>
          </a:bodyPr>
          <a:lstStyle/>
          <a:p>
            <a:pPr lvl="2" rtl="0">
              <a:lnSpc>
                <a:spcPct val="107000"/>
              </a:lnSpc>
              <a:spcAft>
                <a:spcPts val="800"/>
              </a:spcAft>
            </a:pPr>
            <a:r>
              <a:rPr lang="en-US" sz="3200" dirty="0"/>
              <a:t>Gap </a:t>
            </a:r>
            <a:r>
              <a:rPr lang="en-US" sz="3200" dirty="0" smtClean="0"/>
              <a:t>Analysis</a:t>
            </a:r>
            <a:endParaRPr lang="en-US" sz="3200" dirty="0"/>
          </a:p>
        </p:txBody>
      </p:sp>
      <p:sp>
        <p:nvSpPr>
          <p:cNvPr id="7" name="Rectangle 6"/>
          <p:cNvSpPr/>
          <p:nvPr/>
        </p:nvSpPr>
        <p:spPr>
          <a:xfrm>
            <a:off x="223897" y="1028894"/>
            <a:ext cx="1228606" cy="584775"/>
          </a:xfrm>
          <a:prstGeom prst="rect">
            <a:avLst/>
          </a:prstGeom>
        </p:spPr>
        <p:txBody>
          <a:bodyPr wrap="none">
            <a:spAutoFit/>
          </a:bodyPr>
          <a:lstStyle/>
          <a:p>
            <a:pPr lvl="0" algn="l" rtl="0"/>
            <a:r>
              <a:rPr lang="en-US" sz="3200" dirty="0" smtClean="0"/>
              <a:t>Step 4</a:t>
            </a:r>
            <a:endParaRPr lang="en-US" sz="3200" dirty="0"/>
          </a:p>
        </p:txBody>
      </p:sp>
      <p:sp>
        <p:nvSpPr>
          <p:cNvPr id="8" name="Rectangle 3"/>
          <p:cNvSpPr>
            <a:spLocks noChangeArrowheads="1"/>
          </p:cNvSpPr>
          <p:nvPr/>
        </p:nvSpPr>
        <p:spPr bwMode="auto">
          <a:xfrm>
            <a:off x="223897" y="1652114"/>
            <a:ext cx="7846700" cy="1916557"/>
          </a:xfrm>
          <a:prstGeom prst="rect">
            <a:avLst/>
          </a:prstGeom>
          <a:noFill/>
          <a:ln>
            <a:noFill/>
          </a:ln>
          <a:effectLst/>
        </p:spPr>
        <p:txBody>
          <a:bodyPr vert="horz" wrap="none" lIns="0" tIns="-11109" rIns="0" bIns="-11109" numCol="1" anchor="ctr" anchorCtr="0" compatLnSpc="1">
            <a:prstTxWarp prst="textNoShape">
              <a:avLst/>
            </a:prstTxWarp>
            <a:spAutoFit/>
          </a:bodyPr>
          <a:lstStyle/>
          <a:p>
            <a:pPr algn="l" rtl="0" eaLnBrk="0" fontAlgn="base" hangingPunct="0">
              <a:spcBef>
                <a:spcPct val="0"/>
              </a:spcBef>
              <a:spcAft>
                <a:spcPct val="0"/>
              </a:spcAft>
            </a:pPr>
            <a:endParaRPr lang="en-US" altLang="he-IL" sz="2100" dirty="0" smtClean="0">
              <a:solidFill>
                <a:srgbClr val="222222"/>
              </a:solidFill>
              <a:latin typeface="inherit"/>
            </a:endParaRPr>
          </a:p>
          <a:p>
            <a:pPr algn="l" rtl="0" eaLnBrk="0" fontAlgn="base" hangingPunct="0">
              <a:spcBef>
                <a:spcPct val="0"/>
              </a:spcBef>
              <a:spcAft>
                <a:spcPct val="0"/>
              </a:spcAft>
            </a:pPr>
            <a:endParaRPr lang="en-US" altLang="he-IL" sz="2100" dirty="0">
              <a:solidFill>
                <a:srgbClr val="222222"/>
              </a:solidFill>
              <a:latin typeface="inherit"/>
            </a:endParaRPr>
          </a:p>
          <a:p>
            <a:pPr algn="l" rtl="0" eaLnBrk="0" fontAlgn="base" hangingPunct="0">
              <a:spcBef>
                <a:spcPct val="0"/>
              </a:spcBef>
              <a:spcAft>
                <a:spcPct val="0"/>
              </a:spcAft>
            </a:pPr>
            <a:r>
              <a:rPr lang="en-US" altLang="he-IL" sz="2100" dirty="0" smtClean="0">
                <a:solidFill>
                  <a:srgbClr val="222222"/>
                </a:solidFill>
                <a:latin typeface="inherit"/>
              </a:rPr>
              <a:t>R</a:t>
            </a:r>
            <a:r>
              <a:rPr lang="he-IL" altLang="he-IL" sz="2100" dirty="0" err="1" smtClean="0">
                <a:solidFill>
                  <a:srgbClr val="222222"/>
                </a:solidFill>
                <a:latin typeface="inherit"/>
              </a:rPr>
              <a:t>equired</a:t>
            </a:r>
            <a:r>
              <a:rPr lang="he-IL" altLang="he-IL" sz="800" dirty="0" smtClean="0"/>
              <a:t> </a:t>
            </a:r>
            <a:r>
              <a:rPr lang="en-US" altLang="he-IL" sz="800" dirty="0" smtClean="0"/>
              <a:t> </a:t>
            </a:r>
            <a:r>
              <a:rPr lang="en-US" altLang="he-IL" sz="2100" dirty="0">
                <a:solidFill>
                  <a:srgbClr val="222222"/>
                </a:solidFill>
                <a:latin typeface="inherit"/>
              </a:rPr>
              <a:t>c</a:t>
            </a:r>
            <a:r>
              <a:rPr kumimoji="0" lang="he-IL" altLang="he-IL" sz="2100" b="0" i="0" u="none" strike="noStrike" cap="none" normalizeH="0" baseline="0" dirty="0" err="1" smtClean="0">
                <a:ln>
                  <a:noFill/>
                </a:ln>
                <a:solidFill>
                  <a:srgbClr val="222222"/>
                </a:solidFill>
                <a:effectLst/>
                <a:latin typeface="inherit"/>
              </a:rPr>
              <a:t>ontrols</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received</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from</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the</a:t>
            </a:r>
            <a:r>
              <a:rPr kumimoji="0" lang="he-IL" altLang="he-IL" sz="2100" b="0" i="0" u="none" strike="noStrike" cap="none" normalizeH="0" baseline="0" dirty="0" smtClean="0">
                <a:ln>
                  <a:noFill/>
                </a:ln>
                <a:solidFill>
                  <a:srgbClr val="222222"/>
                </a:solidFill>
                <a:effectLst/>
                <a:latin typeface="inherit"/>
              </a:rPr>
              <a:t> </a:t>
            </a:r>
            <a:r>
              <a:rPr kumimoji="0" lang="he-IL" altLang="he-IL" sz="2100" b="0" i="0" u="none" strike="noStrike" cap="none" normalizeH="0" baseline="0" dirty="0" err="1" smtClean="0">
                <a:ln>
                  <a:noFill/>
                </a:ln>
                <a:solidFill>
                  <a:srgbClr val="222222"/>
                </a:solidFill>
                <a:effectLst/>
                <a:latin typeface="inherit"/>
              </a:rPr>
              <a:t>risk</a:t>
            </a:r>
            <a:r>
              <a:rPr kumimoji="0" lang="he-IL" altLang="he-IL" sz="2100" b="0" i="0" u="none" strike="noStrike" cap="none" normalizeH="0" baseline="0" dirty="0" smtClean="0">
                <a:ln>
                  <a:noFill/>
                </a:ln>
                <a:solidFill>
                  <a:srgbClr val="222222"/>
                </a:solidFill>
                <a:effectLst/>
                <a:latin typeface="inherit"/>
              </a:rPr>
              <a:t> assessment </a:t>
            </a:r>
            <a:r>
              <a:rPr kumimoji="0" lang="he-IL" altLang="he-IL" sz="2100" b="0" i="0" u="none" strike="noStrike" cap="none" normalizeH="0" baseline="0" dirty="0" err="1" smtClean="0">
                <a:ln>
                  <a:noFill/>
                </a:ln>
                <a:solidFill>
                  <a:srgbClr val="222222"/>
                </a:solidFill>
                <a:effectLst/>
                <a:latin typeface="inherit"/>
              </a:rPr>
              <a:t>process</a:t>
            </a:r>
            <a:endParaRPr kumimoji="0" lang="he-IL" altLang="he-IL" sz="21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1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he-IL" altLang="he-IL" sz="2100" dirty="0" smtClean="0">
              <a:solidFill>
                <a:srgbClr val="222222"/>
              </a:solidFill>
              <a:latin typeface="inherit"/>
            </a:endParaRPr>
          </a:p>
          <a:p>
            <a:pPr lvl="0" algn="l" rtl="0" eaLnBrk="0" fontAlgn="base" hangingPunct="0">
              <a:spcBef>
                <a:spcPct val="0"/>
              </a:spcBef>
              <a:spcAft>
                <a:spcPct val="0"/>
              </a:spcAft>
            </a:pPr>
            <a:r>
              <a:rPr lang="he-IL" altLang="he-IL" sz="2100" dirty="0" err="1" smtClean="0">
                <a:solidFill>
                  <a:srgbClr val="222222"/>
                </a:solidFill>
                <a:latin typeface="inherit"/>
              </a:rPr>
              <a:t>Existing</a:t>
            </a:r>
            <a:r>
              <a:rPr lang="he-IL" altLang="he-IL" sz="2100" dirty="0" smtClean="0">
                <a:solidFill>
                  <a:srgbClr val="222222"/>
                </a:solidFill>
                <a:latin typeface="inherit"/>
              </a:rPr>
              <a:t> </a:t>
            </a:r>
            <a:r>
              <a:rPr lang="he-IL" altLang="he-IL" sz="2100" dirty="0" err="1">
                <a:solidFill>
                  <a:srgbClr val="222222"/>
                </a:solidFill>
                <a:latin typeface="inherit"/>
              </a:rPr>
              <a:t>controls</a:t>
            </a:r>
            <a:r>
              <a:rPr lang="he-IL" altLang="he-IL" sz="2100" dirty="0">
                <a:solidFill>
                  <a:srgbClr val="222222"/>
                </a:solidFill>
                <a:latin typeface="inherit"/>
              </a:rPr>
              <a:t> </a:t>
            </a:r>
            <a:r>
              <a:rPr lang="he-IL" altLang="he-IL" sz="2100" dirty="0" err="1">
                <a:solidFill>
                  <a:srgbClr val="222222"/>
                </a:solidFill>
                <a:latin typeface="inherit"/>
              </a:rPr>
              <a:t>at</a:t>
            </a:r>
            <a:r>
              <a:rPr lang="he-IL" altLang="he-IL" sz="2100" dirty="0">
                <a:solidFill>
                  <a:srgbClr val="222222"/>
                </a:solidFill>
                <a:latin typeface="inherit"/>
              </a:rPr>
              <a:t> </a:t>
            </a:r>
            <a:r>
              <a:rPr lang="he-IL" altLang="he-IL" sz="2100" dirty="0" err="1">
                <a:solidFill>
                  <a:srgbClr val="222222"/>
                </a:solidFill>
                <a:latin typeface="inherit"/>
              </a:rPr>
              <a:t>the</a:t>
            </a:r>
            <a:r>
              <a:rPr lang="he-IL" altLang="he-IL" sz="2100" dirty="0">
                <a:solidFill>
                  <a:srgbClr val="222222"/>
                </a:solidFill>
                <a:latin typeface="inherit"/>
              </a:rPr>
              <a:t> </a:t>
            </a:r>
            <a:r>
              <a:rPr lang="he-IL" altLang="he-IL" sz="2100" dirty="0" err="1">
                <a:solidFill>
                  <a:srgbClr val="222222"/>
                </a:solidFill>
                <a:latin typeface="inherit"/>
              </a:rPr>
              <a:t>plant</a:t>
            </a:r>
            <a:r>
              <a:rPr lang="he-IL" altLang="he-IL" sz="2100" dirty="0">
                <a:solidFill>
                  <a:srgbClr val="222222"/>
                </a:solidFill>
                <a:latin typeface="inherit"/>
              </a:rPr>
              <a:t> </a:t>
            </a:r>
            <a:r>
              <a:rPr lang="he-IL" altLang="he-IL" sz="2100" dirty="0" err="1">
                <a:solidFill>
                  <a:srgbClr val="222222"/>
                </a:solidFill>
                <a:latin typeface="inherit"/>
              </a:rPr>
              <a:t>before</a:t>
            </a:r>
            <a:r>
              <a:rPr lang="he-IL" altLang="he-IL" sz="2100" dirty="0">
                <a:solidFill>
                  <a:srgbClr val="222222"/>
                </a:solidFill>
                <a:latin typeface="inherit"/>
              </a:rPr>
              <a:t> </a:t>
            </a:r>
            <a:r>
              <a:rPr lang="he-IL" altLang="he-IL" sz="2100" dirty="0" err="1" smtClean="0">
                <a:solidFill>
                  <a:srgbClr val="222222"/>
                </a:solidFill>
                <a:latin typeface="inherit"/>
              </a:rPr>
              <a:t>risk</a:t>
            </a:r>
            <a:r>
              <a:rPr lang="he-IL" altLang="he-IL" sz="2100" dirty="0" smtClean="0">
                <a:solidFill>
                  <a:srgbClr val="222222"/>
                </a:solidFill>
                <a:latin typeface="inherit"/>
              </a:rPr>
              <a:t> assessment </a:t>
            </a:r>
            <a:r>
              <a:rPr lang="he-IL" altLang="he-IL" sz="2100" dirty="0" err="1">
                <a:solidFill>
                  <a:srgbClr val="222222"/>
                </a:solidFill>
                <a:latin typeface="inherit"/>
              </a:rPr>
              <a:t>is</a:t>
            </a:r>
            <a:r>
              <a:rPr lang="he-IL" altLang="he-IL" sz="2100" dirty="0">
                <a:solidFill>
                  <a:srgbClr val="222222"/>
                </a:solidFill>
                <a:latin typeface="inherit"/>
              </a:rPr>
              <a:t> </a:t>
            </a:r>
            <a:r>
              <a:rPr lang="he-IL" altLang="he-IL" sz="2100" dirty="0" err="1">
                <a:solidFill>
                  <a:srgbClr val="222222"/>
                </a:solidFill>
                <a:latin typeface="inherit"/>
              </a:rPr>
              <a:t>carried</a:t>
            </a:r>
            <a:r>
              <a:rPr lang="he-IL" altLang="he-IL" sz="2100" dirty="0">
                <a:solidFill>
                  <a:srgbClr val="222222"/>
                </a:solidFill>
                <a:latin typeface="inherit"/>
              </a:rPr>
              <a:t> </a:t>
            </a:r>
            <a:r>
              <a:rPr lang="he-IL" altLang="he-IL" sz="2100" dirty="0" err="1">
                <a:solidFill>
                  <a:srgbClr val="222222"/>
                </a:solidFill>
                <a:latin typeface="inherit"/>
              </a:rPr>
              <a:t>out</a:t>
            </a:r>
            <a:r>
              <a:rPr lang="he-IL" altLang="he-IL" sz="800" dirty="0"/>
              <a:t> </a:t>
            </a:r>
            <a:endParaRPr lang="he-IL" altLang="he-IL" dirty="0">
              <a:latin typeface="Arial" panose="020B0604020202020204" pitchFamily="34" charset="0"/>
            </a:endParaRPr>
          </a:p>
        </p:txBody>
      </p:sp>
      <p:sp>
        <p:nvSpPr>
          <p:cNvPr id="9" name="AutoShape 5" descr="למה יש פער בין המקום שאני נמצא בו למקום שחלמתי להיות בגיל הז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Picture 9"/>
          <p:cNvPicPr>
            <a:picLocks noChangeAspect="1"/>
          </p:cNvPicPr>
          <p:nvPr/>
        </p:nvPicPr>
        <p:blipFill>
          <a:blip r:embed="rId3"/>
          <a:stretch>
            <a:fillRect/>
          </a:stretch>
        </p:blipFill>
        <p:spPr>
          <a:xfrm>
            <a:off x="9288647" y="2064959"/>
            <a:ext cx="2476500" cy="1847850"/>
          </a:xfrm>
          <a:prstGeom prst="rect">
            <a:avLst/>
          </a:prstGeom>
        </p:spPr>
      </p:pic>
      <p:sp>
        <p:nvSpPr>
          <p:cNvPr id="13" name="Right Brace 12"/>
          <p:cNvSpPr/>
          <p:nvPr/>
        </p:nvSpPr>
        <p:spPr>
          <a:xfrm>
            <a:off x="7940845" y="2137074"/>
            <a:ext cx="895150" cy="1703619"/>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4" name="Rectangle 6"/>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7"/>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p:nvPr/>
        </p:nvSpPr>
        <p:spPr>
          <a:xfrm>
            <a:off x="10159896" y="3935645"/>
            <a:ext cx="1718739" cy="184666"/>
          </a:xfrm>
          <a:prstGeom prst="rect">
            <a:avLst/>
          </a:prstGeom>
        </p:spPr>
        <p:txBody>
          <a:bodyPr wrap="none">
            <a:spAutoFit/>
          </a:bodyPr>
          <a:lstStyle/>
          <a:p>
            <a:r>
              <a:rPr lang="en-US" sz="600" dirty="0">
                <a:hlinkClick r:id="rId4"/>
              </a:rPr>
              <a:t>http://www.robi-steiner.co.il/why-there-is-a-gap</a:t>
            </a:r>
            <a:endParaRPr lang="he-IL" sz="600" dirty="0"/>
          </a:p>
        </p:txBody>
      </p:sp>
      <p:pic>
        <p:nvPicPr>
          <p:cNvPr id="2" name="Picture 1"/>
          <p:cNvPicPr>
            <a:picLocks noChangeAspect="1"/>
          </p:cNvPicPr>
          <p:nvPr/>
        </p:nvPicPr>
        <p:blipFill>
          <a:blip r:embed="rId5"/>
          <a:stretch>
            <a:fillRect/>
          </a:stretch>
        </p:blipFill>
        <p:spPr>
          <a:xfrm>
            <a:off x="223897" y="4115224"/>
            <a:ext cx="2725799" cy="1735195"/>
          </a:xfrm>
          <a:prstGeom prst="rect">
            <a:avLst/>
          </a:prstGeom>
        </p:spPr>
      </p:pic>
    </p:spTree>
    <p:extLst>
      <p:ext uri="{BB962C8B-B14F-4D97-AF65-F5344CB8AC3E}">
        <p14:creationId xmlns:p14="http://schemas.microsoft.com/office/powerpoint/2010/main" val="254918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36</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1870899" y="761296"/>
            <a:ext cx="6862776" cy="595932"/>
          </a:xfrm>
          <a:prstGeom prst="rect">
            <a:avLst/>
          </a:prstGeom>
        </p:spPr>
        <p:txBody>
          <a:bodyPr wrap="none">
            <a:spAutoFit/>
          </a:bodyPr>
          <a:lstStyle/>
          <a:p>
            <a:pPr lvl="4" rtl="0">
              <a:lnSpc>
                <a:spcPct val="107000"/>
              </a:lnSpc>
              <a:spcAft>
                <a:spcPts val="800"/>
              </a:spcAft>
            </a:pPr>
            <a:r>
              <a:rPr lang="en-US" sz="3200" dirty="0"/>
              <a:t>Compiling a Compliance Plan</a:t>
            </a:r>
          </a:p>
        </p:txBody>
      </p:sp>
      <p:graphicFrame>
        <p:nvGraphicFramePr>
          <p:cNvPr id="7" name="Table 6"/>
          <p:cNvGraphicFramePr>
            <a:graphicFrameLocks noGrp="1"/>
          </p:cNvGraphicFramePr>
          <p:nvPr>
            <p:extLst>
              <p:ext uri="{D42A27DB-BD31-4B8C-83A1-F6EECF244321}">
                <p14:modId xmlns:p14="http://schemas.microsoft.com/office/powerpoint/2010/main" val="3890675125"/>
              </p:ext>
            </p:extLst>
          </p:nvPr>
        </p:nvGraphicFramePr>
        <p:xfrm>
          <a:off x="2482170" y="1535717"/>
          <a:ext cx="8871630" cy="3363891"/>
        </p:xfrm>
        <a:graphic>
          <a:graphicData uri="http://schemas.openxmlformats.org/drawingml/2006/table">
            <a:tbl>
              <a:tblPr firstRow="1" firstCol="1" bandRow="1">
                <a:tableStyleId>{5C22544A-7EE6-4342-B048-85BDC9FD1C3A}</a:tableStyleId>
              </a:tblPr>
              <a:tblGrid>
                <a:gridCol w="563230"/>
                <a:gridCol w="4224728"/>
                <a:gridCol w="2393978"/>
                <a:gridCol w="1689694"/>
              </a:tblGrid>
              <a:tr h="305339">
                <a:tc>
                  <a:txBody>
                    <a:bodyPr/>
                    <a:lstStyle/>
                    <a:p>
                      <a:pPr marL="0" marR="0" algn="ctr" rtl="0">
                        <a:lnSpc>
                          <a:spcPct val="107000"/>
                        </a:lnSpc>
                        <a:spcBef>
                          <a:spcPts val="0"/>
                        </a:spcBef>
                        <a:spcAft>
                          <a:spcPts val="0"/>
                        </a:spcAft>
                      </a:pPr>
                      <a:r>
                        <a:rPr lang="en-US" sz="12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rtl="0">
                        <a:lnSpc>
                          <a:spcPct val="107000"/>
                        </a:lnSpc>
                        <a:spcBef>
                          <a:spcPts val="200"/>
                        </a:spcBef>
                        <a:spcAft>
                          <a:spcPts val="0"/>
                        </a:spcAft>
                      </a:pPr>
                      <a:r>
                        <a:rPr lang="en-US" sz="1200">
                          <a:effectLst/>
                        </a:rPr>
                        <a:t>Required control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07000"/>
                        </a:lnSpc>
                        <a:spcBef>
                          <a:spcPts val="200"/>
                        </a:spcBef>
                        <a:spcAft>
                          <a:spcPts val="0"/>
                        </a:spcAft>
                      </a:pPr>
                      <a:r>
                        <a:rPr lang="en-US" sz="1200" dirty="0">
                          <a:effectLst/>
                        </a:rPr>
                        <a:t>Status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07000"/>
                        </a:lnSpc>
                        <a:spcBef>
                          <a:spcPts val="200"/>
                        </a:spcBef>
                        <a:spcAft>
                          <a:spcPts val="0"/>
                        </a:spcAft>
                      </a:pPr>
                      <a:r>
                        <a:rPr lang="en-US" sz="1200">
                          <a:effectLst/>
                        </a:rPr>
                        <a:t>Action items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05775">
                <a:tc>
                  <a:txBody>
                    <a:bodyPr/>
                    <a:lstStyle/>
                    <a:p>
                      <a:pPr marL="0" marR="0" algn="ctr" rtl="0">
                        <a:lnSpc>
                          <a:spcPct val="107000"/>
                        </a:lnSpc>
                        <a:spcBef>
                          <a:spcPts val="0"/>
                        </a:spcBef>
                        <a:spcAft>
                          <a:spcPts val="0"/>
                        </a:spcAft>
                      </a:pPr>
                      <a:r>
                        <a:rPr lang="en-US" sz="1200">
                          <a:effectLst/>
                        </a:rPr>
                        <a:t>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rtl="0">
                        <a:lnSpc>
                          <a:spcPct val="107000"/>
                        </a:lnSpc>
                        <a:spcBef>
                          <a:spcPts val="200"/>
                        </a:spcBef>
                        <a:spcAft>
                          <a:spcPts val="0"/>
                        </a:spcAft>
                      </a:pPr>
                      <a:r>
                        <a:rPr lang="en-US" sz="1200" dirty="0">
                          <a:effectLst/>
                        </a:rPr>
                        <a:t>All the ICS/OT computing resources shall be protected by a personal user name and password and shall be automatically locked after 10 minutes of inactivity. </a:t>
                      </a:r>
                      <a:br>
                        <a:rPr lang="en-US" sz="1200" dirty="0">
                          <a:effectLst/>
                        </a:rPr>
                      </a:br>
                      <a:r>
                        <a:rPr lang="en-US" sz="1200" dirty="0">
                          <a:effectLst/>
                        </a:rPr>
                        <a:t>If operational or safety concerns require longer times, up to 30 minutes can be allowed.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Partially implemented.</a:t>
                      </a:r>
                      <a:br>
                        <a:rPr lang="en-US" sz="1200" kern="1200" dirty="0">
                          <a:solidFill>
                            <a:schemeClr val="dk1"/>
                          </a:solidFill>
                          <a:effectLst/>
                          <a:latin typeface="+mn-lt"/>
                          <a:ea typeface="+mn-ea"/>
                          <a:cs typeface="+mn-cs"/>
                        </a:rPr>
                      </a:br>
                      <a:r>
                        <a:rPr lang="en-US" sz="1200" kern="1200" dirty="0">
                          <a:solidFill>
                            <a:schemeClr val="dk1"/>
                          </a:solidFill>
                          <a:effectLst/>
                          <a:latin typeface="+mn-lt"/>
                          <a:ea typeface="+mn-ea"/>
                          <a:cs typeface="+mn-cs"/>
                        </a:rPr>
                        <a:t>No workstation locks. </a:t>
                      </a:r>
                    </a:p>
                  </a:txBody>
                  <a:tcPr marL="68580" marR="68580" marT="0" marB="0"/>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IT - Simon needs to implement workstation locks by 31/12/2023.</a:t>
                      </a:r>
                    </a:p>
                  </a:txBody>
                  <a:tcPr marL="68580" marR="68580" marT="0" marB="0"/>
                </a:tc>
              </a:tr>
              <a:tr h="1088533">
                <a:tc>
                  <a:txBody>
                    <a:bodyPr/>
                    <a:lstStyle/>
                    <a:p>
                      <a:pPr marL="0" marR="0" algn="ctr" rtl="0">
                        <a:lnSpc>
                          <a:spcPct val="107000"/>
                        </a:lnSpc>
                        <a:spcBef>
                          <a:spcPts val="200"/>
                        </a:spcBef>
                        <a:spcAft>
                          <a:spcPts val="0"/>
                        </a:spcAft>
                      </a:pPr>
                      <a:r>
                        <a:rPr lang="en-US" sz="1200">
                          <a:effectLst/>
                        </a:rPr>
                        <a:t>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Users of all the ICS/OT computing resources shall be separated into at least two OS level permission groups - "user" (minimal permissions to run systems based on their role, minimal access to files and resources on the network, inability to install software or hardware), and "power user" with broader permissions (if needed, to a select few).</a:t>
                      </a:r>
                    </a:p>
                  </a:txBody>
                  <a:tcPr marL="68580" marR="68580" marT="0" marB="0"/>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Not implemented.</a:t>
                      </a:r>
                    </a:p>
                  </a:txBody>
                  <a:tcPr marL="68580" marR="68580" marT="0" marB="0"/>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IT - Debby needs to implement workstation OS user levels by 15/11/2023.</a:t>
                      </a:r>
                      <a:br>
                        <a:rPr lang="en-US" sz="1200" kern="1200" dirty="0">
                          <a:solidFill>
                            <a:schemeClr val="dk1"/>
                          </a:solidFill>
                          <a:effectLst/>
                          <a:latin typeface="+mn-lt"/>
                          <a:ea typeface="+mn-ea"/>
                          <a:cs typeface="+mn-cs"/>
                        </a:rPr>
                      </a:br>
                      <a:endParaRPr lang="en-US" sz="1200" kern="1200" dirty="0">
                        <a:solidFill>
                          <a:schemeClr val="dk1"/>
                        </a:solidFill>
                        <a:effectLst/>
                        <a:latin typeface="+mn-lt"/>
                        <a:ea typeface="+mn-ea"/>
                        <a:cs typeface="+mn-cs"/>
                      </a:endParaRPr>
                    </a:p>
                  </a:txBody>
                  <a:tcPr marL="68580" marR="68580" marT="0" marB="0"/>
                </a:tc>
              </a:tr>
              <a:tr h="905775">
                <a:tc>
                  <a:txBody>
                    <a:bodyPr/>
                    <a:lstStyle/>
                    <a:p>
                      <a:pPr marL="0" marR="0" algn="ctr" rtl="0">
                        <a:lnSpc>
                          <a:spcPct val="107000"/>
                        </a:lnSpc>
                        <a:spcBef>
                          <a:spcPts val="200"/>
                        </a:spcBef>
                        <a:spcAft>
                          <a:spcPts val="0"/>
                        </a:spcAft>
                      </a:pPr>
                      <a:r>
                        <a:rPr lang="en-US" sz="1200">
                          <a:effectLst/>
                        </a:rPr>
                        <a:t>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defTabSz="914400" rtl="0" eaLnBrk="1" latinLnBrk="0" hangingPunct="1">
                        <a:lnSpc>
                          <a:spcPct val="107000"/>
                        </a:lnSpc>
                        <a:spcBef>
                          <a:spcPts val="200"/>
                        </a:spcBef>
                        <a:spcAft>
                          <a:spcPts val="0"/>
                        </a:spcAft>
                      </a:pPr>
                      <a:r>
                        <a:rPr lang="en-US" sz="1200" kern="1200">
                          <a:solidFill>
                            <a:schemeClr val="dk1"/>
                          </a:solidFill>
                          <a:effectLst/>
                          <a:latin typeface="+mn-lt"/>
                          <a:ea typeface="+mn-ea"/>
                          <a:cs typeface="+mn-cs"/>
                        </a:rPr>
                        <a:t>Application users of all the ICS management/HMI systems shall be separated into at least three applicative permission groups: "Viewer," "Operator" (defined process activation and operation), and "Engineer" (changes to process and setpoints).</a:t>
                      </a:r>
                    </a:p>
                  </a:txBody>
                  <a:tcPr marL="68580" marR="68580" marT="0" marB="0"/>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Partially implemented</a:t>
                      </a:r>
                      <a:r>
                        <a:rPr lang="he-IL" sz="1200" kern="1200" dirty="0">
                          <a:solidFill>
                            <a:schemeClr val="dk1"/>
                          </a:solidFill>
                          <a:effectLst/>
                          <a:latin typeface="+mn-lt"/>
                          <a:ea typeface="+mn-ea"/>
                          <a:cs typeface="+mn-cs"/>
                        </a:rPr>
                        <a:t>.</a:t>
                      </a:r>
                      <a:endParaRPr lang="en-US" sz="1200" kern="1200" dirty="0">
                        <a:solidFill>
                          <a:schemeClr val="dk1"/>
                        </a:solidFill>
                        <a:effectLst/>
                        <a:latin typeface="+mn-lt"/>
                        <a:ea typeface="+mn-ea"/>
                        <a:cs typeface="+mn-cs"/>
                      </a:endParaRPr>
                    </a:p>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We have "Viewer" and "Engineer," not "Operator."</a:t>
                      </a:r>
                    </a:p>
                  </a:txBody>
                  <a:tcPr marL="68580" marR="68580" marT="0" marB="0"/>
                </a:tc>
                <a:tc>
                  <a:txBody>
                    <a:bodyPr/>
                    <a:lstStyle/>
                    <a:p>
                      <a:pPr marL="0" marR="0" algn="l" defTabSz="914400" rtl="0" eaLnBrk="1" latinLnBrk="0" hangingPunct="1">
                        <a:lnSpc>
                          <a:spcPct val="107000"/>
                        </a:lnSpc>
                        <a:spcBef>
                          <a:spcPts val="200"/>
                        </a:spcBef>
                        <a:spcAft>
                          <a:spcPts val="0"/>
                        </a:spcAft>
                      </a:pPr>
                      <a:r>
                        <a:rPr lang="en-US" sz="1200" kern="1200" dirty="0">
                          <a:solidFill>
                            <a:schemeClr val="dk1"/>
                          </a:solidFill>
                          <a:effectLst/>
                          <a:latin typeface="+mn-lt"/>
                          <a:ea typeface="+mn-ea"/>
                          <a:cs typeface="+mn-cs"/>
                        </a:rPr>
                        <a:t>Great HMI Inc. – Derrek needs to implement HMI permissions by 20/10/2023.</a:t>
                      </a:r>
                    </a:p>
                  </a:txBody>
                  <a:tcPr marL="68580" marR="68580" marT="0" marB="0"/>
                </a:tc>
              </a:tr>
            </a:tbl>
          </a:graphicData>
        </a:graphic>
      </p:graphicFrame>
      <p:sp>
        <p:nvSpPr>
          <p:cNvPr id="8" name="Rectangle 7"/>
          <p:cNvSpPr/>
          <p:nvPr/>
        </p:nvSpPr>
        <p:spPr>
          <a:xfrm>
            <a:off x="558750" y="754695"/>
            <a:ext cx="1386918" cy="584775"/>
          </a:xfrm>
          <a:prstGeom prst="rect">
            <a:avLst/>
          </a:prstGeom>
        </p:spPr>
        <p:txBody>
          <a:bodyPr wrap="none">
            <a:spAutoFit/>
          </a:bodyPr>
          <a:lstStyle/>
          <a:p>
            <a:pPr lvl="0" algn="l" rtl="0"/>
            <a:r>
              <a:rPr lang="en-US" sz="3200" dirty="0" smtClean="0"/>
              <a:t>Steps 5</a:t>
            </a:r>
            <a:endParaRPr lang="en-US" sz="3200" dirty="0"/>
          </a:p>
        </p:txBody>
      </p:sp>
      <p:pic>
        <p:nvPicPr>
          <p:cNvPr id="2" name="Picture 1"/>
          <p:cNvPicPr>
            <a:picLocks noChangeAspect="1"/>
          </p:cNvPicPr>
          <p:nvPr/>
        </p:nvPicPr>
        <p:blipFill>
          <a:blip r:embed="rId3"/>
          <a:stretch>
            <a:fillRect/>
          </a:stretch>
        </p:blipFill>
        <p:spPr>
          <a:xfrm>
            <a:off x="199449" y="4702629"/>
            <a:ext cx="2188684" cy="1372010"/>
          </a:xfrm>
          <a:prstGeom prst="rect">
            <a:avLst/>
          </a:prstGeom>
        </p:spPr>
      </p:pic>
    </p:spTree>
    <p:extLst>
      <p:ext uri="{BB962C8B-B14F-4D97-AF65-F5344CB8AC3E}">
        <p14:creationId xmlns:p14="http://schemas.microsoft.com/office/powerpoint/2010/main" val="97755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37</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441785" y="977811"/>
            <a:ext cx="1228606" cy="584775"/>
          </a:xfrm>
          <a:prstGeom prst="rect">
            <a:avLst/>
          </a:prstGeom>
        </p:spPr>
        <p:txBody>
          <a:bodyPr wrap="none">
            <a:spAutoFit/>
          </a:bodyPr>
          <a:lstStyle/>
          <a:p>
            <a:pPr lvl="0" algn="l" rtl="0"/>
            <a:r>
              <a:rPr lang="en-US" sz="3200" dirty="0" smtClean="0"/>
              <a:t>Step 6</a:t>
            </a:r>
            <a:endParaRPr lang="en-US" sz="3200" dirty="0"/>
          </a:p>
        </p:txBody>
      </p:sp>
      <p:sp>
        <p:nvSpPr>
          <p:cNvPr id="7" name="Rectangle 6"/>
          <p:cNvSpPr/>
          <p:nvPr/>
        </p:nvSpPr>
        <p:spPr>
          <a:xfrm>
            <a:off x="2310283" y="916617"/>
            <a:ext cx="4307782" cy="584775"/>
          </a:xfrm>
          <a:prstGeom prst="rect">
            <a:avLst/>
          </a:prstGeom>
        </p:spPr>
        <p:txBody>
          <a:bodyPr wrap="none">
            <a:spAutoFit/>
          </a:bodyPr>
          <a:lstStyle/>
          <a:p>
            <a:pPr lvl="0" algn="l" rtl="0"/>
            <a:r>
              <a:rPr lang="en-US" sz="3200" dirty="0" smtClean="0"/>
              <a:t>Work Program Execution</a:t>
            </a:r>
            <a:endParaRPr lang="en-US" sz="3200" dirty="0"/>
          </a:p>
        </p:txBody>
      </p:sp>
      <p:pic>
        <p:nvPicPr>
          <p:cNvPr id="10242" name="Picture 2" descr="Person In Front Of Laptop On Brown Woode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395" y="3278431"/>
            <a:ext cx="3852273" cy="25656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5548" y="1801103"/>
            <a:ext cx="9782900" cy="1477328"/>
          </a:xfrm>
          <a:prstGeom prst="rect">
            <a:avLst/>
          </a:prstGeom>
        </p:spPr>
        <p:txBody>
          <a:bodyPr wrap="square">
            <a:spAutoFit/>
          </a:bodyPr>
          <a:lstStyle/>
          <a:p>
            <a:pPr algn="l"/>
            <a:r>
              <a:rPr lang="en-US" dirty="0">
                <a:latin typeface="Segoe UI Semibold" panose="020B0702040204020203" pitchFamily="34" charset="0"/>
                <a:ea typeface="Calibri" panose="020F0502020204030204" pitchFamily="34" charset="0"/>
              </a:rPr>
              <a:t>The organization shall execute the Compliance Plan. </a:t>
            </a:r>
            <a:endParaRPr lang="en-US" dirty="0" smtClean="0">
              <a:latin typeface="Segoe UI Semibold" panose="020B0702040204020203" pitchFamily="34" charset="0"/>
              <a:ea typeface="Calibri" panose="020F0502020204030204" pitchFamily="34" charset="0"/>
            </a:endParaRPr>
          </a:p>
          <a:p>
            <a:pPr algn="l"/>
            <a:endParaRPr lang="en-US" dirty="0" smtClean="0">
              <a:latin typeface="Segoe UI Semibold" panose="020B0702040204020203" pitchFamily="34" charset="0"/>
              <a:ea typeface="Calibri" panose="020F0502020204030204" pitchFamily="34" charset="0"/>
            </a:endParaRPr>
          </a:p>
          <a:p>
            <a:pPr algn="l"/>
            <a:r>
              <a:rPr lang="en-US" dirty="0" smtClean="0">
                <a:latin typeface="Segoe UI Semibold" panose="020B0702040204020203" pitchFamily="34" charset="0"/>
                <a:ea typeface="Calibri" panose="020F0502020204030204" pitchFamily="34" charset="0"/>
              </a:rPr>
              <a:t>During </a:t>
            </a:r>
            <a:r>
              <a:rPr lang="en-US" dirty="0">
                <a:latin typeface="Segoe UI Semibold" panose="020B0702040204020203" pitchFamily="34" charset="0"/>
                <a:ea typeface="Calibri" panose="020F0502020204030204" pitchFamily="34" charset="0"/>
              </a:rPr>
              <a:t>this process, the organization shall update any </a:t>
            </a:r>
            <a:r>
              <a:rPr lang="en-US" dirty="0" smtClean="0">
                <a:latin typeface="Segoe UI Semibold" panose="020B0702040204020203" pitchFamily="34" charset="0"/>
                <a:ea typeface="Calibri" panose="020F0502020204030204" pitchFamily="34" charset="0"/>
              </a:rPr>
              <a:t>necessary operational </a:t>
            </a:r>
            <a:r>
              <a:rPr lang="en-US" dirty="0">
                <a:latin typeface="Segoe UI Semibold" panose="020B0702040204020203" pitchFamily="34" charset="0"/>
                <a:ea typeface="Calibri" panose="020F0502020204030204" pitchFamily="34" charset="0"/>
              </a:rPr>
              <a:t>processes and protocols, as well as the</a:t>
            </a:r>
            <a:r>
              <a:rPr lang="en-US" b="1" dirty="0">
                <a:latin typeface="Segoe UI Semibold" panose="020B0702040204020203" pitchFamily="34" charset="0"/>
                <a:ea typeface="Calibri" panose="020F0502020204030204" pitchFamily="34" charset="0"/>
              </a:rPr>
              <a:t> </a:t>
            </a:r>
            <a:r>
              <a:rPr lang="en-US" dirty="0">
                <a:latin typeface="Segoe UI Semibold" panose="020B0702040204020203" pitchFamily="34" charset="0"/>
                <a:ea typeface="Calibri" panose="020F0502020204030204" pitchFamily="34" charset="0"/>
              </a:rPr>
              <a:t>organizational</a:t>
            </a:r>
            <a:r>
              <a:rPr lang="en-US" b="1" dirty="0">
                <a:latin typeface="Segoe UI Semibold" panose="020B0702040204020203" pitchFamily="34" charset="0"/>
                <a:ea typeface="Calibri" panose="020F0502020204030204" pitchFamily="34" charset="0"/>
              </a:rPr>
              <a:t> Cyber Security Policy</a:t>
            </a:r>
            <a:r>
              <a:rPr lang="en-US" dirty="0">
                <a:latin typeface="Segoe UI Semibold" panose="020B0702040204020203" pitchFamily="34" charset="0"/>
                <a:ea typeface="Calibri" panose="020F0502020204030204" pitchFamily="34" charset="0"/>
              </a:rPr>
              <a:t>.</a:t>
            </a:r>
            <a:br>
              <a:rPr lang="en-US" dirty="0">
                <a:latin typeface="Segoe UI Semibold" panose="020B0702040204020203" pitchFamily="34" charset="0"/>
                <a:ea typeface="Calibri" panose="020F0502020204030204" pitchFamily="34" charset="0"/>
              </a:rPr>
            </a:br>
            <a:endParaRPr lang="he-IL" dirty="0"/>
          </a:p>
        </p:txBody>
      </p:sp>
      <p:sp>
        <p:nvSpPr>
          <p:cNvPr id="9" name="Rectangle 8"/>
          <p:cNvSpPr/>
          <p:nvPr/>
        </p:nvSpPr>
        <p:spPr>
          <a:xfrm>
            <a:off x="10226414" y="5830959"/>
            <a:ext cx="992579" cy="184666"/>
          </a:xfrm>
          <a:prstGeom prst="rect">
            <a:avLst/>
          </a:prstGeom>
        </p:spPr>
        <p:txBody>
          <a:bodyPr wrap="none">
            <a:spAutoFit/>
          </a:bodyPr>
          <a:lstStyle/>
          <a:p>
            <a:r>
              <a:rPr lang="en-US" sz="600" dirty="0">
                <a:solidFill>
                  <a:schemeClr val="bg2"/>
                </a:solidFill>
                <a:hlinkClick r:id="rId3"/>
              </a:rPr>
              <a:t>https://www.pexels.com/</a:t>
            </a:r>
            <a:endParaRPr lang="he-IL" sz="600" dirty="0">
              <a:solidFill>
                <a:schemeClr val="bg2"/>
              </a:solidFill>
            </a:endParaRPr>
          </a:p>
        </p:txBody>
      </p:sp>
      <p:pic>
        <p:nvPicPr>
          <p:cNvPr id="2" name="Picture 1"/>
          <p:cNvPicPr>
            <a:picLocks noChangeAspect="1"/>
          </p:cNvPicPr>
          <p:nvPr/>
        </p:nvPicPr>
        <p:blipFill>
          <a:blip r:embed="rId4"/>
          <a:stretch>
            <a:fillRect/>
          </a:stretch>
        </p:blipFill>
        <p:spPr>
          <a:xfrm>
            <a:off x="285547" y="3516948"/>
            <a:ext cx="3498170" cy="2181827"/>
          </a:xfrm>
          <a:prstGeom prst="rect">
            <a:avLst/>
          </a:prstGeom>
        </p:spPr>
      </p:pic>
    </p:spTree>
    <p:extLst>
      <p:ext uri="{BB962C8B-B14F-4D97-AF65-F5344CB8AC3E}">
        <p14:creationId xmlns:p14="http://schemas.microsoft.com/office/powerpoint/2010/main" val="192864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38</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5"/>
          <p:cNvSpPr/>
          <p:nvPr/>
        </p:nvSpPr>
        <p:spPr>
          <a:xfrm>
            <a:off x="441785" y="1257113"/>
            <a:ext cx="1228606" cy="584775"/>
          </a:xfrm>
          <a:prstGeom prst="rect">
            <a:avLst/>
          </a:prstGeom>
        </p:spPr>
        <p:txBody>
          <a:bodyPr wrap="none">
            <a:spAutoFit/>
          </a:bodyPr>
          <a:lstStyle/>
          <a:p>
            <a:pPr lvl="0" algn="l" rtl="0"/>
            <a:r>
              <a:rPr lang="en-US" sz="3200" dirty="0" smtClean="0"/>
              <a:t>Step 7</a:t>
            </a:r>
            <a:endParaRPr lang="en-US" sz="3200" dirty="0"/>
          </a:p>
        </p:txBody>
      </p:sp>
      <p:sp>
        <p:nvSpPr>
          <p:cNvPr id="7" name="Rectangle 6"/>
          <p:cNvSpPr/>
          <p:nvPr/>
        </p:nvSpPr>
        <p:spPr>
          <a:xfrm>
            <a:off x="2209800" y="1257112"/>
            <a:ext cx="4719562" cy="584775"/>
          </a:xfrm>
          <a:prstGeom prst="rect">
            <a:avLst/>
          </a:prstGeom>
        </p:spPr>
        <p:txBody>
          <a:bodyPr wrap="none">
            <a:spAutoFit/>
          </a:bodyPr>
          <a:lstStyle/>
          <a:p>
            <a:pPr lvl="0" algn="l" rtl="0"/>
            <a:r>
              <a:rPr lang="en-US" sz="3200" dirty="0" smtClean="0"/>
              <a:t>Maintenance &amp; Monitoring</a:t>
            </a:r>
            <a:endParaRPr lang="en-US" sz="3200" dirty="0"/>
          </a:p>
        </p:txBody>
      </p:sp>
      <p:pic>
        <p:nvPicPr>
          <p:cNvPr id="9218" name="Picture 2" descr="Silver Imac Displaying Line Graph Placed on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05" y="2046973"/>
            <a:ext cx="4762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249200" y="5228323"/>
            <a:ext cx="992579" cy="184666"/>
          </a:xfrm>
          <a:prstGeom prst="rect">
            <a:avLst/>
          </a:prstGeom>
        </p:spPr>
        <p:txBody>
          <a:bodyPr wrap="none">
            <a:spAutoFit/>
          </a:bodyPr>
          <a:lstStyle/>
          <a:p>
            <a:r>
              <a:rPr lang="en-US" sz="600" dirty="0">
                <a:solidFill>
                  <a:schemeClr val="bg2"/>
                </a:solidFill>
                <a:hlinkClick r:id="rId3"/>
              </a:rPr>
              <a:t>https://www.pexels.com/</a:t>
            </a:r>
            <a:endParaRPr lang="he-IL" sz="600" dirty="0">
              <a:solidFill>
                <a:schemeClr val="bg2"/>
              </a:solidFill>
            </a:endParaRPr>
          </a:p>
        </p:txBody>
      </p:sp>
      <p:pic>
        <p:nvPicPr>
          <p:cNvPr id="2" name="Picture 1"/>
          <p:cNvPicPr>
            <a:picLocks noChangeAspect="1"/>
          </p:cNvPicPr>
          <p:nvPr/>
        </p:nvPicPr>
        <p:blipFill>
          <a:blip r:embed="rId4"/>
          <a:stretch>
            <a:fillRect/>
          </a:stretch>
        </p:blipFill>
        <p:spPr>
          <a:xfrm>
            <a:off x="686062" y="2348136"/>
            <a:ext cx="4047304" cy="2579024"/>
          </a:xfrm>
          <a:prstGeom prst="rect">
            <a:avLst/>
          </a:prstGeom>
        </p:spPr>
      </p:pic>
    </p:spTree>
    <p:extLst>
      <p:ext uri="{BB962C8B-B14F-4D97-AF65-F5344CB8AC3E}">
        <p14:creationId xmlns:p14="http://schemas.microsoft.com/office/powerpoint/2010/main" val="317824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39</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מלבן 5"/>
          <p:cNvSpPr/>
          <p:nvPr/>
        </p:nvSpPr>
        <p:spPr>
          <a:xfrm>
            <a:off x="4439818" y="-34248"/>
            <a:ext cx="326942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bg2">
                      <a:lumMod val="10000"/>
                    </a:schemeClr>
                  </a:solidFill>
                </a:ln>
                <a:solidFill>
                  <a:schemeClr val="accent3"/>
                </a:solidFill>
                <a:effectLst/>
              </a:rPr>
              <a:t>Challenges</a:t>
            </a:r>
            <a:endParaRPr lang="en-US" sz="5400" b="1" cap="none" spc="0" dirty="0">
              <a:ln>
                <a:solidFill>
                  <a:schemeClr val="bg2">
                    <a:lumMod val="10000"/>
                  </a:schemeClr>
                </a:solidFill>
              </a:ln>
              <a:solidFill>
                <a:schemeClr val="accent3"/>
              </a:solidFill>
              <a:effectLst/>
            </a:endParaRPr>
          </a:p>
        </p:txBody>
      </p:sp>
      <p:pic>
        <p:nvPicPr>
          <p:cNvPr id="7" name="Picture 6"/>
          <p:cNvPicPr>
            <a:picLocks noChangeAspect="1"/>
          </p:cNvPicPr>
          <p:nvPr/>
        </p:nvPicPr>
        <p:blipFill>
          <a:blip r:embed="rId2"/>
          <a:stretch>
            <a:fillRect/>
          </a:stretch>
        </p:blipFill>
        <p:spPr>
          <a:xfrm>
            <a:off x="-975304" y="258805"/>
            <a:ext cx="8876545" cy="6340390"/>
          </a:xfrm>
          <a:prstGeom prst="rect">
            <a:avLst/>
          </a:prstGeom>
        </p:spPr>
      </p:pic>
      <p:pic>
        <p:nvPicPr>
          <p:cNvPr id="8" name="Picture 7"/>
          <p:cNvPicPr>
            <a:picLocks noChangeAspect="1"/>
          </p:cNvPicPr>
          <p:nvPr/>
        </p:nvPicPr>
        <p:blipFill>
          <a:blip r:embed="rId3"/>
          <a:stretch>
            <a:fillRect/>
          </a:stretch>
        </p:blipFill>
        <p:spPr>
          <a:xfrm>
            <a:off x="6831158" y="1442836"/>
            <a:ext cx="5029636" cy="1835055"/>
          </a:xfrm>
          <a:prstGeom prst="rect">
            <a:avLst/>
          </a:prstGeom>
        </p:spPr>
      </p:pic>
      <p:pic>
        <p:nvPicPr>
          <p:cNvPr id="9" name="Picture 8"/>
          <p:cNvPicPr>
            <a:picLocks noChangeAspect="1"/>
          </p:cNvPicPr>
          <p:nvPr/>
        </p:nvPicPr>
        <p:blipFill>
          <a:blip r:embed="rId4"/>
          <a:stretch>
            <a:fillRect/>
          </a:stretch>
        </p:blipFill>
        <p:spPr>
          <a:xfrm>
            <a:off x="6831158" y="3429000"/>
            <a:ext cx="5035732" cy="1835055"/>
          </a:xfrm>
          <a:prstGeom prst="rect">
            <a:avLst/>
          </a:prstGeom>
        </p:spPr>
      </p:pic>
    </p:spTree>
    <p:extLst>
      <p:ext uri="{BB962C8B-B14F-4D97-AF65-F5344CB8AC3E}">
        <p14:creationId xmlns:p14="http://schemas.microsoft.com/office/powerpoint/2010/main" val="297743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9995" y="2208522"/>
            <a:ext cx="9215674" cy="1856327"/>
          </a:xfrm>
          <a:prstGeom prst="rect">
            <a:avLst/>
          </a:prstGeom>
          <a:ln w="19050">
            <a:solidFill>
              <a:schemeClr val="tx1"/>
            </a:solidFill>
          </a:ln>
        </p:spPr>
      </p:pic>
      <p:sp>
        <p:nvSpPr>
          <p:cNvPr id="2" name="Title 1"/>
          <p:cNvSpPr>
            <a:spLocks noGrp="1"/>
          </p:cNvSpPr>
          <p:nvPr>
            <p:ph type="title"/>
          </p:nvPr>
        </p:nvSpPr>
        <p:spPr>
          <a:xfrm>
            <a:off x="5189862" y="-252707"/>
            <a:ext cx="3086013" cy="1325563"/>
          </a:xfrm>
        </p:spPr>
        <p:txBody>
          <a:bodyPr/>
          <a:lstStyle/>
          <a:p>
            <a:pPr algn="l"/>
            <a:r>
              <a:rPr lang="en-US" dirty="0"/>
              <a:t>Hydrogen</a:t>
            </a:r>
            <a:endParaRPr lang="he-IL" dirty="0"/>
          </a:p>
        </p:txBody>
      </p:sp>
      <p:sp>
        <p:nvSpPr>
          <p:cNvPr id="4" name="Slide Number Placeholder 3"/>
          <p:cNvSpPr>
            <a:spLocks noGrp="1"/>
          </p:cNvSpPr>
          <p:nvPr>
            <p:ph type="sldNum" sz="quarter" idx="12"/>
          </p:nvPr>
        </p:nvSpPr>
        <p:spPr/>
        <p:txBody>
          <a:bodyPr/>
          <a:lstStyle/>
          <a:p>
            <a:fld id="{8E3E0663-2E0C-4D6A-8756-C5828BA5C552}" type="slidenum">
              <a:rPr lang="he-IL" smtClean="0"/>
              <a:t>4</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9" name="Picture 8"/>
          <p:cNvPicPr>
            <a:picLocks noChangeAspect="1"/>
          </p:cNvPicPr>
          <p:nvPr/>
        </p:nvPicPr>
        <p:blipFill>
          <a:blip r:embed="rId3"/>
          <a:stretch>
            <a:fillRect/>
          </a:stretch>
        </p:blipFill>
        <p:spPr>
          <a:xfrm>
            <a:off x="649995" y="4303420"/>
            <a:ext cx="9766858" cy="1368159"/>
          </a:xfrm>
          <a:prstGeom prst="rect">
            <a:avLst/>
          </a:prstGeom>
          <a:ln w="19050">
            <a:solidFill>
              <a:schemeClr val="tx1"/>
            </a:solidFill>
          </a:ln>
        </p:spPr>
      </p:pic>
      <p:sp>
        <p:nvSpPr>
          <p:cNvPr id="3" name="Rectangle 2"/>
          <p:cNvSpPr/>
          <p:nvPr/>
        </p:nvSpPr>
        <p:spPr>
          <a:xfrm>
            <a:off x="649995" y="5638191"/>
            <a:ext cx="4212564" cy="369332"/>
          </a:xfrm>
          <a:prstGeom prst="rect">
            <a:avLst/>
          </a:prstGeom>
        </p:spPr>
        <p:txBody>
          <a:bodyPr wrap="none">
            <a:spAutoFit/>
          </a:bodyPr>
          <a:lstStyle/>
          <a:p>
            <a:r>
              <a:rPr lang="en-US" dirty="0" smtClean="0">
                <a:hlinkClick r:id="rId4"/>
              </a:rPr>
              <a:t>Source: https</a:t>
            </a:r>
            <a:r>
              <a:rPr lang="en-US" dirty="0">
                <a:hlinkClick r:id="rId4"/>
              </a:rPr>
              <a:t>://cameochemicals.noaa.gov/</a:t>
            </a:r>
            <a:endParaRPr lang="he-IL" dirty="0"/>
          </a:p>
        </p:txBody>
      </p:sp>
      <p:sp>
        <p:nvSpPr>
          <p:cNvPr id="10" name="Rectangle 9"/>
          <p:cNvSpPr/>
          <p:nvPr/>
        </p:nvSpPr>
        <p:spPr>
          <a:xfrm>
            <a:off x="540968" y="407312"/>
            <a:ext cx="8460506" cy="1569660"/>
          </a:xfrm>
          <a:prstGeom prst="rect">
            <a:avLst/>
          </a:prstGeom>
        </p:spPr>
        <p:txBody>
          <a:bodyPr wrap="square">
            <a:spAutoFit/>
          </a:bodyPr>
          <a:lstStyle/>
          <a:p>
            <a:pPr algn="l" rtl="0"/>
            <a:r>
              <a:rPr lang="en-US" sz="3200" b="1" dirty="0" smtClean="0"/>
              <a:t/>
            </a:r>
            <a:br>
              <a:rPr lang="en-US" sz="3200" b="1" dirty="0" smtClean="0"/>
            </a:br>
            <a:r>
              <a:rPr lang="en-US" sz="3200" dirty="0" smtClean="0">
                <a:solidFill>
                  <a:srgbClr val="222222"/>
                </a:solidFill>
                <a:latin typeface="arial" panose="020B0604020202020204" pitchFamily="34" charset="0"/>
              </a:rPr>
              <a:t>Is hydrogen environmentally friendly?</a:t>
            </a:r>
          </a:p>
          <a:p>
            <a:pPr algn="l"/>
            <a:r>
              <a:rPr lang="en-US" sz="3200" dirty="0" smtClean="0">
                <a:solidFill>
                  <a:srgbClr val="222222"/>
                </a:solidFill>
                <a:latin typeface="arial" panose="020B0604020202020204" pitchFamily="34" charset="0"/>
              </a:rPr>
              <a:t>Yes and maybe….. </a:t>
            </a:r>
            <a:r>
              <a:rPr lang="en-US" sz="3200" dirty="0" smtClean="0">
                <a:solidFill>
                  <a:srgbClr val="FF0000"/>
                </a:solidFill>
                <a:latin typeface="arial" panose="020B0604020202020204" pitchFamily="34" charset="0"/>
              </a:rPr>
              <a:t>No</a:t>
            </a:r>
            <a:r>
              <a:rPr lang="en-US" sz="3200" dirty="0" smtClean="0">
                <a:solidFill>
                  <a:srgbClr val="FF0000"/>
                </a:solidFill>
              </a:rPr>
              <a:t>t</a:t>
            </a:r>
            <a:r>
              <a:rPr lang="en-US" sz="3200" dirty="0" smtClean="0"/>
              <a:t> </a:t>
            </a:r>
            <a:endParaRPr lang="he-IL" sz="3200" dirty="0"/>
          </a:p>
        </p:txBody>
      </p:sp>
    </p:spTree>
    <p:extLst>
      <p:ext uri="{BB962C8B-B14F-4D97-AF65-F5344CB8AC3E}">
        <p14:creationId xmlns:p14="http://schemas.microsoft.com/office/powerpoint/2010/main" val="398670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8187" y="233892"/>
            <a:ext cx="8326365" cy="43718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4"/>
          </a:lnRef>
          <a:fillRef idx="1">
            <a:schemeClr val="lt1"/>
          </a:fillRef>
          <a:effectRef idx="0">
            <a:schemeClr val="accent4"/>
          </a:effectRef>
          <a:fontRef idx="minor">
            <a:schemeClr val="dk1"/>
          </a:fontRef>
        </p:style>
        <p:txBody>
          <a:bodyPr>
            <a:noAutofit/>
          </a:bodyPr>
          <a:lstStyle/>
          <a:p>
            <a:pPr algn="l" rtl="0"/>
            <a:r>
              <a:rPr lang="en-US" sz="2600" dirty="0" smtClean="0"/>
              <a:t/>
            </a:r>
            <a:br>
              <a:rPr lang="en-US" sz="2600" dirty="0" smtClean="0"/>
            </a:br>
            <a:r>
              <a:rPr lang="en-US" sz="2600" dirty="0" smtClean="0"/>
              <a:t>Challenge </a:t>
            </a:r>
            <a:r>
              <a:rPr lang="en-US" sz="2600" dirty="0"/>
              <a:t>No 1</a:t>
            </a:r>
            <a:r>
              <a:rPr lang="en-US" sz="2600" dirty="0" smtClean="0"/>
              <a:t>:    </a:t>
            </a:r>
            <a:r>
              <a:rPr lang="en-US" sz="2600" dirty="0"/>
              <a:t>ICS </a:t>
            </a:r>
            <a:r>
              <a:rPr lang="en-US" sz="2600" dirty="0" smtClean="0"/>
              <a:t>Security </a:t>
            </a:r>
            <a:r>
              <a:rPr lang="en-US" sz="2800" dirty="0" smtClean="0"/>
              <a:t>Lack </a:t>
            </a:r>
            <a:r>
              <a:rPr lang="en-US" sz="2800" dirty="0"/>
              <a:t>of </a:t>
            </a:r>
            <a:r>
              <a:rPr lang="en-US" sz="2800" dirty="0" smtClean="0"/>
              <a:t>Expertise</a:t>
            </a:r>
            <a:r>
              <a:rPr lang="en-US" sz="2800" dirty="0"/>
              <a:t/>
            </a:r>
            <a:br>
              <a:rPr lang="en-US" sz="2800" dirty="0"/>
            </a:br>
            <a:endParaRPr lang="he-IL" sz="2600" dirty="0"/>
          </a:p>
        </p:txBody>
      </p:sp>
      <p:sp>
        <p:nvSpPr>
          <p:cNvPr id="4" name="Slide Number Placeholder 3"/>
          <p:cNvSpPr>
            <a:spLocks noGrp="1"/>
          </p:cNvSpPr>
          <p:nvPr>
            <p:ph type="sldNum" sz="quarter" idx="12"/>
          </p:nvPr>
        </p:nvSpPr>
        <p:spPr>
          <a:xfrm>
            <a:off x="609600" y="6356351"/>
            <a:ext cx="2844800" cy="365125"/>
          </a:xfrm>
        </p:spPr>
        <p:txBody>
          <a:bodyPr/>
          <a:lstStyle/>
          <a:p>
            <a:fld id="{DAF22AC9-109E-4E4D-92F9-530E51D9A3A2}" type="slidenum">
              <a:rPr lang="he-IL" smtClean="0"/>
              <a:t>40</a:t>
            </a:fld>
            <a:endParaRPr lang="he-IL"/>
          </a:p>
        </p:txBody>
      </p:sp>
      <p:sp>
        <p:nvSpPr>
          <p:cNvPr id="3" name="אליפסה 2"/>
          <p:cNvSpPr/>
          <p:nvPr/>
        </p:nvSpPr>
        <p:spPr>
          <a:xfrm>
            <a:off x="1740300" y="1674823"/>
            <a:ext cx="4765002" cy="4437251"/>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5" name="אליפסה 4"/>
          <p:cNvSpPr/>
          <p:nvPr/>
        </p:nvSpPr>
        <p:spPr>
          <a:xfrm>
            <a:off x="3155257" y="2053900"/>
            <a:ext cx="3309531" cy="3309531"/>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אליפסה 5"/>
          <p:cNvSpPr/>
          <p:nvPr/>
        </p:nvSpPr>
        <p:spPr>
          <a:xfrm>
            <a:off x="6583699" y="2795187"/>
            <a:ext cx="2176597" cy="1959588"/>
          </a:xfrm>
          <a:prstGeom prst="ellips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extBox 19"/>
          <p:cNvSpPr txBox="1"/>
          <p:nvPr/>
        </p:nvSpPr>
        <p:spPr>
          <a:xfrm>
            <a:off x="2257090" y="3115003"/>
            <a:ext cx="790911" cy="1015663"/>
          </a:xfrm>
          <a:prstGeom prst="rect">
            <a:avLst/>
          </a:prstGeom>
          <a:noFill/>
        </p:spPr>
        <p:txBody>
          <a:bodyPr wrap="square" rtlCol="0">
            <a:spAutoFit/>
          </a:bodyPr>
          <a:lstStyle/>
          <a:p>
            <a:r>
              <a:rPr lang="en-US" sz="6000" dirty="0">
                <a:ln w="0"/>
                <a:effectLst>
                  <a:outerShdw blurRad="38100" dist="19050" dir="2700000" algn="tl" rotWithShape="0">
                    <a:schemeClr val="dk1">
                      <a:alpha val="40000"/>
                    </a:schemeClr>
                  </a:outerShdw>
                </a:effectLst>
              </a:rPr>
              <a:t>IT</a:t>
            </a:r>
          </a:p>
        </p:txBody>
      </p:sp>
      <p:sp>
        <p:nvSpPr>
          <p:cNvPr id="21" name="TextBox 20"/>
          <p:cNvSpPr txBox="1"/>
          <p:nvPr/>
        </p:nvSpPr>
        <p:spPr>
          <a:xfrm>
            <a:off x="3672577" y="3330447"/>
            <a:ext cx="2478346" cy="800219"/>
          </a:xfrm>
          <a:prstGeom prst="rect">
            <a:avLst/>
          </a:prstGeom>
          <a:noFill/>
        </p:spPr>
        <p:txBody>
          <a:bodyPr wrap="square" rtlCol="0">
            <a:spAutoFit/>
          </a:bodyPr>
          <a:lstStyle/>
          <a:p>
            <a:pPr algn="l"/>
            <a:r>
              <a:rPr lang="en-US" sz="2800" dirty="0"/>
              <a:t>IT SECURITY</a:t>
            </a:r>
          </a:p>
          <a:p>
            <a:endParaRPr lang="en-US" dirty="0"/>
          </a:p>
        </p:txBody>
      </p:sp>
      <p:sp>
        <p:nvSpPr>
          <p:cNvPr id="26" name="הסבר מלבני מעוגל 25"/>
          <p:cNvSpPr/>
          <p:nvPr/>
        </p:nvSpPr>
        <p:spPr>
          <a:xfrm>
            <a:off x="5566990" y="992803"/>
            <a:ext cx="4913586" cy="847903"/>
          </a:xfrm>
          <a:prstGeom prst="wedgeRoundRectCallout">
            <a:avLst>
              <a:gd name="adj1" fmla="val -22450"/>
              <a:gd name="adj2" fmla="val 88639"/>
              <a:gd name="adj3" fmla="val 16667"/>
            </a:avLst>
          </a:prstGeom>
          <a:gradFill>
            <a:gsLst>
              <a:gs pos="0">
                <a:schemeClr val="tx1"/>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IT &amp; OT CYBER SECURITY EXPERT</a:t>
            </a:r>
            <a:endParaRPr lang="en-US" b="1" dirty="0"/>
          </a:p>
        </p:txBody>
      </p:sp>
      <p:cxnSp>
        <p:nvCxnSpPr>
          <p:cNvPr id="28" name="מחבר חץ ישר 27"/>
          <p:cNvCxnSpPr/>
          <p:nvPr/>
        </p:nvCxnSpPr>
        <p:spPr>
          <a:xfrm flipH="1">
            <a:off x="6548650" y="2160870"/>
            <a:ext cx="369790" cy="14619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אליפסה 32"/>
          <p:cNvSpPr/>
          <p:nvPr/>
        </p:nvSpPr>
        <p:spPr>
          <a:xfrm>
            <a:off x="8760296" y="4662177"/>
            <a:ext cx="3171603" cy="177522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36" name="תמונה 35"/>
          <p:cNvPicPr>
            <a:picLocks noChangeAspect="1"/>
          </p:cNvPicPr>
          <p:nvPr/>
        </p:nvPicPr>
        <p:blipFill>
          <a:blip r:embed="rId2"/>
          <a:stretch>
            <a:fillRect/>
          </a:stretch>
        </p:blipFill>
        <p:spPr>
          <a:xfrm>
            <a:off x="10039824" y="5470341"/>
            <a:ext cx="881503" cy="846977"/>
          </a:xfrm>
          <a:prstGeom prst="rect">
            <a:avLst/>
          </a:prstGeom>
        </p:spPr>
      </p:pic>
      <p:sp>
        <p:nvSpPr>
          <p:cNvPr id="37" name="TextBox 36"/>
          <p:cNvSpPr txBox="1"/>
          <p:nvPr/>
        </p:nvSpPr>
        <p:spPr>
          <a:xfrm>
            <a:off x="9373233" y="4973649"/>
            <a:ext cx="2160240" cy="369332"/>
          </a:xfrm>
          <a:prstGeom prst="rect">
            <a:avLst/>
          </a:prstGeom>
          <a:noFill/>
        </p:spPr>
        <p:txBody>
          <a:bodyPr wrap="square" rtlCol="0">
            <a:spAutoFit/>
          </a:bodyPr>
          <a:lstStyle/>
          <a:p>
            <a:r>
              <a:rPr lang="en-US" dirty="0" smtClean="0"/>
              <a:t>Hazardous Materials</a:t>
            </a:r>
            <a:endParaRPr lang="en-US" dirty="0"/>
          </a:p>
        </p:txBody>
      </p:sp>
      <p:sp>
        <p:nvSpPr>
          <p:cNvPr id="39" name="קשת 38"/>
          <p:cNvSpPr/>
          <p:nvPr/>
        </p:nvSpPr>
        <p:spPr>
          <a:xfrm rot="11152356">
            <a:off x="6549254" y="3749138"/>
            <a:ext cx="4510418" cy="1882414"/>
          </a:xfrm>
          <a:prstGeom prst="arc">
            <a:avLst/>
          </a:prstGeom>
          <a:ln>
            <a:prstDash val="dashDot"/>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41" name="תמונה 40"/>
          <p:cNvPicPr>
            <a:picLocks noChangeAspect="1"/>
          </p:cNvPicPr>
          <p:nvPr/>
        </p:nvPicPr>
        <p:blipFill>
          <a:blip r:embed="rId3"/>
          <a:stretch>
            <a:fillRect/>
          </a:stretch>
        </p:blipFill>
        <p:spPr>
          <a:xfrm>
            <a:off x="9264353" y="1925516"/>
            <a:ext cx="2772144" cy="1967933"/>
          </a:xfrm>
          <a:prstGeom prst="rect">
            <a:avLst/>
          </a:prstGeom>
          <a:ln>
            <a:solidFill>
              <a:schemeClr val="accent4"/>
            </a:solidFill>
          </a:ln>
        </p:spPr>
      </p:pic>
      <p:sp>
        <p:nvSpPr>
          <p:cNvPr id="9" name="מציין מיקום של תאריך 8"/>
          <p:cNvSpPr>
            <a:spLocks noGrp="1"/>
          </p:cNvSpPr>
          <p:nvPr>
            <p:ph type="dt" sz="half" idx="10"/>
          </p:nvPr>
        </p:nvSpPr>
        <p:spPr>
          <a:xfrm>
            <a:off x="8737600" y="6356351"/>
            <a:ext cx="2844800" cy="365125"/>
          </a:xfrm>
        </p:spPr>
        <p:txBody>
          <a:bodyPr/>
          <a:lstStyle/>
          <a:p>
            <a:fld id="{C5F0A8CF-90FF-436B-884E-1BD924A5A6FE}" type="datetime2">
              <a:rPr lang="en-US" smtClean="0"/>
              <a:t>Monday, August 31, 2020</a:t>
            </a:fld>
            <a:endParaRPr lang="he-IL"/>
          </a:p>
        </p:txBody>
      </p:sp>
      <p:sp>
        <p:nvSpPr>
          <p:cNvPr id="10" name="מציין מיקום של כותרת תחתונה 9"/>
          <p:cNvSpPr>
            <a:spLocks noGrp="1"/>
          </p:cNvSpPr>
          <p:nvPr>
            <p:ph type="ftr" sz="quarter" idx="11"/>
          </p:nvPr>
        </p:nvSpPr>
        <p:spPr/>
        <p:txBody>
          <a:bodyPr/>
          <a:lstStyle/>
          <a:p>
            <a:r>
              <a:rPr lang="en-US" smtClean="0"/>
              <a:t>Yosi Shavit CISM - Information Security &amp; Cyber Expert</a:t>
            </a:r>
            <a:endParaRPr lang="he-IL" smtClean="0"/>
          </a:p>
          <a:p>
            <a:endParaRPr lang="he-IL" dirty="0"/>
          </a:p>
        </p:txBody>
      </p:sp>
      <p:sp>
        <p:nvSpPr>
          <p:cNvPr id="7" name="TextBox 6"/>
          <p:cNvSpPr txBox="1"/>
          <p:nvPr/>
        </p:nvSpPr>
        <p:spPr>
          <a:xfrm>
            <a:off x="9049226" y="3926307"/>
            <a:ext cx="3159250" cy="584775"/>
          </a:xfrm>
          <a:prstGeom prst="rect">
            <a:avLst/>
          </a:prstGeom>
          <a:noFill/>
        </p:spPr>
        <p:txBody>
          <a:bodyPr wrap="square" rtlCol="0">
            <a:spAutoFit/>
          </a:bodyPr>
          <a:lstStyle/>
          <a:p>
            <a:r>
              <a:rPr lang="en-US" sz="3200" b="1" dirty="0" smtClean="0">
                <a:solidFill>
                  <a:srgbClr val="FF0000"/>
                </a:solidFill>
              </a:rPr>
              <a:t>Cyber Ecologist??</a:t>
            </a:r>
            <a:endParaRPr lang="en-US" sz="3200" b="1" dirty="0">
              <a:solidFill>
                <a:srgbClr val="FF0000"/>
              </a:solidFill>
            </a:endParaRPr>
          </a:p>
        </p:txBody>
      </p:sp>
      <p:sp>
        <p:nvSpPr>
          <p:cNvPr id="8" name="אליפסה 7"/>
          <p:cNvSpPr/>
          <p:nvPr/>
        </p:nvSpPr>
        <p:spPr>
          <a:xfrm>
            <a:off x="6595804" y="3189061"/>
            <a:ext cx="915934" cy="9159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extBox 21"/>
          <p:cNvSpPr txBox="1"/>
          <p:nvPr/>
        </p:nvSpPr>
        <p:spPr>
          <a:xfrm>
            <a:off x="6936147" y="3864751"/>
            <a:ext cx="1570698" cy="646331"/>
          </a:xfrm>
          <a:prstGeom prst="rect">
            <a:avLst/>
          </a:prstGeom>
          <a:noFill/>
        </p:spPr>
        <p:txBody>
          <a:bodyPr wrap="square" rtlCol="0">
            <a:spAutoFit/>
          </a:bodyPr>
          <a:lstStyle/>
          <a:p>
            <a:pPr algn="ctr"/>
            <a:r>
              <a:rPr lang="en-US" b="1" dirty="0"/>
              <a:t>ICS ENGINEERING</a:t>
            </a:r>
          </a:p>
        </p:txBody>
      </p:sp>
      <p:sp>
        <p:nvSpPr>
          <p:cNvPr id="19" name="אליפסה 18"/>
          <p:cNvSpPr/>
          <p:nvPr/>
        </p:nvSpPr>
        <p:spPr>
          <a:xfrm>
            <a:off x="6374405" y="3434775"/>
            <a:ext cx="348490" cy="348490"/>
          </a:xfrm>
          <a:prstGeom prst="ellipse">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1" name="TextBox 10"/>
          <p:cNvSpPr txBox="1"/>
          <p:nvPr/>
        </p:nvSpPr>
        <p:spPr>
          <a:xfrm>
            <a:off x="6668677" y="3317922"/>
            <a:ext cx="626861" cy="646331"/>
          </a:xfrm>
          <a:prstGeom prst="rect">
            <a:avLst/>
          </a:prstGeom>
          <a:noFill/>
        </p:spPr>
        <p:txBody>
          <a:bodyPr wrap="square" rtlCol="0">
            <a:spAutoFit/>
          </a:bodyPr>
          <a:lstStyle/>
          <a:p>
            <a:r>
              <a:rPr lang="en-US" dirty="0" smtClean="0"/>
              <a:t>ICS sec</a:t>
            </a:r>
            <a:endParaRPr lang="en-US" dirty="0"/>
          </a:p>
        </p:txBody>
      </p:sp>
      <p:sp>
        <p:nvSpPr>
          <p:cNvPr id="12"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Box 12"/>
          <p:cNvSpPr txBox="1"/>
          <p:nvPr/>
        </p:nvSpPr>
        <p:spPr>
          <a:xfrm>
            <a:off x="108895" y="770423"/>
            <a:ext cx="4968552" cy="1292662"/>
          </a:xfrm>
          <a:prstGeom prst="rect">
            <a:avLst/>
          </a:prstGeom>
          <a:noFill/>
        </p:spPr>
        <p:txBody>
          <a:bodyPr wrap="square" rtlCol="0">
            <a:spAutoFit/>
          </a:bodyPr>
          <a:lstStyle/>
          <a:p>
            <a:pPr lvl="0" algn="l"/>
            <a:r>
              <a:rPr lang="en-US" altLang="en-US" sz="2000" dirty="0">
                <a:solidFill>
                  <a:srgbClr val="212121"/>
                </a:solidFill>
                <a:latin typeface="inherit"/>
              </a:rPr>
              <a:t>In order to </a:t>
            </a:r>
            <a:r>
              <a:rPr lang="en-US" altLang="en-US" sz="2000" dirty="0" smtClean="0">
                <a:solidFill>
                  <a:srgbClr val="212121"/>
                </a:solidFill>
                <a:latin typeface="inherit"/>
              </a:rPr>
              <a:t>be a cyber expert in hazardous material industry, </a:t>
            </a:r>
            <a:r>
              <a:rPr lang="en-US" altLang="en-US" sz="2000" dirty="0">
                <a:solidFill>
                  <a:srgbClr val="212121"/>
                </a:solidFill>
                <a:latin typeface="inherit"/>
              </a:rPr>
              <a:t>the following specializations are required:</a:t>
            </a:r>
            <a:r>
              <a:rPr lang="en-US" altLang="en-US" sz="2000" dirty="0"/>
              <a:t> </a:t>
            </a:r>
            <a:endParaRPr lang="en-US" altLang="en-US" sz="2000" dirty="0">
              <a:latin typeface="Arial" panose="020B0604020202020204" pitchFamily="34" charset="0"/>
            </a:endParaRPr>
          </a:p>
          <a:p>
            <a:pPr algn="l"/>
            <a:endParaRPr lang="en-US" dirty="0"/>
          </a:p>
        </p:txBody>
      </p:sp>
      <p:sp>
        <p:nvSpPr>
          <p:cNvPr id="14" name="TextBox 13"/>
          <p:cNvSpPr txBox="1"/>
          <p:nvPr/>
        </p:nvSpPr>
        <p:spPr>
          <a:xfrm>
            <a:off x="7684018" y="3224299"/>
            <a:ext cx="816510" cy="769441"/>
          </a:xfrm>
          <a:prstGeom prst="rect">
            <a:avLst/>
          </a:prstGeom>
          <a:noFill/>
        </p:spPr>
        <p:txBody>
          <a:bodyPr wrap="square" rtlCol="0">
            <a:spAutoFit/>
          </a:bodyPr>
          <a:lstStyle/>
          <a:p>
            <a:pPr algn="ctr"/>
            <a:r>
              <a:rPr lang="en-US" sz="4400" dirty="0" smtClean="0"/>
              <a:t>OT</a:t>
            </a:r>
            <a:endParaRPr lang="en-US" sz="4400" dirty="0"/>
          </a:p>
        </p:txBody>
      </p:sp>
    </p:spTree>
    <p:extLst>
      <p:ext uri="{BB962C8B-B14F-4D97-AF65-F5344CB8AC3E}">
        <p14:creationId xmlns:p14="http://schemas.microsoft.com/office/powerpoint/2010/main" val="2595611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0" grpId="0"/>
      <p:bldP spid="21" grpId="0"/>
      <p:bldP spid="26" grpId="0" animBg="1"/>
      <p:bldP spid="33" grpId="0" animBg="1"/>
      <p:bldP spid="37" grpId="0"/>
      <p:bldP spid="39" grpId="0" animBg="1"/>
      <p:bldP spid="7" grpId="0"/>
      <p:bldP spid="8" grpId="0" animBg="1"/>
      <p:bldP spid="22" grpId="0"/>
      <p:bldP spid="19" grpId="0" animBg="1"/>
      <p:bldP spid="11"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5430" y="6015625"/>
            <a:ext cx="2743200" cy="365125"/>
          </a:xfrm>
        </p:spPr>
        <p:txBody>
          <a:bodyPr/>
          <a:lstStyle/>
          <a:p>
            <a:fld id="{8E3E0663-2E0C-4D6A-8756-C5828BA5C552}" type="slidenum">
              <a:rPr lang="he-IL" smtClean="0"/>
              <a:t>41</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6" name="תמונה 4"/>
          <p:cNvPicPr>
            <a:picLocks noChangeAspect="1"/>
          </p:cNvPicPr>
          <p:nvPr/>
        </p:nvPicPr>
        <p:blipFill>
          <a:blip r:embed="rId2"/>
          <a:stretch>
            <a:fillRect/>
          </a:stretch>
        </p:blipFill>
        <p:spPr>
          <a:xfrm>
            <a:off x="226380" y="1937178"/>
            <a:ext cx="4760538" cy="3436001"/>
          </a:xfrm>
          <a:prstGeom prst="rect">
            <a:avLst/>
          </a:prstGeom>
        </p:spPr>
      </p:pic>
      <p:pic>
        <p:nvPicPr>
          <p:cNvPr id="7" name="תמונה 5"/>
          <p:cNvPicPr>
            <a:picLocks noChangeAspect="1"/>
          </p:cNvPicPr>
          <p:nvPr/>
        </p:nvPicPr>
        <p:blipFill>
          <a:blip r:embed="rId3"/>
          <a:stretch>
            <a:fillRect/>
          </a:stretch>
        </p:blipFill>
        <p:spPr>
          <a:xfrm>
            <a:off x="5867636" y="2956813"/>
            <a:ext cx="6408712" cy="2539049"/>
          </a:xfrm>
          <a:prstGeom prst="rect">
            <a:avLst/>
          </a:prstGeom>
        </p:spPr>
      </p:pic>
      <p:sp>
        <p:nvSpPr>
          <p:cNvPr id="9" name="מלבן מעוגל 7"/>
          <p:cNvSpPr/>
          <p:nvPr/>
        </p:nvSpPr>
        <p:spPr>
          <a:xfrm>
            <a:off x="5687368" y="1857263"/>
            <a:ext cx="3358270" cy="794479"/>
          </a:xfrm>
          <a:prstGeom prst="roundRect">
            <a:avLst/>
          </a:prstGeom>
          <a:gradFill>
            <a:gsLst>
              <a:gs pos="59817">
                <a:srgbClr val="EAFED0"/>
              </a:gs>
              <a:gs pos="78615">
                <a:srgbClr val="EFFEDA"/>
              </a:gs>
              <a:gs pos="0">
                <a:schemeClr val="accent3">
                  <a:tint val="50000"/>
                  <a:satMod val="30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Operation Manager </a:t>
            </a:r>
          </a:p>
          <a:p>
            <a:pPr algn="ctr"/>
            <a:r>
              <a:rPr lang="en-US" sz="2000" b="1" dirty="0">
                <a:solidFill>
                  <a:srgbClr val="FF0000"/>
                </a:solidFill>
              </a:rPr>
              <a:t>(OT CISO??)</a:t>
            </a:r>
          </a:p>
        </p:txBody>
      </p:sp>
      <p:sp>
        <p:nvSpPr>
          <p:cNvPr id="10" name="מלבן מעוגל 6"/>
          <p:cNvSpPr/>
          <p:nvPr/>
        </p:nvSpPr>
        <p:spPr>
          <a:xfrm>
            <a:off x="9274233" y="1857263"/>
            <a:ext cx="2791364" cy="651689"/>
          </a:xfrm>
          <a:prstGeom prst="roundRect">
            <a:avLst/>
          </a:prstGeom>
          <a:gradFill>
            <a:gsLst>
              <a:gs pos="59817">
                <a:srgbClr val="EAFED0"/>
              </a:gs>
              <a:gs pos="78615">
                <a:srgbClr val="EFFEDA"/>
              </a:gs>
              <a:gs pos="0">
                <a:schemeClr val="accent3">
                  <a:tint val="50000"/>
                  <a:satMod val="30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CISO</a:t>
            </a:r>
            <a:endParaRPr lang="en-US" sz="2000" dirty="0"/>
          </a:p>
        </p:txBody>
      </p:sp>
      <p:sp>
        <p:nvSpPr>
          <p:cNvPr id="13" name="מלבן 9"/>
          <p:cNvSpPr/>
          <p:nvPr/>
        </p:nvSpPr>
        <p:spPr>
          <a:xfrm>
            <a:off x="226380" y="5475127"/>
            <a:ext cx="7416800" cy="553998"/>
          </a:xfrm>
          <a:prstGeom prst="rect">
            <a:avLst/>
          </a:prstGeom>
        </p:spPr>
        <p:txBody>
          <a:bodyPr wrap="square">
            <a:spAutoFit/>
          </a:bodyPr>
          <a:lstStyle/>
          <a:p>
            <a:pPr algn="l"/>
            <a:r>
              <a:rPr lang="en-US" sz="1000" b="1" u="sng" dirty="0" smtClean="0"/>
              <a:t>Source: </a:t>
            </a:r>
          </a:p>
          <a:p>
            <a:pPr algn="l"/>
            <a:r>
              <a:rPr lang="en-US" sz="800" dirty="0" smtClean="0">
                <a:hlinkClick r:id="rId4"/>
              </a:rPr>
              <a:t>http</a:t>
            </a:r>
            <a:r>
              <a:rPr lang="en-US" sz="800" dirty="0">
                <a:hlinkClick r:id="rId4"/>
              </a:rPr>
              <a:t>://</a:t>
            </a:r>
            <a:r>
              <a:rPr lang="en-US" sz="800" dirty="0" smtClean="0">
                <a:hlinkClick r:id="rId4"/>
              </a:rPr>
              <a:t>www.iebmedia.com/ethernet.php?id=10944&amp;parentid=74&amp;themeid=255&amp;hft=88&amp;showdetail=true&amp;bb=1</a:t>
            </a:r>
            <a:endParaRPr lang="en-US" sz="800" dirty="0" smtClean="0"/>
          </a:p>
          <a:p>
            <a:pPr algn="l"/>
            <a:endParaRPr lang="en-US" sz="1200" dirty="0"/>
          </a:p>
        </p:txBody>
      </p:sp>
      <p:sp>
        <p:nvSpPr>
          <p:cNvPr id="14" name="מלבן 10"/>
          <p:cNvSpPr/>
          <p:nvPr/>
        </p:nvSpPr>
        <p:spPr>
          <a:xfrm>
            <a:off x="6649634" y="5646405"/>
            <a:ext cx="6096000" cy="338554"/>
          </a:xfrm>
          <a:prstGeom prst="rect">
            <a:avLst/>
          </a:prstGeom>
        </p:spPr>
        <p:txBody>
          <a:bodyPr>
            <a:spAutoFit/>
          </a:bodyPr>
          <a:lstStyle/>
          <a:p>
            <a:pPr algn="l"/>
            <a:r>
              <a:rPr lang="en-US" sz="800" dirty="0" smtClean="0">
                <a:hlinkClick r:id="rId5"/>
              </a:rPr>
              <a:t>https</a:t>
            </a:r>
            <a:r>
              <a:rPr lang="en-US" sz="800" dirty="0">
                <a:hlinkClick r:id="rId5"/>
              </a:rPr>
              <a:t>://</a:t>
            </a:r>
            <a:r>
              <a:rPr lang="en-US" sz="800" dirty="0" smtClean="0">
                <a:hlinkClick r:id="rId5"/>
              </a:rPr>
              <a:t>www.moxa.com/Event/DAC/2017/multiprotocol-smart-io/index.htm</a:t>
            </a:r>
            <a:endParaRPr lang="en-US" sz="800" dirty="0" smtClean="0"/>
          </a:p>
          <a:p>
            <a:pPr algn="l"/>
            <a:endParaRPr lang="en-US" sz="800" dirty="0"/>
          </a:p>
        </p:txBody>
      </p:sp>
      <p:sp>
        <p:nvSpPr>
          <p:cNvPr id="15" name="TextBox 14"/>
          <p:cNvSpPr txBox="1"/>
          <p:nvPr/>
        </p:nvSpPr>
        <p:spPr>
          <a:xfrm>
            <a:off x="6329524" y="5477833"/>
            <a:ext cx="866530" cy="246221"/>
          </a:xfrm>
          <a:prstGeom prst="rect">
            <a:avLst/>
          </a:prstGeom>
          <a:noFill/>
        </p:spPr>
        <p:txBody>
          <a:bodyPr wrap="square" rtlCol="0">
            <a:spAutoFit/>
          </a:bodyPr>
          <a:lstStyle/>
          <a:p>
            <a:r>
              <a:rPr lang="en-US" sz="1000" b="1" u="sng" dirty="0"/>
              <a:t>Source:</a:t>
            </a:r>
          </a:p>
        </p:txBody>
      </p:sp>
      <p:sp>
        <p:nvSpPr>
          <p:cNvPr id="16" name="TextBox 15"/>
          <p:cNvSpPr txBox="1"/>
          <p:nvPr/>
        </p:nvSpPr>
        <p:spPr>
          <a:xfrm>
            <a:off x="300609" y="1172233"/>
            <a:ext cx="4224688" cy="400110"/>
          </a:xfrm>
          <a:prstGeom prst="rect">
            <a:avLst/>
          </a:prstGeom>
          <a:noFill/>
        </p:spPr>
        <p:txBody>
          <a:bodyPr wrap="square" rtlCol="1">
            <a:spAutoFit/>
          </a:bodyPr>
          <a:lstStyle/>
          <a:p>
            <a:pPr lvl="0" algn="l" rtl="0" eaLnBrk="0" fontAlgn="base" hangingPunct="0">
              <a:spcBef>
                <a:spcPct val="0"/>
              </a:spcBef>
              <a:spcAft>
                <a:spcPct val="0"/>
              </a:spcAft>
            </a:pPr>
            <a:r>
              <a:rPr lang="he-IL" altLang="he-IL" sz="2000" dirty="0">
                <a:solidFill>
                  <a:srgbClr val="222222"/>
                </a:solidFill>
                <a:latin typeface="inherit"/>
              </a:rPr>
              <a:t>Separation </a:t>
            </a:r>
            <a:r>
              <a:rPr lang="he-IL" altLang="he-IL" sz="2000" dirty="0" err="1">
                <a:solidFill>
                  <a:srgbClr val="222222"/>
                </a:solidFill>
                <a:latin typeface="inherit"/>
              </a:rPr>
              <a:t>of</a:t>
            </a:r>
            <a:r>
              <a:rPr lang="he-IL" altLang="he-IL" sz="2000" dirty="0">
                <a:solidFill>
                  <a:srgbClr val="222222"/>
                </a:solidFill>
                <a:latin typeface="inherit"/>
              </a:rPr>
              <a:t> IT - OT </a:t>
            </a:r>
            <a:r>
              <a:rPr lang="he-IL" altLang="he-IL" sz="2000" dirty="0" err="1">
                <a:solidFill>
                  <a:srgbClr val="222222"/>
                </a:solidFill>
                <a:latin typeface="inherit"/>
              </a:rPr>
              <a:t>networks</a:t>
            </a:r>
            <a:r>
              <a:rPr lang="he-IL" altLang="he-IL" sz="2000" dirty="0"/>
              <a:t> </a:t>
            </a:r>
            <a:endParaRPr lang="he-IL" altLang="he-IL" sz="2000" dirty="0">
              <a:latin typeface="Arial" panose="020B0604020202020204" pitchFamily="34" charset="0"/>
            </a:endParaRPr>
          </a:p>
        </p:txBody>
      </p:sp>
      <p:sp>
        <p:nvSpPr>
          <p:cNvPr id="17" name="TextBox 16"/>
          <p:cNvSpPr txBox="1"/>
          <p:nvPr/>
        </p:nvSpPr>
        <p:spPr>
          <a:xfrm>
            <a:off x="6267280" y="1194705"/>
            <a:ext cx="5069921" cy="400110"/>
          </a:xfrm>
          <a:prstGeom prst="rect">
            <a:avLst/>
          </a:prstGeom>
          <a:noFill/>
        </p:spPr>
        <p:txBody>
          <a:bodyPr wrap="square" rtlCol="1">
            <a:spAutoFit/>
          </a:bodyPr>
          <a:lstStyle/>
          <a:p>
            <a:pPr algn="ctr"/>
            <a:r>
              <a:rPr lang="en-US" sz="2000" dirty="0" smtClean="0">
                <a:solidFill>
                  <a:srgbClr val="222222"/>
                </a:solidFill>
                <a:latin typeface="inherit"/>
              </a:rPr>
              <a:t>IT </a:t>
            </a:r>
            <a:r>
              <a:rPr lang="en-US" sz="2000" dirty="0">
                <a:solidFill>
                  <a:srgbClr val="222222"/>
                </a:solidFill>
                <a:latin typeface="inherit"/>
              </a:rPr>
              <a:t>- OT Teamwork Collaboration</a:t>
            </a:r>
            <a:endParaRPr lang="he-IL" sz="2000" dirty="0">
              <a:solidFill>
                <a:srgbClr val="222222"/>
              </a:solidFill>
              <a:latin typeface="inherit"/>
            </a:endParaRPr>
          </a:p>
        </p:txBody>
      </p:sp>
      <p:cxnSp>
        <p:nvCxnSpPr>
          <p:cNvPr id="19" name="Straight Connector 18"/>
          <p:cNvCxnSpPr/>
          <p:nvPr/>
        </p:nvCxnSpPr>
        <p:spPr>
          <a:xfrm flipH="1">
            <a:off x="5582653" y="856648"/>
            <a:ext cx="9625" cy="4959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77" y="1568279"/>
            <a:ext cx="552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92278" y="1568279"/>
            <a:ext cx="6599722" cy="53073"/>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3520935" y="198684"/>
            <a:ext cx="7832865" cy="346897"/>
          </a:xfrm>
          <a:prstGeom prst="rect">
            <a:avLst/>
          </a:prstGeom>
          <a:noFill/>
          <a:ln>
            <a:noFill/>
          </a:ln>
          <a:effectLst/>
        </p:spPr>
        <p:txBody>
          <a:bodyPr vert="horz" wrap="squar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2400" b="0" i="0" u="none" strike="noStrike" cap="none" normalizeH="0" baseline="0" dirty="0" err="1" smtClean="0">
                <a:ln>
                  <a:noFill/>
                </a:ln>
                <a:solidFill>
                  <a:srgbClr val="222222"/>
                </a:solidFill>
                <a:effectLst/>
                <a:latin typeface="inherit"/>
              </a:rPr>
              <a:t>Key</a:t>
            </a:r>
            <a:r>
              <a:rPr kumimoji="0" lang="he-IL" altLang="he-IL" sz="2400" b="0" i="0" u="none" strike="noStrike" cap="none" normalizeH="0" baseline="0" dirty="0" smtClean="0">
                <a:ln>
                  <a:noFill/>
                </a:ln>
                <a:solidFill>
                  <a:srgbClr val="222222"/>
                </a:solidFill>
                <a:effectLst/>
                <a:latin typeface="inherit"/>
              </a:rPr>
              <a:t> </a:t>
            </a:r>
            <a:r>
              <a:rPr kumimoji="0" lang="he-IL" altLang="he-IL" sz="2400" b="0" i="0" u="none" strike="noStrike" cap="none" normalizeH="0" baseline="0" dirty="0" err="1" smtClean="0">
                <a:ln>
                  <a:noFill/>
                </a:ln>
                <a:solidFill>
                  <a:srgbClr val="222222"/>
                </a:solidFill>
                <a:effectLst/>
                <a:latin typeface="inherit"/>
              </a:rPr>
              <a:t>challenges</a:t>
            </a:r>
            <a:r>
              <a:rPr kumimoji="0" lang="he-IL" altLang="he-IL" sz="2400" b="0" i="0" u="none" strike="noStrike" cap="none" normalizeH="0" baseline="0" dirty="0" smtClean="0">
                <a:ln>
                  <a:noFill/>
                </a:ln>
                <a:solidFill>
                  <a:srgbClr val="222222"/>
                </a:solidFill>
                <a:effectLst/>
                <a:latin typeface="inherit"/>
              </a:rPr>
              <a:t> </a:t>
            </a:r>
            <a:r>
              <a:rPr kumimoji="0" lang="he-IL" altLang="he-IL" sz="2400" b="0" i="0" u="none" strike="noStrike" cap="none" normalizeH="0" baseline="0" dirty="0" err="1" smtClean="0">
                <a:ln>
                  <a:noFill/>
                </a:ln>
                <a:solidFill>
                  <a:srgbClr val="222222"/>
                </a:solidFill>
                <a:effectLst/>
                <a:latin typeface="inherit"/>
              </a:rPr>
              <a:t>for</a:t>
            </a:r>
            <a:r>
              <a:rPr kumimoji="0" lang="he-IL" altLang="he-IL" sz="2400" b="0" i="0" u="none" strike="noStrike" cap="none" normalizeH="0" baseline="0" dirty="0" smtClean="0">
                <a:ln>
                  <a:noFill/>
                </a:ln>
                <a:solidFill>
                  <a:srgbClr val="222222"/>
                </a:solidFill>
                <a:effectLst/>
                <a:latin typeface="inherit"/>
              </a:rPr>
              <a:t> </a:t>
            </a:r>
            <a:r>
              <a:rPr kumimoji="0" lang="he-IL" altLang="he-IL" sz="2400" b="0" i="0" u="none" strike="noStrike" cap="none" normalizeH="0" baseline="0" dirty="0" err="1" smtClean="0">
                <a:ln>
                  <a:noFill/>
                </a:ln>
                <a:solidFill>
                  <a:srgbClr val="222222"/>
                </a:solidFill>
                <a:effectLst/>
                <a:latin typeface="inherit"/>
              </a:rPr>
              <a:t>implementing</a:t>
            </a:r>
            <a:r>
              <a:rPr kumimoji="0" lang="he-IL" altLang="he-IL" sz="2400" b="0" i="0" u="none" strike="noStrike" cap="none" normalizeH="0" baseline="0" dirty="0" smtClean="0">
                <a:ln>
                  <a:noFill/>
                </a:ln>
                <a:solidFill>
                  <a:srgbClr val="222222"/>
                </a:solidFill>
                <a:effectLst/>
                <a:latin typeface="inherit"/>
              </a:rPr>
              <a:t> </a:t>
            </a:r>
            <a:r>
              <a:rPr kumimoji="0" lang="he-IL" altLang="he-IL" sz="2400" b="0" i="0" u="none" strike="noStrike" cap="none" normalizeH="0" baseline="0" dirty="0" err="1" smtClean="0">
                <a:ln>
                  <a:noFill/>
                </a:ln>
                <a:solidFill>
                  <a:srgbClr val="222222"/>
                </a:solidFill>
                <a:effectLst/>
                <a:latin typeface="inherit"/>
              </a:rPr>
              <a:t>the</a:t>
            </a:r>
            <a:r>
              <a:rPr kumimoji="0" lang="he-IL" altLang="he-IL" sz="2400" b="0" i="0" u="none" strike="noStrike" cap="none" normalizeH="0" baseline="0" dirty="0" smtClean="0">
                <a:ln>
                  <a:noFill/>
                </a:ln>
                <a:solidFill>
                  <a:srgbClr val="222222"/>
                </a:solidFill>
                <a:effectLst/>
                <a:latin typeface="inherit"/>
              </a:rPr>
              <a:t> </a:t>
            </a:r>
            <a:r>
              <a:rPr kumimoji="0" lang="he-IL" altLang="he-IL" sz="2400" b="0" i="0" u="none" strike="noStrike" cap="none" normalizeH="0" baseline="0" dirty="0" err="1" smtClean="0">
                <a:ln>
                  <a:noFill/>
                </a:ln>
                <a:solidFill>
                  <a:srgbClr val="222222"/>
                </a:solidFill>
                <a:effectLst/>
                <a:latin typeface="inherit"/>
              </a:rPr>
              <a:t>work</a:t>
            </a:r>
            <a:r>
              <a:rPr kumimoji="0" lang="he-IL" altLang="he-IL" sz="2400" b="0" i="0" u="none" strike="noStrike" cap="none" normalizeH="0" baseline="0" dirty="0" smtClean="0">
                <a:ln>
                  <a:noFill/>
                </a:ln>
                <a:solidFill>
                  <a:srgbClr val="222222"/>
                </a:solidFill>
                <a:effectLst/>
                <a:latin typeface="inherit"/>
              </a:rPr>
              <a:t> </a:t>
            </a:r>
            <a:r>
              <a:rPr kumimoji="0" lang="he-IL" altLang="he-IL" sz="2400" b="0" i="0" u="none" strike="noStrike" cap="none" normalizeH="0" baseline="0" dirty="0" err="1" smtClean="0">
                <a:ln>
                  <a:noFill/>
                </a:ln>
                <a:solidFill>
                  <a:srgbClr val="222222"/>
                </a:solidFill>
                <a:effectLst/>
                <a:latin typeface="inherit"/>
              </a:rPr>
              <a:t>plan</a:t>
            </a:r>
            <a:r>
              <a:rPr kumimoji="0" lang="he-IL" altLang="he-IL" sz="2400" b="0" i="0" u="none" strike="noStrike" cap="none" normalizeH="0" baseline="0" dirty="0" smtClean="0">
                <a:ln>
                  <a:noFill/>
                </a:ln>
                <a:solidFill>
                  <a:schemeClr val="tx1"/>
                </a:solidFill>
                <a:effectLst/>
              </a:rPr>
              <a:t> </a:t>
            </a:r>
            <a:endParaRPr kumimoji="0" lang="he-IL" altLang="he-IL"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489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5430" y="6015625"/>
            <a:ext cx="2743200" cy="365125"/>
          </a:xfrm>
        </p:spPr>
        <p:txBody>
          <a:bodyPr/>
          <a:lstStyle/>
          <a:p>
            <a:fld id="{8E3E0663-2E0C-4D6A-8756-C5828BA5C552}" type="slidenum">
              <a:rPr lang="he-IL" smtClean="0"/>
              <a:t>42</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12" name="מלבן 8"/>
          <p:cNvSpPr/>
          <p:nvPr/>
        </p:nvSpPr>
        <p:spPr>
          <a:xfrm>
            <a:off x="4765537" y="121494"/>
            <a:ext cx="4418272" cy="523220"/>
          </a:xfrm>
          <a:prstGeom prst="rect">
            <a:avLst/>
          </a:prstGeom>
          <a:noFill/>
        </p:spPr>
        <p:txBody>
          <a:bodyPr wrap="square">
            <a:spAutoFit/>
          </a:bodyPr>
          <a:lstStyle/>
          <a:p>
            <a:pPr lvl="0" algn="l" rtl="0" eaLnBrk="0" fontAlgn="base" hangingPunct="0">
              <a:spcBef>
                <a:spcPct val="0"/>
              </a:spcBef>
              <a:spcAft>
                <a:spcPct val="0"/>
              </a:spcAft>
            </a:pPr>
            <a:r>
              <a:rPr lang="he-IL" altLang="he-IL" sz="2800" dirty="0" err="1">
                <a:solidFill>
                  <a:srgbClr val="222222"/>
                </a:solidFill>
                <a:latin typeface="inherit"/>
              </a:rPr>
              <a:t>More</a:t>
            </a:r>
            <a:r>
              <a:rPr lang="he-IL" altLang="he-IL" sz="2800" dirty="0">
                <a:solidFill>
                  <a:srgbClr val="222222"/>
                </a:solidFill>
                <a:latin typeface="inherit"/>
              </a:rPr>
              <a:t> </a:t>
            </a:r>
            <a:r>
              <a:rPr lang="en-US" altLang="he-IL" sz="2800" dirty="0">
                <a:solidFill>
                  <a:srgbClr val="222222"/>
                </a:solidFill>
                <a:latin typeface="inherit"/>
              </a:rPr>
              <a:t>C</a:t>
            </a:r>
            <a:r>
              <a:rPr lang="he-IL" altLang="he-IL" sz="2800" dirty="0" err="1" smtClean="0">
                <a:solidFill>
                  <a:srgbClr val="222222"/>
                </a:solidFill>
                <a:latin typeface="inherit"/>
              </a:rPr>
              <a:t>hallenges</a:t>
            </a:r>
            <a:endParaRPr lang="he-IL" altLang="he-IL" sz="2800" dirty="0">
              <a:solidFill>
                <a:srgbClr val="222222"/>
              </a:solidFill>
              <a:latin typeface="Arial" panose="020B0604020202020204" pitchFamily="34" charset="0"/>
            </a:endParaRPr>
          </a:p>
        </p:txBody>
      </p:sp>
      <p:cxnSp>
        <p:nvCxnSpPr>
          <p:cNvPr id="19" name="Straight Connector 18"/>
          <p:cNvCxnSpPr/>
          <p:nvPr/>
        </p:nvCxnSpPr>
        <p:spPr>
          <a:xfrm flipH="1">
            <a:off x="4676826" y="907705"/>
            <a:ext cx="9625" cy="4959034"/>
          </a:xfrm>
          <a:prstGeom prst="line">
            <a:avLst/>
          </a:prstGeom>
        </p:spPr>
        <p:style>
          <a:lnRef idx="1">
            <a:schemeClr val="accent1"/>
          </a:lnRef>
          <a:fillRef idx="0">
            <a:schemeClr val="accent1"/>
          </a:fillRef>
          <a:effectRef idx="0">
            <a:schemeClr val="accent1"/>
          </a:effectRef>
          <a:fontRef idx="minor">
            <a:schemeClr val="tx1"/>
          </a:fontRef>
        </p:style>
      </p:cxnSp>
      <p:sp>
        <p:nvSpPr>
          <p:cNvPr id="2" name="AutoShape 2" descr="סטטוס | אתגרי שרשרת האספקה בעידן המורכבות והשילוביות - סטטו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4" descr="סטטוס | אתגרי שרשרת האספקה בעידן המורכבות והשילוביות - סטטו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1" name="Picture 10"/>
          <p:cNvPicPr>
            <a:picLocks noChangeAspect="1"/>
          </p:cNvPicPr>
          <p:nvPr/>
        </p:nvPicPr>
        <p:blipFill>
          <a:blip r:embed="rId2"/>
          <a:stretch>
            <a:fillRect/>
          </a:stretch>
        </p:blipFill>
        <p:spPr>
          <a:xfrm>
            <a:off x="1249981" y="756936"/>
            <a:ext cx="3022836" cy="1758180"/>
          </a:xfrm>
          <a:prstGeom prst="rect">
            <a:avLst/>
          </a:prstGeom>
        </p:spPr>
      </p:pic>
      <p:sp>
        <p:nvSpPr>
          <p:cNvPr id="23" name="AutoShape 6" descr="זו הסיבה שאתם רואים בפייסבוק תמונות של עיניים - סרוגים"/>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4" name="Picture 23"/>
          <p:cNvPicPr>
            <a:picLocks noChangeAspect="1"/>
          </p:cNvPicPr>
          <p:nvPr/>
        </p:nvPicPr>
        <p:blipFill>
          <a:blip r:embed="rId3"/>
          <a:stretch>
            <a:fillRect/>
          </a:stretch>
        </p:blipFill>
        <p:spPr>
          <a:xfrm>
            <a:off x="1199742" y="2615071"/>
            <a:ext cx="3040346" cy="1544303"/>
          </a:xfrm>
          <a:prstGeom prst="rect">
            <a:avLst/>
          </a:prstGeom>
        </p:spPr>
      </p:pic>
      <p:sp>
        <p:nvSpPr>
          <p:cNvPr id="25" name="AutoShape 8" descr="5 הדרכות חובה לעובדים"/>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8" name="Picture 10" descr="הדרכת מנהלי אתרים - הכשרת עובדי הזנת תוכן ומנהלי אתרים לשיפור ביצועי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603" y="4326704"/>
            <a:ext cx="3133725" cy="145732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4686451" y="2460500"/>
            <a:ext cx="64514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86451" y="3513454"/>
            <a:ext cx="64514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76826" y="4839807"/>
            <a:ext cx="64514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029971" y="824189"/>
            <a:ext cx="9625" cy="495903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4824425" y="1627916"/>
            <a:ext cx="5374652" cy="96949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he-IL" altLang="he-IL" sz="2100" b="1" dirty="0" err="1">
                <a:solidFill>
                  <a:srgbClr val="222222"/>
                </a:solidFill>
                <a:latin typeface="inherit"/>
                <a:cs typeface="Arial" panose="020B0604020202020204" pitchFamily="34" charset="0"/>
              </a:rPr>
              <a:t>Supply</a:t>
            </a:r>
            <a:r>
              <a:rPr lang="he-IL" altLang="he-IL" sz="2100" b="1" dirty="0">
                <a:solidFill>
                  <a:srgbClr val="222222"/>
                </a:solidFill>
                <a:latin typeface="inherit"/>
                <a:cs typeface="Arial" panose="020B0604020202020204" pitchFamily="34" charset="0"/>
              </a:rPr>
              <a:t> </a:t>
            </a:r>
            <a:r>
              <a:rPr lang="en-US" altLang="he-IL" sz="2100" b="1" dirty="0">
                <a:solidFill>
                  <a:srgbClr val="222222"/>
                </a:solidFill>
                <a:latin typeface="inherit"/>
                <a:cs typeface="Arial" panose="020B0604020202020204" pitchFamily="34" charset="0"/>
              </a:rPr>
              <a:t>C</a:t>
            </a:r>
            <a:r>
              <a:rPr lang="he-IL" altLang="he-IL" sz="2100" b="1" dirty="0" err="1" smtClean="0">
                <a:solidFill>
                  <a:srgbClr val="222222"/>
                </a:solidFill>
                <a:latin typeface="inherit"/>
                <a:cs typeface="Arial" panose="020B0604020202020204" pitchFamily="34" charset="0"/>
              </a:rPr>
              <a:t>hain</a:t>
            </a:r>
            <a:r>
              <a:rPr lang="en-US" altLang="he-IL" sz="2100" b="1" dirty="0" smtClean="0">
                <a:solidFill>
                  <a:srgbClr val="222222"/>
                </a:solidFill>
                <a:latin typeface="inherit"/>
                <a:cs typeface="Arial" panose="020B0604020202020204" pitchFamily="34" charset="0"/>
              </a:rPr>
              <a:t> </a:t>
            </a:r>
            <a:r>
              <a:rPr lang="en-US" altLang="he-IL" sz="2100" dirty="0" smtClean="0">
                <a:solidFill>
                  <a:srgbClr val="222222"/>
                </a:solidFill>
                <a:latin typeface="inherit"/>
                <a:cs typeface="Arial" panose="020B0604020202020204" pitchFamily="34" charset="0"/>
              </a:rPr>
              <a:t>– The weak link of the chain</a:t>
            </a:r>
            <a:endParaRPr lang="he-IL" altLang="he-IL" sz="2100" dirty="0">
              <a:solidFill>
                <a:srgbClr val="222222"/>
              </a:solidFill>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he-IL" altLang="he-IL" sz="2100" dirty="0">
                <a:solidFill>
                  <a:srgbClr val="222222"/>
                </a:solidFill>
                <a:latin typeface="inherit"/>
                <a:cs typeface="Arial" panose="020B0604020202020204" pitchFamily="34" charset="0"/>
              </a:rPr>
              <a:t/>
            </a:r>
            <a:br>
              <a:rPr lang="he-IL" altLang="he-IL" sz="2100" dirty="0">
                <a:solidFill>
                  <a:srgbClr val="222222"/>
                </a:solidFill>
                <a:latin typeface="inherit"/>
                <a:cs typeface="Arial" panose="020B0604020202020204" pitchFamily="34" charset="0"/>
              </a:rPr>
            </a:br>
            <a:endParaRPr lang="he-IL" altLang="he-IL" sz="2100" dirty="0">
              <a:solidFill>
                <a:srgbClr val="222222"/>
              </a:solidFill>
              <a:latin typeface="inherit"/>
              <a:cs typeface="Arial" panose="020B0604020202020204" pitchFamily="34" charset="0"/>
            </a:endParaRPr>
          </a:p>
        </p:txBody>
      </p:sp>
      <p:sp>
        <p:nvSpPr>
          <p:cNvPr id="7" name="Rectangle 3"/>
          <p:cNvSpPr>
            <a:spLocks noChangeArrowheads="1"/>
          </p:cNvSpPr>
          <p:nvPr/>
        </p:nvSpPr>
        <p:spPr bwMode="auto">
          <a:xfrm>
            <a:off x="4794291" y="2913290"/>
            <a:ext cx="6527509" cy="60016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100" b="1" i="0" u="none" strike="noStrike" cap="none" normalizeH="0" baseline="0" dirty="0" smtClean="0">
                <a:ln>
                  <a:noFill/>
                </a:ln>
                <a:solidFill>
                  <a:srgbClr val="222222"/>
                </a:solidFill>
                <a:effectLst/>
                <a:latin typeface="inherit"/>
                <a:cs typeface="Arial" panose="020B0604020202020204" pitchFamily="34" charset="0"/>
              </a:rPr>
              <a:t>Monitoring </a:t>
            </a:r>
            <a:r>
              <a:rPr kumimoji="0" lang="he-IL" altLang="he-IL" sz="2100" b="1" i="0" u="none" strike="noStrike" cap="none" normalizeH="0" baseline="0" dirty="0" err="1" smtClean="0">
                <a:ln>
                  <a:noFill/>
                </a:ln>
                <a:solidFill>
                  <a:srgbClr val="222222"/>
                </a:solidFill>
                <a:effectLst/>
                <a:latin typeface="inherit"/>
                <a:cs typeface="Arial" panose="020B0604020202020204" pitchFamily="34" charset="0"/>
              </a:rPr>
              <a:t>the</a:t>
            </a:r>
            <a:r>
              <a:rPr kumimoji="0" lang="he-IL" altLang="he-IL" sz="2100" b="1" i="0" u="none" strike="noStrike" cap="none" normalizeH="0" baseline="0" dirty="0" smtClean="0">
                <a:ln>
                  <a:noFill/>
                </a:ln>
                <a:solidFill>
                  <a:srgbClr val="222222"/>
                </a:solidFill>
                <a:effectLst/>
                <a:latin typeface="inherit"/>
                <a:cs typeface="Arial" panose="020B0604020202020204" pitchFamily="34" charset="0"/>
              </a:rPr>
              <a:t> OT </a:t>
            </a:r>
            <a:r>
              <a:rPr kumimoji="0" lang="he-IL" altLang="he-IL" sz="2100" b="1" i="0" u="none" strike="noStrike" cap="none" normalizeH="0" baseline="0" dirty="0" err="1" smtClean="0">
                <a:ln>
                  <a:noFill/>
                </a:ln>
                <a:solidFill>
                  <a:srgbClr val="222222"/>
                </a:solidFill>
                <a:effectLst/>
                <a:latin typeface="inherit"/>
                <a:cs typeface="Arial" panose="020B0604020202020204" pitchFamily="34" charset="0"/>
              </a:rPr>
              <a:t>network</a:t>
            </a:r>
            <a:r>
              <a:rPr kumimoji="0" lang="en-US" altLang="he-IL" sz="2100" b="0" i="0" u="none" strike="noStrike" cap="none" normalizeH="0" baseline="0" dirty="0" smtClean="0">
                <a:ln>
                  <a:noFill/>
                </a:ln>
                <a:solidFill>
                  <a:srgbClr val="222222"/>
                </a:solidFill>
                <a:effectLst/>
                <a:latin typeface="inherit"/>
                <a:cs typeface="Arial" panose="020B0604020202020204" pitchFamily="34" charset="0"/>
              </a:rPr>
              <a:t>:  SIEM-SOC systems</a:t>
            </a:r>
            <a:endParaRPr kumimoji="0" lang="he-IL" altLang="he-IL"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4847522" y="3767424"/>
            <a:ext cx="7191264" cy="104644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2100" b="1" i="0" u="none" strike="noStrike" cap="none" normalizeH="0" baseline="0" dirty="0" err="1" smtClean="0">
                <a:ln>
                  <a:noFill/>
                </a:ln>
                <a:solidFill>
                  <a:srgbClr val="222222"/>
                </a:solidFill>
                <a:effectLst/>
                <a:latin typeface="inherit"/>
                <a:cs typeface="Arial" panose="020B0604020202020204" pitchFamily="34" charset="0"/>
              </a:rPr>
              <a:t>Awareness</a:t>
            </a:r>
            <a:r>
              <a:rPr kumimoji="0" lang="he-IL" altLang="he-IL" sz="2100" b="1" i="0" u="none" strike="noStrike" cap="none" normalizeH="0" baseline="0" dirty="0" smtClean="0">
                <a:ln>
                  <a:noFill/>
                </a:ln>
                <a:solidFill>
                  <a:srgbClr val="222222"/>
                </a:solidFill>
                <a:effectLst/>
                <a:latin typeface="inherit"/>
                <a:cs typeface="Arial" panose="020B0604020202020204" pitchFamily="34" charset="0"/>
              </a:rPr>
              <a:t> </a:t>
            </a:r>
            <a:r>
              <a:rPr kumimoji="0" lang="he-IL" altLang="he-IL" sz="2100" b="1" i="0" u="none" strike="noStrike" cap="none" normalizeH="0" baseline="0" dirty="0" err="1" smtClean="0">
                <a:ln>
                  <a:noFill/>
                </a:ln>
                <a:solidFill>
                  <a:srgbClr val="222222"/>
                </a:solidFill>
                <a:effectLst/>
                <a:latin typeface="inherit"/>
                <a:cs typeface="Arial" panose="020B0604020202020204" pitchFamily="34" charset="0"/>
              </a:rPr>
              <a:t>Tutorials</a:t>
            </a:r>
            <a:r>
              <a:rPr kumimoji="0" lang="en-US" altLang="he-IL" sz="2100" b="0" i="0" u="none" strike="noStrike" cap="none" normalizeH="0" baseline="0" dirty="0" smtClean="0">
                <a:ln>
                  <a:noFill/>
                </a:ln>
                <a:solidFill>
                  <a:srgbClr val="222222"/>
                </a:solidFill>
                <a:effectLst/>
                <a:latin typeface="inherit"/>
                <a:cs typeface="Arial" panose="020B0604020202020204" pitchFamily="34" charset="0"/>
              </a:rPr>
              <a:t>- For the OT staff: operation manager,</a:t>
            </a:r>
            <a:r>
              <a:rPr kumimoji="0" lang="en-US" altLang="he-IL" sz="2100" b="0" i="0" u="none" strike="noStrike" cap="none" normalizeH="0" dirty="0" smtClean="0">
                <a:ln>
                  <a:noFill/>
                </a:ln>
                <a:solidFill>
                  <a:srgbClr val="222222"/>
                </a:solidFill>
                <a:effectLst/>
                <a:latin typeface="inheri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100" b="0" i="0" u="none" strike="noStrike" cap="none" normalizeH="0" dirty="0" smtClean="0">
                <a:ln>
                  <a:noFill/>
                </a:ln>
                <a:solidFill>
                  <a:srgbClr val="222222"/>
                </a:solidFill>
                <a:effectLst/>
                <a:latin typeface="inherit"/>
                <a:cs typeface="Arial" panose="020B0604020202020204" pitchFamily="34" charset="0"/>
              </a:rPr>
              <a:t>Engineers, HMI operators etc.</a:t>
            </a:r>
            <a:endParaRPr kumimoji="0" lang="he-IL" altLang="he-IL"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7"/>
          <p:cNvSpPr>
            <a:spLocks noChangeArrowheads="1"/>
          </p:cNvSpPr>
          <p:nvPr/>
        </p:nvSpPr>
        <p:spPr bwMode="auto">
          <a:xfrm>
            <a:off x="4824426" y="5115768"/>
            <a:ext cx="6809422" cy="623896"/>
          </a:xfrm>
          <a:prstGeom prst="rect">
            <a:avLst/>
          </a:prstGeom>
          <a:noFill/>
          <a:ln>
            <a:noFill/>
          </a:ln>
          <a:effectLst/>
        </p:spPr>
        <p:txBody>
          <a:bodyPr vert="horz" wrap="square" lIns="0" tIns="-11109" rIns="0" bIns="-11109" numCol="1" anchor="ctr" anchorCtr="0" compatLnSpc="1">
            <a:prstTxWarp prst="textNoShape">
              <a:avLst/>
            </a:prstTxWarp>
            <a:spAutoFit/>
          </a:bodyPr>
          <a:lstStyle/>
          <a:p>
            <a:pPr algn="l" rtl="0" eaLnBrk="0" fontAlgn="base" hangingPunct="0">
              <a:spcBef>
                <a:spcPct val="0"/>
              </a:spcBef>
              <a:spcAft>
                <a:spcPct val="0"/>
              </a:spcAft>
            </a:pPr>
            <a:r>
              <a:rPr kumimoji="0" lang="he-IL" altLang="he-IL" sz="2100" b="1" i="0" u="none" strike="noStrike" cap="none" normalizeH="0" baseline="0" dirty="0" err="1" smtClean="0">
                <a:ln>
                  <a:noFill/>
                </a:ln>
                <a:solidFill>
                  <a:srgbClr val="222222"/>
                </a:solidFill>
                <a:effectLst/>
                <a:latin typeface="inherit"/>
              </a:rPr>
              <a:t>Procedures</a:t>
            </a:r>
            <a:r>
              <a:rPr lang="en-US" altLang="he-IL" sz="2100" dirty="0" smtClean="0">
                <a:solidFill>
                  <a:srgbClr val="222222"/>
                </a:solidFill>
                <a:latin typeface="inherit"/>
              </a:rPr>
              <a:t>- Remote control</a:t>
            </a:r>
            <a:r>
              <a:rPr lang="he-IL" altLang="he-IL" sz="2100" dirty="0" smtClean="0">
                <a:solidFill>
                  <a:srgbClr val="222222"/>
                </a:solidFill>
                <a:latin typeface="inherit"/>
              </a:rPr>
              <a:t> </a:t>
            </a:r>
            <a:r>
              <a:rPr lang="en-US" altLang="he-IL" sz="2100" dirty="0" smtClean="0">
                <a:solidFill>
                  <a:srgbClr val="222222"/>
                </a:solidFill>
                <a:latin typeface="inherit"/>
              </a:rPr>
              <a:t>(</a:t>
            </a:r>
            <a:r>
              <a:rPr lang="en-US" altLang="en-US" sz="2100" dirty="0" smtClean="0">
                <a:solidFill>
                  <a:srgbClr val="222222"/>
                </a:solidFill>
                <a:latin typeface="inherit"/>
              </a:rPr>
              <a:t>Encryption, 2FA ) , </a:t>
            </a:r>
            <a:r>
              <a:rPr lang="en-US" altLang="he-IL" sz="2100" dirty="0" smtClean="0">
                <a:solidFill>
                  <a:srgbClr val="222222"/>
                </a:solidFill>
                <a:latin typeface="inherit"/>
              </a:rPr>
              <a:t>add/remove permissions etc.</a:t>
            </a:r>
            <a:r>
              <a:rPr kumimoji="0" lang="he-IL" altLang="he-IL" sz="800" b="0" i="0" u="none" strike="noStrike" cap="none" normalizeH="0" baseline="0" dirty="0" smtClean="0">
                <a:ln>
                  <a:noFill/>
                </a:ln>
                <a:solidFill>
                  <a:schemeClr val="tx1"/>
                </a:solidFill>
                <a:effectLst/>
              </a:rPr>
              <a:t> </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8"/>
          <p:cNvSpPr/>
          <p:nvPr/>
        </p:nvSpPr>
        <p:spPr>
          <a:xfrm>
            <a:off x="1130709" y="2460500"/>
            <a:ext cx="992579" cy="184666"/>
          </a:xfrm>
          <a:prstGeom prst="rect">
            <a:avLst/>
          </a:prstGeom>
        </p:spPr>
        <p:txBody>
          <a:bodyPr wrap="none">
            <a:spAutoFit/>
          </a:bodyPr>
          <a:lstStyle/>
          <a:p>
            <a:r>
              <a:rPr lang="en-US" sz="600" dirty="0">
                <a:solidFill>
                  <a:schemeClr val="bg2"/>
                </a:solidFill>
                <a:hlinkClick r:id="rId5"/>
              </a:rPr>
              <a:t>https://www.pexels.com/</a:t>
            </a:r>
            <a:endParaRPr lang="he-IL" sz="600" dirty="0">
              <a:solidFill>
                <a:schemeClr val="bg2"/>
              </a:solidFill>
            </a:endParaRPr>
          </a:p>
        </p:txBody>
      </p:sp>
      <p:sp>
        <p:nvSpPr>
          <p:cNvPr id="30" name="Rectangle 29"/>
          <p:cNvSpPr/>
          <p:nvPr/>
        </p:nvSpPr>
        <p:spPr>
          <a:xfrm>
            <a:off x="1120662" y="4159374"/>
            <a:ext cx="992579" cy="184666"/>
          </a:xfrm>
          <a:prstGeom prst="rect">
            <a:avLst/>
          </a:prstGeom>
        </p:spPr>
        <p:txBody>
          <a:bodyPr wrap="none">
            <a:spAutoFit/>
          </a:bodyPr>
          <a:lstStyle/>
          <a:p>
            <a:r>
              <a:rPr lang="en-US" sz="600" dirty="0">
                <a:solidFill>
                  <a:schemeClr val="bg2"/>
                </a:solidFill>
                <a:hlinkClick r:id="rId5"/>
              </a:rPr>
              <a:t>https://www.pexels.com/</a:t>
            </a:r>
            <a:endParaRPr lang="he-IL" sz="600" dirty="0">
              <a:solidFill>
                <a:schemeClr val="bg2"/>
              </a:solidFill>
            </a:endParaRPr>
          </a:p>
        </p:txBody>
      </p:sp>
      <p:sp>
        <p:nvSpPr>
          <p:cNvPr id="34" name="Rectangle 33"/>
          <p:cNvSpPr/>
          <p:nvPr/>
        </p:nvSpPr>
        <p:spPr>
          <a:xfrm>
            <a:off x="1080079" y="5786296"/>
            <a:ext cx="992579" cy="184666"/>
          </a:xfrm>
          <a:prstGeom prst="rect">
            <a:avLst/>
          </a:prstGeom>
        </p:spPr>
        <p:txBody>
          <a:bodyPr wrap="none">
            <a:spAutoFit/>
          </a:bodyPr>
          <a:lstStyle/>
          <a:p>
            <a:r>
              <a:rPr lang="en-US" sz="600" dirty="0">
                <a:solidFill>
                  <a:schemeClr val="bg2"/>
                </a:solidFill>
                <a:hlinkClick r:id="rId5"/>
              </a:rPr>
              <a:t>https://www.pexels.com/</a:t>
            </a:r>
            <a:endParaRPr lang="he-IL" sz="600" dirty="0">
              <a:solidFill>
                <a:schemeClr val="bg2"/>
              </a:solidFill>
            </a:endParaRPr>
          </a:p>
        </p:txBody>
      </p:sp>
      <p:sp>
        <p:nvSpPr>
          <p:cNvPr id="9"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051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43</a:t>
            </a:fld>
            <a:endParaRPr lang="he-IL" dirty="0"/>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160" y="818498"/>
            <a:ext cx="1763805" cy="3136824"/>
          </a:xfrm>
          <a:prstGeom prst="rect">
            <a:avLst/>
          </a:prstGeom>
        </p:spPr>
      </p:pic>
      <p:sp>
        <p:nvSpPr>
          <p:cNvPr id="12" name="TextBox 11"/>
          <p:cNvSpPr txBox="1"/>
          <p:nvPr/>
        </p:nvSpPr>
        <p:spPr>
          <a:xfrm>
            <a:off x="-14015" y="5019064"/>
            <a:ext cx="9422419" cy="1200329"/>
          </a:xfrm>
          <a:prstGeom prst="rect">
            <a:avLst/>
          </a:prstGeom>
          <a:noFill/>
        </p:spPr>
        <p:txBody>
          <a:bodyPr wrap="square" rtlCol="1">
            <a:spAutoFit/>
          </a:bodyPr>
          <a:lstStyle/>
          <a:p>
            <a:pPr lvl="0" indent="-457200" algn="l" rtl="0">
              <a:buFont typeface="Wingdings" panose="05000000000000000000" pitchFamily="2" charset="2"/>
              <a:buChar char="ü"/>
            </a:pPr>
            <a:r>
              <a:rPr lang="en-US" sz="2400" dirty="0">
                <a:solidFill>
                  <a:srgbClr val="222222"/>
                </a:solidFill>
                <a:latin typeface="inherit"/>
              </a:rPr>
              <a:t>Establishing SIEM SOC for the </a:t>
            </a:r>
            <a:r>
              <a:rPr lang="en-US" sz="2400" dirty="0" smtClean="0">
                <a:solidFill>
                  <a:srgbClr val="222222"/>
                </a:solidFill>
                <a:latin typeface="inherit"/>
              </a:rPr>
              <a:t>Hazardous </a:t>
            </a:r>
            <a:r>
              <a:rPr lang="en-US" sz="2400" dirty="0">
                <a:solidFill>
                  <a:srgbClr val="222222"/>
                </a:solidFill>
                <a:latin typeface="inherit"/>
              </a:rPr>
              <a:t>M</a:t>
            </a:r>
            <a:r>
              <a:rPr lang="en-US" sz="2400" dirty="0" smtClean="0">
                <a:solidFill>
                  <a:srgbClr val="222222"/>
                </a:solidFill>
                <a:latin typeface="inherit"/>
              </a:rPr>
              <a:t>aterials Industry (</a:t>
            </a:r>
            <a:r>
              <a:rPr lang="he-IL" altLang="he-IL" sz="2400" dirty="0">
                <a:solidFill>
                  <a:srgbClr val="222222"/>
                </a:solidFill>
                <a:latin typeface="inherit"/>
              </a:rPr>
              <a:t>A </a:t>
            </a:r>
            <a:r>
              <a:rPr lang="he-IL" altLang="he-IL" sz="2400" dirty="0" err="1">
                <a:solidFill>
                  <a:srgbClr val="222222"/>
                </a:solidFill>
                <a:latin typeface="inherit"/>
              </a:rPr>
              <a:t>system</a:t>
            </a:r>
            <a:r>
              <a:rPr lang="he-IL" altLang="he-IL" sz="2400" dirty="0">
                <a:solidFill>
                  <a:srgbClr val="222222"/>
                </a:solidFill>
                <a:latin typeface="inherit"/>
              </a:rPr>
              <a:t> </a:t>
            </a:r>
            <a:r>
              <a:rPr lang="he-IL" altLang="he-IL" sz="2400" dirty="0" err="1">
                <a:solidFill>
                  <a:srgbClr val="222222"/>
                </a:solidFill>
                <a:latin typeface="inherit"/>
              </a:rPr>
              <a:t>designed</a:t>
            </a:r>
            <a:r>
              <a:rPr lang="he-IL" altLang="he-IL" sz="2400" dirty="0">
                <a:solidFill>
                  <a:srgbClr val="222222"/>
                </a:solidFill>
                <a:latin typeface="inherit"/>
              </a:rPr>
              <a:t> </a:t>
            </a:r>
            <a:r>
              <a:rPr lang="he-IL" altLang="he-IL" sz="2400" dirty="0" err="1">
                <a:solidFill>
                  <a:srgbClr val="222222"/>
                </a:solidFill>
                <a:latin typeface="inherit"/>
              </a:rPr>
              <a:t>to</a:t>
            </a:r>
            <a:r>
              <a:rPr lang="he-IL" altLang="he-IL" sz="2400" dirty="0">
                <a:solidFill>
                  <a:srgbClr val="222222"/>
                </a:solidFill>
                <a:latin typeface="inherit"/>
              </a:rPr>
              <a:t> </a:t>
            </a:r>
            <a:r>
              <a:rPr lang="he-IL" altLang="he-IL" sz="2400" dirty="0" err="1">
                <a:solidFill>
                  <a:srgbClr val="222222"/>
                </a:solidFill>
                <a:latin typeface="inherit"/>
              </a:rPr>
              <a:t>monitor</a:t>
            </a:r>
            <a:r>
              <a:rPr lang="he-IL" altLang="he-IL" sz="2400" dirty="0">
                <a:solidFill>
                  <a:srgbClr val="222222"/>
                </a:solidFill>
                <a:latin typeface="inherit"/>
              </a:rPr>
              <a:t> </a:t>
            </a:r>
            <a:r>
              <a:rPr lang="he-IL" altLang="he-IL" sz="2400" dirty="0" err="1">
                <a:solidFill>
                  <a:srgbClr val="222222"/>
                </a:solidFill>
                <a:latin typeface="inherit"/>
              </a:rPr>
              <a:t>cyber</a:t>
            </a:r>
            <a:r>
              <a:rPr lang="he-IL" altLang="he-IL" sz="2400" dirty="0">
                <a:solidFill>
                  <a:srgbClr val="222222"/>
                </a:solidFill>
                <a:latin typeface="inherit"/>
              </a:rPr>
              <a:t> </a:t>
            </a:r>
            <a:r>
              <a:rPr lang="he-IL" altLang="he-IL" sz="2400" dirty="0" err="1">
                <a:solidFill>
                  <a:srgbClr val="222222"/>
                </a:solidFill>
                <a:latin typeface="inherit"/>
              </a:rPr>
              <a:t>incidents</a:t>
            </a:r>
            <a:r>
              <a:rPr lang="he-IL" altLang="he-IL" sz="2400" dirty="0">
                <a:solidFill>
                  <a:srgbClr val="222222"/>
                </a:solidFill>
                <a:latin typeface="inherit"/>
              </a:rPr>
              <a:t> </a:t>
            </a:r>
            <a:r>
              <a:rPr lang="he-IL" altLang="he-IL" sz="2400" dirty="0" err="1">
                <a:solidFill>
                  <a:srgbClr val="222222"/>
                </a:solidFill>
                <a:latin typeface="inherit"/>
              </a:rPr>
              <a:t>in</a:t>
            </a:r>
            <a:r>
              <a:rPr lang="he-IL" altLang="he-IL" sz="2400" dirty="0">
                <a:solidFill>
                  <a:srgbClr val="222222"/>
                </a:solidFill>
                <a:latin typeface="inherit"/>
              </a:rPr>
              <a:t> </a:t>
            </a:r>
            <a:r>
              <a:rPr lang="he-IL" altLang="he-IL" sz="2400" dirty="0" err="1">
                <a:solidFill>
                  <a:srgbClr val="222222"/>
                </a:solidFill>
                <a:latin typeface="inherit"/>
              </a:rPr>
              <a:t>factories</a:t>
            </a:r>
            <a:r>
              <a:rPr lang="he-IL" altLang="he-IL" sz="2400" dirty="0">
                <a:solidFill>
                  <a:srgbClr val="222222"/>
                </a:solidFill>
                <a:latin typeface="inherit"/>
              </a:rPr>
              <a:t> </a:t>
            </a:r>
            <a:r>
              <a:rPr lang="en-US" altLang="he-IL" sz="2400" dirty="0">
                <a:solidFill>
                  <a:srgbClr val="222222"/>
                </a:solidFill>
                <a:latin typeface="inherit"/>
              </a:rPr>
              <a:t>)</a:t>
            </a:r>
            <a:endParaRPr lang="he-IL" altLang="he-IL" sz="2400" dirty="0">
              <a:solidFill>
                <a:srgbClr val="222222"/>
              </a:solidFill>
              <a:latin typeface="inherit"/>
            </a:endParaRPr>
          </a:p>
          <a:p>
            <a:pPr indent="-457200" algn="l" rtl="0">
              <a:buFont typeface="Wingdings" panose="05000000000000000000" pitchFamily="2" charset="2"/>
              <a:buChar char="ü"/>
            </a:pPr>
            <a:endParaRPr lang="he-IL" sz="2400" dirty="0">
              <a:solidFill>
                <a:srgbClr val="222222"/>
              </a:solidFill>
              <a:latin typeface="inherit"/>
            </a:endParaRPr>
          </a:p>
        </p:txBody>
      </p:sp>
      <p:cxnSp>
        <p:nvCxnSpPr>
          <p:cNvPr id="18" name="Straight Connector 17"/>
          <p:cNvCxnSpPr/>
          <p:nvPr/>
        </p:nvCxnSpPr>
        <p:spPr>
          <a:xfrm flipV="1">
            <a:off x="204371" y="4237906"/>
            <a:ext cx="11748930" cy="1156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3676472" y="228600"/>
            <a:ext cx="6169688" cy="408452"/>
          </a:xfrm>
          <a:prstGeom prst="rect">
            <a:avLst/>
          </a:prstGeom>
          <a:noFill/>
          <a:ln>
            <a:noFill/>
          </a:ln>
          <a:effectLst/>
        </p:spPr>
        <p:txBody>
          <a:bodyPr vert="horz" wrap="squar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he-IL" sz="2800" dirty="0" smtClean="0">
                <a:solidFill>
                  <a:srgbClr val="222222"/>
                </a:solidFill>
                <a:latin typeface="inherit"/>
              </a:rPr>
              <a:t>R</a:t>
            </a:r>
            <a:r>
              <a:rPr kumimoji="0" lang="he-IL" altLang="he-IL" sz="2800" b="0" i="0" u="none" strike="noStrike" cap="none" normalizeH="0" baseline="0" dirty="0" err="1" smtClean="0">
                <a:ln>
                  <a:noFill/>
                </a:ln>
                <a:solidFill>
                  <a:srgbClr val="222222"/>
                </a:solidFill>
                <a:effectLst/>
                <a:latin typeface="inherit"/>
              </a:rPr>
              <a:t>egulatory</a:t>
            </a:r>
            <a:r>
              <a:rPr kumimoji="0" lang="he-IL" altLang="he-IL" sz="2800" b="0" i="0" u="none" strike="noStrike" cap="none" normalizeH="0" baseline="0" dirty="0" smtClean="0">
                <a:ln>
                  <a:noFill/>
                </a:ln>
                <a:solidFill>
                  <a:srgbClr val="222222"/>
                </a:solidFill>
                <a:effectLst/>
                <a:latin typeface="inherit"/>
              </a:rPr>
              <a:t> </a:t>
            </a:r>
            <a:r>
              <a:rPr lang="en-US" altLang="he-IL" sz="2800" dirty="0" err="1">
                <a:solidFill>
                  <a:srgbClr val="222222"/>
                </a:solidFill>
                <a:latin typeface="inherit"/>
              </a:rPr>
              <a:t>S</a:t>
            </a:r>
            <a:r>
              <a:rPr kumimoji="0" lang="he-IL" altLang="he-IL" sz="2800" b="0" i="0" u="none" strike="noStrike" cap="none" normalizeH="0" baseline="0" dirty="0" err="1" smtClean="0">
                <a:ln>
                  <a:noFill/>
                </a:ln>
                <a:solidFill>
                  <a:srgbClr val="222222"/>
                </a:solidFill>
                <a:effectLst/>
                <a:latin typeface="inherit"/>
              </a:rPr>
              <a:t>upport</a:t>
            </a:r>
            <a:r>
              <a:rPr kumimoji="0" lang="he-IL" altLang="he-IL" sz="2800" b="0" i="0" u="none" strike="noStrike" cap="none" normalizeH="0" baseline="0" dirty="0" smtClean="0">
                <a:ln>
                  <a:noFill/>
                </a:ln>
                <a:solidFill>
                  <a:srgbClr val="222222"/>
                </a:solidFill>
                <a:effectLst/>
                <a:latin typeface="inherit"/>
              </a:rPr>
              <a:t> </a:t>
            </a:r>
            <a:r>
              <a:rPr lang="en-US" altLang="he-IL" sz="2800" dirty="0" err="1">
                <a:solidFill>
                  <a:srgbClr val="222222"/>
                </a:solidFill>
                <a:latin typeface="inherit"/>
              </a:rPr>
              <a:t>A</a:t>
            </a:r>
            <a:r>
              <a:rPr kumimoji="0" lang="he-IL" altLang="he-IL" sz="2800" b="0" i="0" u="none" strike="noStrike" cap="none" normalizeH="0" baseline="0" dirty="0" err="1" smtClean="0">
                <a:ln>
                  <a:noFill/>
                </a:ln>
                <a:solidFill>
                  <a:srgbClr val="222222"/>
                </a:solidFill>
                <a:effectLst/>
                <a:latin typeface="inherit"/>
              </a:rPr>
              <a:t>ctions</a:t>
            </a:r>
            <a:r>
              <a:rPr kumimoji="0" lang="he-IL" altLang="he-IL" sz="2800" b="0" i="0" u="none" strike="noStrike" cap="none" normalizeH="0" baseline="0" dirty="0" smtClean="0">
                <a:ln>
                  <a:noFill/>
                </a:ln>
                <a:solidFill>
                  <a:schemeClr val="tx1"/>
                </a:solidFill>
                <a:effectLst/>
              </a:rPr>
              <a:t> </a:t>
            </a:r>
            <a:endParaRPr kumimoji="0" lang="he-IL" altLang="he-IL" sz="2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0" y="3299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69432" y="1849296"/>
            <a:ext cx="8696908" cy="1454893"/>
          </a:xfrm>
          <a:prstGeom prst="rect">
            <a:avLst/>
          </a:prstGeom>
          <a:noFill/>
          <a:ln>
            <a:noFill/>
          </a:ln>
          <a:effectLst/>
        </p:spPr>
        <p:txBody>
          <a:bodyPr vert="horz" wrap="square" lIns="0" tIns="-11109" rIns="0" bIns="-11109" numCol="1" anchor="ctr" anchorCtr="0" compatLnSpc="1">
            <a:prstTxWarp prst="textNoShape">
              <a:avLst/>
            </a:prstTxWarp>
            <a:spAutoFit/>
          </a:bodyPr>
          <a:lstStyle/>
          <a:p>
            <a:pPr marL="342900" lvl="0" indent="-342900" algn="l" rtl="0" eaLnBrk="0" fontAlgn="base" hangingPunct="0">
              <a:spcBef>
                <a:spcPct val="0"/>
              </a:spcBef>
              <a:spcAft>
                <a:spcPct val="0"/>
              </a:spcAft>
              <a:buFont typeface="Wingdings" panose="05000000000000000000" pitchFamily="2" charset="2"/>
              <a:buChar char="ü"/>
            </a:pPr>
            <a:r>
              <a:rPr lang="he-IL" altLang="he-IL" sz="2400" dirty="0" err="1">
                <a:solidFill>
                  <a:srgbClr val="222222"/>
                </a:solidFill>
                <a:latin typeface="inherit"/>
              </a:rPr>
              <a:t>Establishment</a:t>
            </a:r>
            <a:r>
              <a:rPr lang="he-IL" altLang="he-IL" sz="2400" dirty="0">
                <a:solidFill>
                  <a:srgbClr val="222222"/>
                </a:solidFill>
                <a:latin typeface="inherit"/>
              </a:rPr>
              <a:t> </a:t>
            </a:r>
            <a:r>
              <a:rPr lang="he-IL" altLang="he-IL" sz="2400" dirty="0" err="1">
                <a:solidFill>
                  <a:srgbClr val="222222"/>
                </a:solidFill>
                <a:latin typeface="inherit"/>
              </a:rPr>
              <a:t>of</a:t>
            </a:r>
            <a:r>
              <a:rPr lang="he-IL" altLang="he-IL" sz="2400" dirty="0">
                <a:solidFill>
                  <a:srgbClr val="222222"/>
                </a:solidFill>
                <a:latin typeface="inherit"/>
              </a:rPr>
              <a:t> </a:t>
            </a:r>
            <a:r>
              <a:rPr lang="he-IL" altLang="he-IL" sz="2400" dirty="0" smtClean="0">
                <a:solidFill>
                  <a:srgbClr val="222222"/>
                </a:solidFill>
                <a:latin typeface="inherit"/>
              </a:rPr>
              <a:t>a </a:t>
            </a:r>
            <a:r>
              <a:rPr lang="en-US" altLang="he-IL" sz="2400" dirty="0" smtClean="0">
                <a:solidFill>
                  <a:srgbClr val="222222"/>
                </a:solidFill>
                <a:latin typeface="inherit"/>
              </a:rPr>
              <a:t>C</a:t>
            </a:r>
            <a:r>
              <a:rPr lang="he-IL" altLang="he-IL" sz="2400" dirty="0" err="1" smtClean="0">
                <a:solidFill>
                  <a:srgbClr val="222222"/>
                </a:solidFill>
                <a:latin typeface="inherit"/>
              </a:rPr>
              <a:t>yber</a:t>
            </a:r>
            <a:r>
              <a:rPr lang="he-IL" altLang="he-IL" sz="2400" dirty="0" smtClean="0">
                <a:solidFill>
                  <a:srgbClr val="222222"/>
                </a:solidFill>
                <a:latin typeface="inherit"/>
              </a:rPr>
              <a:t> </a:t>
            </a:r>
            <a:r>
              <a:rPr lang="en-US" altLang="he-IL" sz="2400" dirty="0" smtClean="0">
                <a:solidFill>
                  <a:srgbClr val="222222"/>
                </a:solidFill>
                <a:latin typeface="inherit"/>
              </a:rPr>
              <a:t>C</a:t>
            </a:r>
            <a:r>
              <a:rPr lang="he-IL" altLang="he-IL" sz="2400" dirty="0" err="1" smtClean="0">
                <a:solidFill>
                  <a:srgbClr val="222222"/>
                </a:solidFill>
                <a:latin typeface="inherit"/>
              </a:rPr>
              <a:t>ourse</a:t>
            </a:r>
            <a:r>
              <a:rPr lang="he-IL" altLang="he-IL" sz="2400" dirty="0" smtClean="0">
                <a:solidFill>
                  <a:srgbClr val="222222"/>
                </a:solidFill>
                <a:latin typeface="inherit"/>
              </a:rPr>
              <a:t> </a:t>
            </a:r>
            <a:r>
              <a:rPr lang="en-US" altLang="he-IL" sz="2400" dirty="0" smtClean="0">
                <a:solidFill>
                  <a:srgbClr val="222222"/>
                </a:solidFill>
                <a:latin typeface="inherit"/>
              </a:rPr>
              <a:t>for the Hazardous Materials </a:t>
            </a:r>
            <a:r>
              <a:rPr lang="en-US" altLang="he-IL" sz="2400" dirty="0">
                <a:solidFill>
                  <a:srgbClr val="222222"/>
                </a:solidFill>
                <a:latin typeface="inherit"/>
              </a:rPr>
              <a:t>I</a:t>
            </a:r>
            <a:r>
              <a:rPr lang="en-US" altLang="he-IL" sz="2400" dirty="0" smtClean="0">
                <a:solidFill>
                  <a:srgbClr val="222222"/>
                </a:solidFill>
                <a:latin typeface="inherit"/>
              </a:rPr>
              <a:t>ndustry </a:t>
            </a:r>
            <a:r>
              <a:rPr lang="he-IL" altLang="he-IL" sz="2400" dirty="0" err="1">
                <a:solidFill>
                  <a:srgbClr val="222222"/>
                </a:solidFill>
                <a:latin typeface="inherit"/>
              </a:rPr>
              <a:t>in</a:t>
            </a:r>
            <a:r>
              <a:rPr lang="he-IL" altLang="he-IL" sz="2400" dirty="0">
                <a:solidFill>
                  <a:srgbClr val="222222"/>
                </a:solidFill>
                <a:latin typeface="inherit"/>
              </a:rPr>
              <a:t> </a:t>
            </a:r>
            <a:r>
              <a:rPr lang="he-IL" altLang="he-IL" sz="2400" dirty="0" err="1" smtClean="0">
                <a:solidFill>
                  <a:srgbClr val="222222"/>
                </a:solidFill>
                <a:latin typeface="inherit"/>
              </a:rPr>
              <a:t>collaboration</a:t>
            </a:r>
            <a:r>
              <a:rPr lang="he-IL" altLang="he-IL" sz="2400" dirty="0" smtClean="0">
                <a:solidFill>
                  <a:srgbClr val="222222"/>
                </a:solidFill>
                <a:latin typeface="inherit"/>
              </a:rPr>
              <a:t> </a:t>
            </a:r>
            <a:r>
              <a:rPr lang="he-IL" altLang="he-IL" sz="2400" dirty="0" err="1" smtClean="0">
                <a:solidFill>
                  <a:srgbClr val="222222"/>
                </a:solidFill>
                <a:latin typeface="inherit"/>
              </a:rPr>
              <a:t>with</a:t>
            </a:r>
            <a:r>
              <a:rPr lang="he-IL" altLang="he-IL" sz="2400" dirty="0" smtClean="0">
                <a:solidFill>
                  <a:srgbClr val="222222"/>
                </a:solidFill>
                <a:latin typeface="inherit"/>
              </a:rPr>
              <a:t> </a:t>
            </a:r>
            <a:r>
              <a:rPr lang="he-IL" altLang="he-IL" sz="2400" dirty="0" err="1">
                <a:solidFill>
                  <a:srgbClr val="222222"/>
                </a:solidFill>
                <a:latin typeface="inherit"/>
              </a:rPr>
              <a:t>the</a:t>
            </a:r>
            <a:r>
              <a:rPr lang="he-IL" altLang="he-IL" sz="2400" dirty="0">
                <a:solidFill>
                  <a:srgbClr val="222222"/>
                </a:solidFill>
                <a:latin typeface="inherit"/>
              </a:rPr>
              <a:t> </a:t>
            </a:r>
            <a:r>
              <a:rPr lang="he-IL" altLang="he-IL" sz="2400" dirty="0" err="1">
                <a:solidFill>
                  <a:srgbClr val="222222"/>
                </a:solidFill>
                <a:latin typeface="inherit"/>
              </a:rPr>
              <a:t>Manufacturers</a:t>
            </a:r>
            <a:r>
              <a:rPr lang="he-IL" altLang="he-IL" sz="2400" dirty="0">
                <a:solidFill>
                  <a:srgbClr val="222222"/>
                </a:solidFill>
                <a:latin typeface="inherit"/>
              </a:rPr>
              <a:t> </a:t>
            </a:r>
            <a:r>
              <a:rPr lang="he-IL" altLang="he-IL" sz="2400" dirty="0" err="1">
                <a:solidFill>
                  <a:srgbClr val="222222"/>
                </a:solidFill>
                <a:latin typeface="inherit"/>
              </a:rPr>
              <a:t>Association</a:t>
            </a:r>
            <a:r>
              <a:rPr lang="he-IL" altLang="he-IL" sz="2400" dirty="0">
                <a:solidFill>
                  <a:srgbClr val="222222"/>
                </a:solidFill>
                <a:latin typeface="inherit"/>
              </a:rPr>
              <a:t> </a:t>
            </a:r>
            <a:r>
              <a:rPr lang="en-US" altLang="he-IL" sz="2400" dirty="0" smtClean="0">
                <a:solidFill>
                  <a:srgbClr val="222222"/>
                </a:solidFill>
                <a:latin typeface="inherit"/>
              </a:rPr>
              <a:t>(</a:t>
            </a:r>
            <a:r>
              <a:rPr lang="en-US" altLang="en-US" sz="2400" dirty="0">
                <a:solidFill>
                  <a:srgbClr val="222222"/>
                </a:solidFill>
                <a:latin typeface="inherit"/>
              </a:rPr>
              <a:t>Within 4 days of registering the course was filled )</a:t>
            </a:r>
          </a:p>
          <a:p>
            <a:pPr marL="342900" indent="-342900" algn="l" rtl="0" eaLnBrk="0" fontAlgn="base" hangingPunct="0">
              <a:spcBef>
                <a:spcPct val="0"/>
              </a:spcBef>
              <a:spcAft>
                <a:spcPct val="0"/>
              </a:spcAft>
              <a:buFont typeface="Wingdings" panose="05000000000000000000" pitchFamily="2" charset="2"/>
              <a:buChar char="ü"/>
            </a:pPr>
            <a:endParaRPr lang="he-IL" altLang="he-IL" sz="2400" dirty="0">
              <a:solidFill>
                <a:srgbClr val="222222"/>
              </a:solidFill>
              <a:latin typeface="inherit"/>
            </a:endParaRPr>
          </a:p>
        </p:txBody>
      </p:sp>
      <p:sp>
        <p:nvSpPr>
          <p:cNvPr id="17" name="Rectangle 5"/>
          <p:cNvSpPr>
            <a:spLocks noChangeArrowheads="1"/>
          </p:cNvSpPr>
          <p:nvPr/>
        </p:nvSpPr>
        <p:spPr bwMode="auto">
          <a:xfrm>
            <a:off x="204371" y="825080"/>
            <a:ext cx="9846160" cy="343692"/>
          </a:xfrm>
          <a:prstGeom prst="rect">
            <a:avLst/>
          </a:prstGeom>
          <a:noFill/>
          <a:ln>
            <a:noFill/>
          </a:ln>
          <a:effectLst/>
        </p:spPr>
        <p:txBody>
          <a:bodyPr vert="horz" wrap="square" lIns="0" tIns="-12696" rIns="0" bIns="-12696" numCol="1" anchor="ctr" anchorCtr="0" compatLnSpc="1">
            <a:prstTxWarp prst="textNoShape">
              <a:avLst/>
            </a:prstTxWarp>
            <a:spAutoFit/>
          </a:bodyPr>
          <a:lstStyle/>
          <a:p>
            <a:pPr lvl="0" algn="l" rtl="0" eaLnBrk="0" fontAlgn="base" hangingPunct="0">
              <a:spcBef>
                <a:spcPct val="0"/>
              </a:spcBef>
              <a:spcAft>
                <a:spcPct val="0"/>
              </a:spcAft>
            </a:pPr>
            <a:r>
              <a:rPr lang="en-US" altLang="he-IL" sz="2400" dirty="0" smtClean="0">
                <a:solidFill>
                  <a:srgbClr val="222222"/>
                </a:solidFill>
                <a:latin typeface="inherit"/>
              </a:rPr>
              <a:t>In order t</a:t>
            </a:r>
            <a:r>
              <a:rPr lang="he-IL" altLang="he-IL" sz="2400" dirty="0" smtClean="0">
                <a:solidFill>
                  <a:srgbClr val="222222"/>
                </a:solidFill>
                <a:latin typeface="inherit"/>
              </a:rPr>
              <a:t>o </a:t>
            </a:r>
            <a:r>
              <a:rPr lang="he-IL" altLang="he-IL" sz="2400" dirty="0" err="1" smtClean="0">
                <a:solidFill>
                  <a:srgbClr val="222222"/>
                </a:solidFill>
                <a:latin typeface="inherit"/>
              </a:rPr>
              <a:t>motivate</a:t>
            </a:r>
            <a:r>
              <a:rPr lang="he-IL" altLang="he-IL" sz="2400" dirty="0" smtClean="0">
                <a:solidFill>
                  <a:srgbClr val="222222"/>
                </a:solidFill>
                <a:latin typeface="inherit"/>
              </a:rPr>
              <a:t> </a:t>
            </a:r>
            <a:r>
              <a:rPr lang="en-US" altLang="he-IL" sz="2400" dirty="0">
                <a:solidFill>
                  <a:srgbClr val="222222"/>
                </a:solidFill>
                <a:latin typeface="inherit"/>
              </a:rPr>
              <a:t>a</a:t>
            </a:r>
            <a:r>
              <a:rPr lang="he-IL" altLang="he-IL" sz="2400" dirty="0" err="1" smtClean="0">
                <a:solidFill>
                  <a:srgbClr val="222222"/>
                </a:solidFill>
                <a:latin typeface="inherit"/>
              </a:rPr>
              <a:t>nd</a:t>
            </a:r>
            <a:r>
              <a:rPr lang="he-IL" altLang="he-IL" sz="2400" dirty="0" smtClean="0">
                <a:solidFill>
                  <a:srgbClr val="222222"/>
                </a:solidFill>
                <a:latin typeface="inherit"/>
              </a:rPr>
              <a:t> </a:t>
            </a:r>
            <a:r>
              <a:rPr lang="he-IL" altLang="he-IL" sz="2400" dirty="0" err="1" smtClean="0">
                <a:solidFill>
                  <a:srgbClr val="222222"/>
                </a:solidFill>
                <a:latin typeface="inherit"/>
              </a:rPr>
              <a:t>encourage</a:t>
            </a:r>
            <a:r>
              <a:rPr lang="he-IL" altLang="he-IL" sz="2400" dirty="0" smtClean="0"/>
              <a:t> </a:t>
            </a:r>
            <a:r>
              <a:rPr lang="he-IL" altLang="he-IL" sz="2400" dirty="0" err="1" smtClean="0">
                <a:solidFill>
                  <a:srgbClr val="222222"/>
                </a:solidFill>
                <a:latin typeface="inherit"/>
              </a:rPr>
              <a:t>the</a:t>
            </a:r>
            <a:r>
              <a:rPr lang="he-IL" altLang="he-IL" sz="2400" dirty="0" smtClean="0">
                <a:solidFill>
                  <a:srgbClr val="222222"/>
                </a:solidFill>
                <a:latin typeface="inherit"/>
              </a:rPr>
              <a:t> </a:t>
            </a:r>
            <a:r>
              <a:rPr lang="en-US" altLang="he-IL" sz="2400" dirty="0" err="1" smtClean="0">
                <a:solidFill>
                  <a:srgbClr val="222222"/>
                </a:solidFill>
                <a:latin typeface="inherit"/>
              </a:rPr>
              <a:t>HazMat</a:t>
            </a:r>
            <a:r>
              <a:rPr lang="en-US" altLang="he-IL" sz="2400" dirty="0" smtClean="0">
                <a:solidFill>
                  <a:srgbClr val="222222"/>
                </a:solidFill>
                <a:latin typeface="inherit"/>
              </a:rPr>
              <a:t> Industry:</a:t>
            </a:r>
          </a:p>
        </p:txBody>
      </p:sp>
      <p:sp>
        <p:nvSpPr>
          <p:cNvPr id="19" name="Rectangle 6"/>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7"/>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8"/>
          <p:cNvSpPr>
            <a:spLocks noChangeArrowheads="1"/>
          </p:cNvSpPr>
          <p:nvPr/>
        </p:nvSpPr>
        <p:spPr bwMode="auto">
          <a:xfrm>
            <a:off x="0" y="20851"/>
            <a:ext cx="65" cy="415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9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he-IL" altLang="he-IL" sz="9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8202" name="Picture 10" descr="SIEM as a Service, SIEM Solution, Security Operation Center, S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310" y="4532051"/>
            <a:ext cx="2128934" cy="139879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9499692" y="5889973"/>
            <a:ext cx="1645001" cy="184666"/>
          </a:xfrm>
          <a:prstGeom prst="rect">
            <a:avLst/>
          </a:prstGeom>
        </p:spPr>
        <p:txBody>
          <a:bodyPr wrap="none">
            <a:spAutoFit/>
          </a:bodyPr>
          <a:lstStyle/>
          <a:p>
            <a:r>
              <a:rPr lang="en-US" sz="600" dirty="0">
                <a:hlinkClick r:id="rId4"/>
              </a:rPr>
              <a:t>https://steppa.ca/portfolio-view/steppa-siem/</a:t>
            </a:r>
            <a:endParaRPr lang="he-IL" sz="600" dirty="0"/>
          </a:p>
        </p:txBody>
      </p:sp>
      <p:sp>
        <p:nvSpPr>
          <p:cNvPr id="23" name="Rectangle 22"/>
          <p:cNvSpPr/>
          <p:nvPr/>
        </p:nvSpPr>
        <p:spPr>
          <a:xfrm rot="20885975">
            <a:off x="9670084" y="2738992"/>
            <a:ext cx="2073300" cy="2075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eaLnBrk="0" fontAlgn="base" hangingPunct="0">
              <a:spcBef>
                <a:spcPct val="0"/>
              </a:spcBef>
              <a:spcAft>
                <a:spcPct val="0"/>
              </a:spcAft>
            </a:pPr>
            <a:r>
              <a:rPr lang="he-IL" altLang="he-IL" dirty="0">
                <a:solidFill>
                  <a:srgbClr val="222222"/>
                </a:solidFill>
                <a:latin typeface="inherit"/>
              </a:rPr>
              <a:t>The </a:t>
            </a:r>
            <a:r>
              <a:rPr lang="he-IL" altLang="he-IL" dirty="0" err="1">
                <a:solidFill>
                  <a:srgbClr val="222222"/>
                </a:solidFill>
                <a:latin typeface="inherit"/>
              </a:rPr>
              <a:t>course</a:t>
            </a:r>
            <a:r>
              <a:rPr lang="he-IL" altLang="he-IL" dirty="0">
                <a:solidFill>
                  <a:srgbClr val="222222"/>
                </a:solidFill>
                <a:latin typeface="inherit"/>
              </a:rPr>
              <a:t> </a:t>
            </a:r>
            <a:r>
              <a:rPr lang="he-IL" altLang="he-IL" dirty="0" err="1">
                <a:solidFill>
                  <a:srgbClr val="222222"/>
                </a:solidFill>
                <a:latin typeface="inherit"/>
              </a:rPr>
              <a:t>is</a:t>
            </a:r>
            <a:r>
              <a:rPr lang="he-IL" altLang="he-IL" dirty="0">
                <a:solidFill>
                  <a:srgbClr val="222222"/>
                </a:solidFill>
                <a:latin typeface="inherit"/>
              </a:rPr>
              <a:t> </a:t>
            </a:r>
            <a:r>
              <a:rPr lang="he-IL" altLang="he-IL" dirty="0" err="1">
                <a:solidFill>
                  <a:srgbClr val="222222"/>
                </a:solidFill>
                <a:latin typeface="inherit"/>
              </a:rPr>
              <a:t>full</a:t>
            </a:r>
            <a:endParaRPr lang="he-IL" altLang="he-IL" dirty="0">
              <a:solidFill>
                <a:srgbClr val="222222"/>
              </a:solidFill>
              <a:latin typeface="Arial" panose="020B0604020202020204" pitchFamily="34" charset="0"/>
            </a:endParaRPr>
          </a:p>
        </p:txBody>
      </p:sp>
      <p:sp>
        <p:nvSpPr>
          <p:cNvPr id="24" name="Rectangle 11"/>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800" b="0" i="0" u="none" strike="noStrike" cap="none" normalizeH="0" baseline="0" dirty="0" smtClean="0">
                <a:ln>
                  <a:noFill/>
                </a:ln>
                <a:solidFill>
                  <a:schemeClr val="tx1"/>
                </a:solidFill>
                <a:effectLst/>
              </a:rPr>
              <a:t/>
            </a:r>
            <a:br>
              <a:rPr kumimoji="0" lang="he-IL" altLang="he-IL" sz="800" b="0" i="0" u="none" strike="noStrike" cap="none" normalizeH="0" baseline="0" dirty="0" smtClean="0">
                <a:ln>
                  <a:noFill/>
                </a:ln>
                <a:solidFill>
                  <a:schemeClr val="tx1"/>
                </a:solidFill>
                <a:effectLst/>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p:nvPr/>
        </p:nvSpPr>
        <p:spPr>
          <a:xfrm rot="20828258">
            <a:off x="9710850" y="2948812"/>
            <a:ext cx="2104014" cy="280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smtClean="0"/>
              <a:t>A </a:t>
            </a:r>
            <a:r>
              <a:rPr lang="en-US" sz="1100" dirty="0"/>
              <a:t>date for another course will </a:t>
            </a:r>
            <a:r>
              <a:rPr lang="en-US" sz="1100" dirty="0" smtClean="0"/>
              <a:t>be announced</a:t>
            </a:r>
            <a:endParaRPr lang="he-IL" sz="1100" dirty="0"/>
          </a:p>
        </p:txBody>
      </p:sp>
      <p:sp>
        <p:nvSpPr>
          <p:cNvPr id="2"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213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44</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Rectangle 1"/>
          <p:cNvSpPr>
            <a:spLocks noGrp="1" noChangeArrowheads="1"/>
          </p:cNvSpPr>
          <p:nvPr>
            <p:ph idx="1"/>
          </p:nvPr>
        </p:nvSpPr>
        <p:spPr bwMode="auto">
          <a:xfrm>
            <a:off x="288758" y="1169454"/>
            <a:ext cx="11579191" cy="9624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 rIns="0" bIns="-11109" numCol="1" anchor="ctr" anchorCtr="0" compatLnSpc="1">
            <a:prstTxWarp prst="textNoShape">
              <a:avLst/>
            </a:prstTxWarp>
            <a:spAutoFit/>
          </a:bodyPr>
          <a:lstStyle/>
          <a:p>
            <a:pPr marL="0" lvl="0" indent="0" algn="l" rtl="0" eaLnBrk="0" fontAlgn="base" hangingPunct="0">
              <a:lnSpc>
                <a:spcPct val="100000"/>
              </a:lnSpc>
              <a:spcBef>
                <a:spcPct val="0"/>
              </a:spcBef>
              <a:spcAft>
                <a:spcPct val="0"/>
              </a:spcAft>
              <a:buNone/>
            </a:pPr>
            <a:r>
              <a:rPr lang="he-IL" altLang="he-IL" sz="3200" dirty="0" err="1" smtClean="0">
                <a:solidFill>
                  <a:srgbClr val="222222"/>
                </a:solidFill>
                <a:latin typeface="inherit"/>
              </a:rPr>
              <a:t>As</a:t>
            </a:r>
            <a:r>
              <a:rPr lang="he-IL" altLang="he-IL" sz="3200" dirty="0" smtClean="0">
                <a:solidFill>
                  <a:srgbClr val="222222"/>
                </a:solidFill>
                <a:latin typeface="inherit"/>
              </a:rPr>
              <a:t> </a:t>
            </a:r>
            <a:r>
              <a:rPr lang="he-IL" altLang="he-IL" sz="3200" dirty="0">
                <a:solidFill>
                  <a:srgbClr val="222222"/>
                </a:solidFill>
                <a:latin typeface="inherit"/>
              </a:rPr>
              <a:t>a </a:t>
            </a:r>
            <a:r>
              <a:rPr lang="he-IL" altLang="he-IL" sz="3200" dirty="0" err="1">
                <a:solidFill>
                  <a:srgbClr val="222222"/>
                </a:solidFill>
                <a:latin typeface="inherit"/>
              </a:rPr>
              <a:t>result</a:t>
            </a:r>
            <a:r>
              <a:rPr lang="he-IL" altLang="he-IL" sz="3200" dirty="0">
                <a:solidFill>
                  <a:srgbClr val="222222"/>
                </a:solidFill>
                <a:latin typeface="inherit"/>
              </a:rPr>
              <a:t> of </a:t>
            </a:r>
            <a:r>
              <a:rPr lang="en-US" altLang="he-IL" sz="3200" dirty="0" smtClean="0">
                <a:solidFill>
                  <a:srgbClr val="222222"/>
                </a:solidFill>
                <a:latin typeface="inherit"/>
              </a:rPr>
              <a:t>all </a:t>
            </a:r>
            <a:r>
              <a:rPr lang="he-IL" altLang="he-IL" sz="3200" dirty="0" err="1" smtClean="0">
                <a:solidFill>
                  <a:srgbClr val="222222"/>
                </a:solidFill>
                <a:latin typeface="inherit"/>
              </a:rPr>
              <a:t>these</a:t>
            </a:r>
            <a:r>
              <a:rPr lang="he-IL" altLang="he-IL" sz="3200" dirty="0" smtClean="0">
                <a:solidFill>
                  <a:srgbClr val="222222"/>
                </a:solidFill>
                <a:latin typeface="inherit"/>
              </a:rPr>
              <a:t> </a:t>
            </a:r>
            <a:r>
              <a:rPr lang="he-IL" altLang="he-IL" sz="3200" dirty="0" err="1">
                <a:solidFill>
                  <a:srgbClr val="222222"/>
                </a:solidFill>
                <a:latin typeface="inherit"/>
              </a:rPr>
              <a:t>actions</a:t>
            </a:r>
            <a:r>
              <a:rPr lang="he-IL" altLang="he-IL" sz="3200" dirty="0">
                <a:solidFill>
                  <a:srgbClr val="222222"/>
                </a:solidFill>
                <a:latin typeface="inherit"/>
              </a:rPr>
              <a:t>, </a:t>
            </a:r>
            <a:r>
              <a:rPr lang="he-IL" altLang="he-IL" sz="3200" dirty="0" err="1">
                <a:solidFill>
                  <a:srgbClr val="222222"/>
                </a:solidFill>
                <a:latin typeface="inherit"/>
              </a:rPr>
              <a:t>we</a:t>
            </a:r>
            <a:r>
              <a:rPr lang="he-IL" altLang="he-IL" sz="3200" dirty="0">
                <a:solidFill>
                  <a:srgbClr val="222222"/>
                </a:solidFill>
                <a:latin typeface="inherit"/>
              </a:rPr>
              <a:t> will </a:t>
            </a:r>
            <a:r>
              <a:rPr lang="en-US" altLang="he-IL" sz="3200" dirty="0" err="1" smtClean="0">
                <a:solidFill>
                  <a:srgbClr val="FF0000"/>
                </a:solidFill>
                <a:latin typeface="inherit"/>
              </a:rPr>
              <a:t>I</a:t>
            </a:r>
            <a:r>
              <a:rPr lang="he-IL" altLang="he-IL" sz="3200" dirty="0" err="1" smtClean="0">
                <a:solidFill>
                  <a:srgbClr val="FF0000"/>
                </a:solidFill>
                <a:latin typeface="inherit"/>
              </a:rPr>
              <a:t>ncrease</a:t>
            </a:r>
            <a:r>
              <a:rPr lang="he-IL" altLang="he-IL" sz="3200" dirty="0" smtClean="0">
                <a:solidFill>
                  <a:srgbClr val="FF0000"/>
                </a:solidFill>
                <a:latin typeface="inherit"/>
              </a:rPr>
              <a:t> </a:t>
            </a:r>
            <a:r>
              <a:rPr lang="he-IL" altLang="he-IL" sz="3200" dirty="0">
                <a:solidFill>
                  <a:srgbClr val="FF0000"/>
                </a:solidFill>
                <a:latin typeface="inherit"/>
              </a:rPr>
              <a:t>the </a:t>
            </a:r>
            <a:r>
              <a:rPr lang="en-US" altLang="he-IL" sz="3200" dirty="0" err="1" smtClean="0">
                <a:solidFill>
                  <a:srgbClr val="FF0000"/>
                </a:solidFill>
                <a:latin typeface="inherit"/>
              </a:rPr>
              <a:t>R</a:t>
            </a:r>
            <a:r>
              <a:rPr lang="he-IL" altLang="he-IL" sz="3200" dirty="0" err="1" smtClean="0">
                <a:solidFill>
                  <a:srgbClr val="FF0000"/>
                </a:solidFill>
                <a:latin typeface="inherit"/>
              </a:rPr>
              <a:t>esilience</a:t>
            </a:r>
            <a:r>
              <a:rPr lang="he-IL" altLang="he-IL" sz="3200" dirty="0" smtClean="0">
                <a:solidFill>
                  <a:srgbClr val="FF0000"/>
                </a:solidFill>
                <a:latin typeface="inherit"/>
              </a:rPr>
              <a:t> </a:t>
            </a:r>
            <a:r>
              <a:rPr lang="he-IL" altLang="he-IL" sz="3200" dirty="0">
                <a:solidFill>
                  <a:srgbClr val="222222"/>
                </a:solidFill>
                <a:latin typeface="inherit"/>
              </a:rPr>
              <a:t>of the </a:t>
            </a:r>
            <a:r>
              <a:rPr lang="he-IL" altLang="he-IL" sz="3200" dirty="0" err="1">
                <a:solidFill>
                  <a:srgbClr val="222222"/>
                </a:solidFill>
                <a:latin typeface="inherit"/>
              </a:rPr>
              <a:t>plants</a:t>
            </a:r>
            <a:r>
              <a:rPr lang="he-IL" altLang="he-IL" sz="3200" dirty="0">
                <a:solidFill>
                  <a:srgbClr val="222222"/>
                </a:solidFill>
                <a:latin typeface="inherit"/>
              </a:rPr>
              <a:t> </a:t>
            </a:r>
            <a:r>
              <a:rPr lang="he-IL" altLang="he-IL" sz="3200" dirty="0" err="1">
                <a:solidFill>
                  <a:srgbClr val="222222"/>
                </a:solidFill>
                <a:latin typeface="inherit"/>
              </a:rPr>
              <a:t>to</a:t>
            </a:r>
            <a:r>
              <a:rPr lang="he-IL" altLang="he-IL" sz="3200" dirty="0">
                <a:solidFill>
                  <a:srgbClr val="222222"/>
                </a:solidFill>
                <a:latin typeface="inherit"/>
              </a:rPr>
              <a:t> a </a:t>
            </a:r>
            <a:r>
              <a:rPr lang="en-US" altLang="he-IL" sz="3200" dirty="0">
                <a:solidFill>
                  <a:srgbClr val="FF0000"/>
                </a:solidFill>
                <a:latin typeface="inherit"/>
              </a:rPr>
              <a:t>v</a:t>
            </a:r>
            <a:r>
              <a:rPr lang="en-US" altLang="he-IL" sz="3200" dirty="0" smtClean="0">
                <a:solidFill>
                  <a:srgbClr val="FF0000"/>
                </a:solidFill>
                <a:latin typeface="inherit"/>
              </a:rPr>
              <a:t>ery</a:t>
            </a:r>
            <a:r>
              <a:rPr lang="en-US" altLang="he-IL" sz="3200" dirty="0" smtClean="0">
                <a:solidFill>
                  <a:srgbClr val="222222"/>
                </a:solidFill>
                <a:latin typeface="inherit"/>
              </a:rPr>
              <a:t> </a:t>
            </a:r>
            <a:r>
              <a:rPr lang="en-US" altLang="he-IL" sz="3200" dirty="0" smtClean="0">
                <a:solidFill>
                  <a:srgbClr val="FF0000"/>
                </a:solidFill>
                <a:latin typeface="inherit"/>
              </a:rPr>
              <a:t>h</a:t>
            </a:r>
            <a:r>
              <a:rPr lang="he-IL" altLang="he-IL" sz="3200" dirty="0" err="1" smtClean="0">
                <a:solidFill>
                  <a:srgbClr val="FF0000"/>
                </a:solidFill>
                <a:latin typeface="inherit"/>
              </a:rPr>
              <a:t>igh</a:t>
            </a:r>
            <a:r>
              <a:rPr lang="he-IL" altLang="he-IL" sz="3200" dirty="0" smtClean="0">
                <a:solidFill>
                  <a:srgbClr val="FF0000"/>
                </a:solidFill>
                <a:latin typeface="inherit"/>
              </a:rPr>
              <a:t> </a:t>
            </a:r>
            <a:r>
              <a:rPr lang="en-US" altLang="he-IL" sz="3200" dirty="0" smtClean="0">
                <a:solidFill>
                  <a:srgbClr val="FF0000"/>
                </a:solidFill>
                <a:latin typeface="inherit"/>
              </a:rPr>
              <a:t>p</a:t>
            </a:r>
            <a:r>
              <a:rPr lang="he-IL" altLang="he-IL" sz="3200" dirty="0" err="1" smtClean="0">
                <a:solidFill>
                  <a:srgbClr val="FF0000"/>
                </a:solidFill>
                <a:latin typeface="inherit"/>
              </a:rPr>
              <a:t>ercentage</a:t>
            </a:r>
            <a:r>
              <a:rPr lang="he-IL" altLang="he-IL" sz="3200" dirty="0" smtClean="0">
                <a:solidFill>
                  <a:srgbClr val="FF0000"/>
                </a:solidFill>
                <a:latin typeface="inherit"/>
              </a:rPr>
              <a:t> </a:t>
            </a:r>
            <a:r>
              <a:rPr lang="he-IL" altLang="he-IL" sz="3200" dirty="0" err="1">
                <a:solidFill>
                  <a:srgbClr val="222222"/>
                </a:solidFill>
                <a:latin typeface="inherit"/>
              </a:rPr>
              <a:t>within</a:t>
            </a:r>
            <a:r>
              <a:rPr lang="he-IL" altLang="he-IL" sz="3200" dirty="0">
                <a:solidFill>
                  <a:srgbClr val="222222"/>
                </a:solidFill>
                <a:latin typeface="inherit"/>
              </a:rPr>
              <a:t> 3 </a:t>
            </a:r>
            <a:r>
              <a:rPr lang="he-IL" altLang="he-IL" sz="3200" dirty="0" err="1" smtClean="0">
                <a:solidFill>
                  <a:srgbClr val="222222"/>
                </a:solidFill>
                <a:latin typeface="inherit"/>
              </a:rPr>
              <a:t>years</a:t>
            </a:r>
            <a:r>
              <a:rPr lang="he-IL" altLang="he-IL" sz="3200" dirty="0" smtClean="0">
                <a:solidFill>
                  <a:srgbClr val="222222"/>
                </a:solidFill>
                <a:latin typeface="inherit"/>
              </a:rPr>
              <a:t>.</a:t>
            </a:r>
            <a:r>
              <a:rPr lang="he-IL" altLang="he-IL" sz="1000" dirty="0" smtClean="0"/>
              <a:t> </a:t>
            </a:r>
            <a:endParaRPr lang="he-IL" altLang="he-IL" sz="2400" dirty="0">
              <a:latin typeface="Arial" panose="020B0604020202020204" pitchFamily="34" charset="0"/>
            </a:endParaRPr>
          </a:p>
        </p:txBody>
      </p:sp>
      <p:pic>
        <p:nvPicPr>
          <p:cNvPr id="7173" name="Picture 5" descr="https://t4.ftcdn.net/jpg/01/57/76/81/240_F_157768124_AapVsahWpso6iRnohKHvjPIb3mSbsz6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254" y="2516624"/>
            <a:ext cx="4874257" cy="32495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99878" y="-294620"/>
            <a:ext cx="2950706" cy="1046440"/>
          </a:xfrm>
          <a:prstGeom prst="rect">
            <a:avLst/>
          </a:prstGeom>
        </p:spPr>
        <p:txBody>
          <a:bodyPr wrap="square">
            <a:spAutoFit/>
          </a:bodyPr>
          <a:lstStyle/>
          <a:p>
            <a:r>
              <a:rPr lang="en-US" dirty="0"/>
              <a:t/>
            </a:r>
            <a:br>
              <a:rPr lang="en-US" dirty="0"/>
            </a:br>
            <a:r>
              <a:rPr lang="en-US" sz="4400" dirty="0">
                <a:latin typeface="+mj-lt"/>
                <a:ea typeface="+mj-ea"/>
                <a:cs typeface="+mj-cs"/>
              </a:rPr>
              <a:t>Summary</a:t>
            </a:r>
            <a:endParaRPr lang="he-IL" sz="4400" dirty="0">
              <a:latin typeface="+mj-lt"/>
              <a:ea typeface="+mj-ea"/>
              <a:cs typeface="+mj-cs"/>
            </a:endParaRPr>
          </a:p>
        </p:txBody>
      </p:sp>
      <p:sp>
        <p:nvSpPr>
          <p:cNvPr id="8" name="Rectangle 6"/>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8340014" y="5766131"/>
            <a:ext cx="992579" cy="184666"/>
          </a:xfrm>
          <a:prstGeom prst="rect">
            <a:avLst/>
          </a:prstGeom>
        </p:spPr>
        <p:txBody>
          <a:bodyPr wrap="none">
            <a:spAutoFit/>
          </a:bodyPr>
          <a:lstStyle/>
          <a:p>
            <a:r>
              <a:rPr lang="en-US" sz="600" dirty="0">
                <a:solidFill>
                  <a:schemeClr val="bg2"/>
                </a:solidFill>
                <a:hlinkClick r:id="rId3"/>
              </a:rPr>
              <a:t>https://www.pexels.com/</a:t>
            </a:r>
            <a:endParaRPr lang="he-IL" sz="600" dirty="0">
              <a:solidFill>
                <a:schemeClr val="bg2"/>
              </a:solidFill>
            </a:endParaRPr>
          </a:p>
        </p:txBody>
      </p:sp>
    </p:spTree>
    <p:extLst>
      <p:ext uri="{BB962C8B-B14F-4D97-AF65-F5344CB8AC3E}">
        <p14:creationId xmlns:p14="http://schemas.microsoft.com/office/powerpoint/2010/main" val="255996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45</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6" name="Picture 5"/>
          <p:cNvPicPr>
            <a:picLocks noChangeAspect="1"/>
          </p:cNvPicPr>
          <p:nvPr/>
        </p:nvPicPr>
        <p:blipFill>
          <a:blip r:embed="rId2"/>
          <a:stretch>
            <a:fillRect/>
          </a:stretch>
        </p:blipFill>
        <p:spPr>
          <a:xfrm>
            <a:off x="2638425" y="1366837"/>
            <a:ext cx="7524750" cy="4162425"/>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2059806" y="1366837"/>
            <a:ext cx="510139" cy="4162425"/>
          </a:xfrm>
          <a:prstGeom prst="rect">
            <a:avLst/>
          </a:prstGeom>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8" name="Rectangle 7"/>
          <p:cNvSpPr/>
          <p:nvPr/>
        </p:nvSpPr>
        <p:spPr>
          <a:xfrm>
            <a:off x="10201178" y="1366837"/>
            <a:ext cx="510139" cy="4162425"/>
          </a:xfrm>
          <a:prstGeom prst="rect">
            <a:avLst/>
          </a:prstGeom>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10" name="TextBox 9"/>
          <p:cNvSpPr txBox="1"/>
          <p:nvPr/>
        </p:nvSpPr>
        <p:spPr>
          <a:xfrm>
            <a:off x="3482821" y="-158557"/>
            <a:ext cx="6864338" cy="1200329"/>
          </a:xfrm>
          <a:prstGeom prst="rect">
            <a:avLst/>
          </a:prstGeom>
          <a:noFill/>
        </p:spPr>
        <p:txBody>
          <a:bodyPr wrap="square" rtlCol="0">
            <a:spAutoFit/>
          </a:bodyPr>
          <a:lstStyle/>
          <a:p>
            <a:pPr algn="l"/>
            <a:r>
              <a:rPr lang="en-US" sz="7200" b="1" dirty="0" smtClean="0">
                <a:latin typeface="Bradley Hand ITC" panose="03070402050302030203" pitchFamily="66" charset="0"/>
              </a:rPr>
              <a:t>Thank You ! 	</a:t>
            </a:r>
            <a:endParaRPr lang="en-US" sz="7200" b="1" dirty="0">
              <a:latin typeface="Bradley Hand ITC" panose="03070402050302030203" pitchFamily="66" charset="0"/>
            </a:endParaRPr>
          </a:p>
        </p:txBody>
      </p:sp>
    </p:spTree>
    <p:extLst>
      <p:ext uri="{BB962C8B-B14F-4D97-AF65-F5344CB8AC3E}">
        <p14:creationId xmlns:p14="http://schemas.microsoft.com/office/powerpoint/2010/main" val="320300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19508"/>
            <a:ext cx="7348251" cy="1325563"/>
          </a:xfrm>
        </p:spPr>
        <p:txBody>
          <a:bodyPr>
            <a:noAutofit/>
          </a:bodyPr>
          <a:lstStyle/>
          <a:p>
            <a:pPr lvl="0" algn="l" rtl="0" eaLnBrk="0" fontAlgn="base" hangingPunct="0">
              <a:lnSpc>
                <a:spcPct val="100000"/>
              </a:lnSpc>
              <a:spcAft>
                <a:spcPct val="0"/>
              </a:spcAft>
            </a:pPr>
            <a:r>
              <a:rPr lang="he-IL" altLang="he-IL" sz="2800" dirty="0">
                <a:solidFill>
                  <a:srgbClr val="222222"/>
                </a:solidFill>
                <a:latin typeface="inherit"/>
              </a:rPr>
              <a:t>Hydrogen </a:t>
            </a:r>
            <a:r>
              <a:rPr lang="he-IL" altLang="he-IL" sz="2800" dirty="0" err="1">
                <a:solidFill>
                  <a:srgbClr val="222222"/>
                </a:solidFill>
                <a:latin typeface="inherit"/>
              </a:rPr>
              <a:t>as</a:t>
            </a:r>
            <a:r>
              <a:rPr lang="he-IL" altLang="he-IL" sz="2800" dirty="0">
                <a:solidFill>
                  <a:srgbClr val="222222"/>
                </a:solidFill>
                <a:latin typeface="inherit"/>
              </a:rPr>
              <a:t> a </a:t>
            </a:r>
            <a:r>
              <a:rPr lang="he-IL" altLang="he-IL" sz="2800" dirty="0" err="1">
                <a:solidFill>
                  <a:srgbClr val="222222"/>
                </a:solidFill>
                <a:latin typeface="inherit"/>
              </a:rPr>
              <a:t>hazardous</a:t>
            </a:r>
            <a:r>
              <a:rPr lang="he-IL" altLang="he-IL" sz="2800" dirty="0">
                <a:solidFill>
                  <a:srgbClr val="222222"/>
                </a:solidFill>
                <a:latin typeface="inherit"/>
              </a:rPr>
              <a:t> </a:t>
            </a:r>
            <a:r>
              <a:rPr lang="he-IL" altLang="he-IL" sz="2800" dirty="0" err="1">
                <a:solidFill>
                  <a:srgbClr val="222222"/>
                </a:solidFill>
                <a:latin typeface="inherit"/>
              </a:rPr>
              <a:t>substance</a:t>
            </a:r>
            <a:r>
              <a:rPr lang="he-IL" altLang="he-IL" sz="2800" dirty="0"/>
              <a:t> </a:t>
            </a:r>
            <a:endParaRPr lang="he-IL" altLang="he-IL" sz="28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8E3E0663-2E0C-4D6A-8756-C5828BA5C552}" type="slidenum">
              <a:rPr lang="he-IL" smtClean="0"/>
              <a:t>5</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6"/>
          <p:cNvSpPr/>
          <p:nvPr/>
        </p:nvSpPr>
        <p:spPr>
          <a:xfrm>
            <a:off x="342355" y="1010322"/>
            <a:ext cx="10230311" cy="646331"/>
          </a:xfrm>
          <a:prstGeom prst="rect">
            <a:avLst/>
          </a:prstGeom>
        </p:spPr>
        <p:txBody>
          <a:bodyPr wrap="square">
            <a:spAutoFit/>
          </a:bodyPr>
          <a:lstStyle/>
          <a:p>
            <a:pPr algn="l"/>
            <a:r>
              <a:rPr lang="en-US" dirty="0">
                <a:solidFill>
                  <a:srgbClr val="00539A"/>
                </a:solidFill>
              </a:rPr>
              <a:t>What is LEL?</a:t>
            </a:r>
          </a:p>
          <a:p>
            <a:pPr algn="l"/>
            <a:r>
              <a:rPr lang="en-US" dirty="0">
                <a:solidFill>
                  <a:srgbClr val="00539A"/>
                </a:solidFill>
                <a:latin typeface="Roboto"/>
              </a:rPr>
              <a:t>The Lower Explosive Limit (LEL) is the lowest concentration of a gas or </a:t>
            </a:r>
            <a:r>
              <a:rPr lang="en-US" dirty="0" smtClean="0">
                <a:solidFill>
                  <a:srgbClr val="00539A"/>
                </a:solidFill>
                <a:latin typeface="Roboto"/>
              </a:rPr>
              <a:t>vapor </a:t>
            </a:r>
            <a:r>
              <a:rPr lang="en-US" dirty="0">
                <a:solidFill>
                  <a:srgbClr val="00539A"/>
                </a:solidFill>
                <a:latin typeface="Roboto"/>
              </a:rPr>
              <a:t>that will burn in air.</a:t>
            </a:r>
            <a:endParaRPr lang="en-US" b="0" i="0" dirty="0">
              <a:solidFill>
                <a:srgbClr val="00539A"/>
              </a:solidFill>
              <a:effectLst/>
              <a:latin typeface="Roboto"/>
            </a:endParaRPr>
          </a:p>
        </p:txBody>
      </p:sp>
      <p:pic>
        <p:nvPicPr>
          <p:cNvPr id="8" name="Picture 7"/>
          <p:cNvPicPr>
            <a:picLocks noChangeAspect="1"/>
          </p:cNvPicPr>
          <p:nvPr/>
        </p:nvPicPr>
        <p:blipFill>
          <a:blip r:embed="rId2"/>
          <a:stretch>
            <a:fillRect/>
          </a:stretch>
        </p:blipFill>
        <p:spPr>
          <a:xfrm>
            <a:off x="0" y="1686097"/>
            <a:ext cx="7017745" cy="2046117"/>
          </a:xfrm>
          <a:prstGeom prst="rect">
            <a:avLst/>
          </a:prstGeom>
        </p:spPr>
      </p:pic>
      <p:sp>
        <p:nvSpPr>
          <p:cNvPr id="10" name="TextBox 9"/>
          <p:cNvSpPr txBox="1"/>
          <p:nvPr/>
        </p:nvSpPr>
        <p:spPr>
          <a:xfrm>
            <a:off x="7932144" y="2454423"/>
            <a:ext cx="3238959" cy="646331"/>
          </a:xfrm>
          <a:prstGeom prst="rect">
            <a:avLst/>
          </a:prstGeom>
          <a:noFill/>
        </p:spPr>
        <p:txBody>
          <a:bodyPr wrap="square" rtlCol="1">
            <a:spAutoFit/>
          </a:bodyPr>
          <a:lstStyle/>
          <a:p>
            <a:pPr algn="l" rtl="0"/>
            <a:r>
              <a:rPr lang="en-US" dirty="0" smtClean="0"/>
              <a:t>Hydrogen LEL = 40000 ppm</a:t>
            </a:r>
          </a:p>
          <a:p>
            <a:pPr algn="l" rtl="0"/>
            <a:endParaRPr lang="he-IL" dirty="0"/>
          </a:p>
        </p:txBody>
      </p:sp>
      <p:sp>
        <p:nvSpPr>
          <p:cNvPr id="11" name="Rectangle 10"/>
          <p:cNvSpPr/>
          <p:nvPr/>
        </p:nvSpPr>
        <p:spPr>
          <a:xfrm>
            <a:off x="238697" y="4017212"/>
            <a:ext cx="9995972" cy="923330"/>
          </a:xfrm>
          <a:prstGeom prst="rect">
            <a:avLst/>
          </a:prstGeom>
        </p:spPr>
        <p:txBody>
          <a:bodyPr wrap="square">
            <a:spAutoFit/>
          </a:bodyPr>
          <a:lstStyle/>
          <a:p>
            <a:pPr algn="l"/>
            <a:r>
              <a:rPr lang="en-US" dirty="0"/>
              <a:t/>
            </a:r>
            <a:br>
              <a:rPr lang="en-US" dirty="0"/>
            </a:br>
            <a:r>
              <a:rPr lang="en-US" dirty="0">
                <a:solidFill>
                  <a:srgbClr val="222222"/>
                </a:solidFill>
                <a:latin typeface="arial" panose="020B0604020202020204" pitchFamily="34" charset="0"/>
              </a:rPr>
              <a:t>Hydrogen is an explosive / flammable substance (can explode at a minimum concentration of hydrogen gas in a homogeneous mixture with oxygen). </a:t>
            </a:r>
            <a:endParaRPr lang="he-IL" dirty="0"/>
          </a:p>
        </p:txBody>
      </p:sp>
      <p:sp>
        <p:nvSpPr>
          <p:cNvPr id="12" name="Rectangle 11"/>
          <p:cNvSpPr/>
          <p:nvPr/>
        </p:nvSpPr>
        <p:spPr>
          <a:xfrm>
            <a:off x="4230476" y="5280240"/>
            <a:ext cx="460505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pt-BR" dirty="0"/>
              <a:t> 2H2(g) + O2(g) → 2H2O(l)        ΔHo = - 572 </a:t>
            </a:r>
            <a:r>
              <a:rPr lang="pt-BR" dirty="0" smtClean="0"/>
              <a:t>kJ</a:t>
            </a:r>
            <a:endParaRPr lang="pt-BR" dirty="0"/>
          </a:p>
        </p:txBody>
      </p:sp>
      <p:sp>
        <p:nvSpPr>
          <p:cNvPr id="13" name="Rectangle 12"/>
          <p:cNvSpPr/>
          <p:nvPr/>
        </p:nvSpPr>
        <p:spPr>
          <a:xfrm>
            <a:off x="1570774" y="5280240"/>
            <a:ext cx="2723823"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algn="l"/>
            <a:r>
              <a:rPr lang="en-US" dirty="0">
                <a:solidFill>
                  <a:srgbClr val="222222"/>
                </a:solidFill>
                <a:latin typeface="arial" panose="020B0604020202020204" pitchFamily="34" charset="0"/>
              </a:rPr>
              <a:t>The reaction that </a:t>
            </a:r>
            <a:r>
              <a:rPr lang="en-US" dirty="0" smtClean="0">
                <a:solidFill>
                  <a:srgbClr val="222222"/>
                </a:solidFill>
                <a:latin typeface="arial" panose="020B0604020202020204" pitchFamily="34" charset="0"/>
              </a:rPr>
              <a:t>occurs:</a:t>
            </a:r>
            <a:endParaRPr lang="he-IL" dirty="0"/>
          </a:p>
        </p:txBody>
      </p:sp>
      <p:sp>
        <p:nvSpPr>
          <p:cNvPr id="1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378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6</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6" name="Picture 5">
            <a:hlinkClick r:id="rId2" action="ppaction://hlinkfile"/>
          </p:cNvPr>
          <p:cNvPicPr>
            <a:picLocks noChangeAspect="1"/>
          </p:cNvPicPr>
          <p:nvPr/>
        </p:nvPicPr>
        <p:blipFill>
          <a:blip r:embed="rId3"/>
          <a:stretch>
            <a:fillRect/>
          </a:stretch>
        </p:blipFill>
        <p:spPr>
          <a:xfrm>
            <a:off x="6719278" y="1691075"/>
            <a:ext cx="4998078" cy="4081764"/>
          </a:xfrm>
          <a:prstGeom prst="rect">
            <a:avLst/>
          </a:prstGeom>
        </p:spPr>
      </p:pic>
      <p:sp>
        <p:nvSpPr>
          <p:cNvPr id="7" name="Rectangle 6"/>
          <p:cNvSpPr/>
          <p:nvPr/>
        </p:nvSpPr>
        <p:spPr>
          <a:xfrm>
            <a:off x="3259549" y="156015"/>
            <a:ext cx="6926704" cy="523220"/>
          </a:xfrm>
          <a:prstGeom prst="rect">
            <a:avLst/>
          </a:prstGeom>
        </p:spPr>
        <p:txBody>
          <a:bodyPr wrap="none">
            <a:spAutoFit/>
          </a:bodyPr>
          <a:lstStyle/>
          <a:p>
            <a:r>
              <a:rPr lang="en-US" sz="2800" dirty="0"/>
              <a:t> Hindenburg disaster occurred on May 6, 1937</a:t>
            </a:r>
            <a:endParaRPr lang="he-IL" sz="2800" dirty="0"/>
          </a:p>
        </p:txBody>
      </p:sp>
      <p:sp>
        <p:nvSpPr>
          <p:cNvPr id="8" name="Rectangle 7"/>
          <p:cNvSpPr/>
          <p:nvPr/>
        </p:nvSpPr>
        <p:spPr>
          <a:xfrm>
            <a:off x="1389830" y="4108692"/>
            <a:ext cx="2655471" cy="646331"/>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algn="l" rtl="0"/>
            <a:r>
              <a:rPr lang="en-US" dirty="0" smtClean="0"/>
              <a:t>97 </a:t>
            </a:r>
            <a:r>
              <a:rPr lang="en-US" dirty="0"/>
              <a:t>people on </a:t>
            </a:r>
            <a:r>
              <a:rPr lang="en-US" dirty="0" smtClean="0"/>
              <a:t>board</a:t>
            </a:r>
            <a:endParaRPr lang="he-IL" dirty="0" smtClean="0"/>
          </a:p>
          <a:p>
            <a:pPr lvl="0" algn="l" rtl="0" eaLnBrk="0" fontAlgn="base" hangingPunct="0">
              <a:spcBef>
                <a:spcPct val="0"/>
              </a:spcBef>
              <a:spcAft>
                <a:spcPct val="0"/>
              </a:spcAft>
            </a:pPr>
            <a:r>
              <a:rPr lang="en-US" altLang="he-IL" dirty="0" smtClean="0"/>
              <a:t>36</a:t>
            </a:r>
            <a:r>
              <a:rPr lang="he-IL" altLang="he-IL" dirty="0" smtClean="0"/>
              <a:t> </a:t>
            </a:r>
            <a:r>
              <a:rPr lang="he-IL" altLang="he-IL" dirty="0" err="1" smtClean="0"/>
              <a:t>died</a:t>
            </a:r>
            <a:r>
              <a:rPr lang="he-IL" altLang="he-IL" dirty="0" smtClean="0"/>
              <a:t> </a:t>
            </a:r>
            <a:r>
              <a:rPr lang="he-IL" altLang="he-IL" dirty="0" err="1"/>
              <a:t>from</a:t>
            </a:r>
            <a:r>
              <a:rPr lang="he-IL" altLang="he-IL" dirty="0"/>
              <a:t> </a:t>
            </a:r>
            <a:r>
              <a:rPr lang="he-IL" altLang="he-IL" dirty="0" err="1"/>
              <a:t>the</a:t>
            </a:r>
            <a:r>
              <a:rPr lang="he-IL" altLang="he-IL" dirty="0"/>
              <a:t> </a:t>
            </a:r>
            <a:r>
              <a:rPr lang="he-IL" altLang="he-IL" dirty="0" err="1"/>
              <a:t>incident</a:t>
            </a:r>
            <a:r>
              <a:rPr lang="he-IL" altLang="he-IL" dirty="0"/>
              <a:t> </a:t>
            </a:r>
          </a:p>
        </p:txBody>
      </p:sp>
      <p:sp>
        <p:nvSpPr>
          <p:cNvPr id="9"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991204" y="1691075"/>
            <a:ext cx="4235326"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en-US" sz="2800" dirty="0"/>
              <a:t>Hydrogen + </a:t>
            </a:r>
            <a:r>
              <a:rPr lang="en-US" sz="2800" dirty="0" smtClean="0"/>
              <a:t>Oxygen </a:t>
            </a:r>
            <a:r>
              <a:rPr lang="en-US" sz="2800" dirty="0"/>
              <a:t>+ </a:t>
            </a:r>
            <a:r>
              <a:rPr lang="en-US" sz="2800" dirty="0" smtClean="0"/>
              <a:t>Spark </a:t>
            </a:r>
          </a:p>
          <a:p>
            <a:r>
              <a:rPr lang="en-US" sz="2800" dirty="0" smtClean="0"/>
              <a:t>of </a:t>
            </a:r>
            <a:r>
              <a:rPr lang="en-US" sz="2800" dirty="0"/>
              <a:t>electrostatic electricity </a:t>
            </a:r>
          </a:p>
        </p:txBody>
      </p:sp>
    </p:spTree>
    <p:extLst>
      <p:ext uri="{BB962C8B-B14F-4D97-AF65-F5344CB8AC3E}">
        <p14:creationId xmlns:p14="http://schemas.microsoft.com/office/powerpoint/2010/main" val="401426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7</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7" name="Rectangle 6"/>
          <p:cNvSpPr/>
          <p:nvPr/>
        </p:nvSpPr>
        <p:spPr>
          <a:xfrm>
            <a:off x="118552" y="1320458"/>
            <a:ext cx="10935160" cy="1800493"/>
          </a:xfrm>
          <a:prstGeom prst="rect">
            <a:avLst/>
          </a:prstGeom>
        </p:spPr>
        <p:txBody>
          <a:bodyPr wrap="square">
            <a:spAutoFit/>
          </a:bodyPr>
          <a:lstStyle/>
          <a:p>
            <a:pPr marL="285750" lvl="0" indent="-285750" algn="l" rtl="0" eaLnBrk="0" fontAlgn="base" hangingPunct="0">
              <a:spcBef>
                <a:spcPct val="0"/>
              </a:spcBef>
              <a:spcAft>
                <a:spcPct val="0"/>
              </a:spcAft>
              <a:buFont typeface="Wingdings" panose="05000000000000000000" pitchFamily="2" charset="2"/>
              <a:buChar char="Ø"/>
            </a:pPr>
            <a:r>
              <a:rPr lang="he-IL" altLang="he-IL" dirty="0" smtClean="0"/>
              <a:t>Damage </a:t>
            </a:r>
            <a:r>
              <a:rPr lang="he-IL" altLang="he-IL" dirty="0" err="1" smtClean="0"/>
              <a:t>to</a:t>
            </a:r>
            <a:r>
              <a:rPr lang="he-IL" altLang="he-IL" dirty="0" smtClean="0"/>
              <a:t> </a:t>
            </a:r>
            <a:r>
              <a:rPr lang="he-IL" altLang="he-IL" dirty="0" err="1" smtClean="0"/>
              <a:t>production</a:t>
            </a:r>
            <a:r>
              <a:rPr lang="he-IL" altLang="he-IL" dirty="0" smtClean="0"/>
              <a:t> </a:t>
            </a:r>
            <a:r>
              <a:rPr lang="he-IL" altLang="he-IL" dirty="0" err="1" smtClean="0"/>
              <a:t>system</a:t>
            </a:r>
            <a:r>
              <a:rPr lang="he-IL" altLang="he-IL" dirty="0" smtClean="0"/>
              <a:t> </a:t>
            </a:r>
          </a:p>
          <a:p>
            <a:pPr marL="285750" lvl="0" indent="-285750" algn="l" rtl="0" eaLnBrk="0" fontAlgn="base" hangingPunct="0">
              <a:spcBef>
                <a:spcPct val="0"/>
              </a:spcBef>
              <a:spcAft>
                <a:spcPct val="0"/>
              </a:spcAft>
              <a:buFont typeface="Wingdings" panose="05000000000000000000" pitchFamily="2" charset="2"/>
              <a:buChar char="Ø"/>
            </a:pPr>
            <a:r>
              <a:rPr lang="he-IL" altLang="he-IL" dirty="0" smtClean="0"/>
              <a:t>Damage </a:t>
            </a:r>
            <a:r>
              <a:rPr lang="he-IL" altLang="he-IL" dirty="0" err="1" smtClean="0"/>
              <a:t>to</a:t>
            </a:r>
            <a:r>
              <a:rPr lang="he-IL" altLang="he-IL" dirty="0" smtClean="0"/>
              <a:t> </a:t>
            </a:r>
            <a:r>
              <a:rPr lang="he-IL" altLang="he-IL" dirty="0" err="1" smtClean="0"/>
              <a:t>materials</a:t>
            </a:r>
            <a:r>
              <a:rPr lang="he-IL" altLang="he-IL" dirty="0" smtClean="0"/>
              <a:t> </a:t>
            </a:r>
            <a:r>
              <a:rPr lang="he-IL" altLang="he-IL" dirty="0" err="1" smtClean="0"/>
              <a:t>in</a:t>
            </a:r>
            <a:r>
              <a:rPr lang="he-IL" altLang="he-IL" dirty="0" smtClean="0"/>
              <a:t> </a:t>
            </a:r>
            <a:r>
              <a:rPr lang="he-IL" altLang="he-IL" dirty="0" err="1" smtClean="0"/>
              <a:t>the</a:t>
            </a:r>
            <a:r>
              <a:rPr lang="he-IL" altLang="he-IL" dirty="0" smtClean="0"/>
              <a:t> </a:t>
            </a:r>
            <a:r>
              <a:rPr lang="he-IL" altLang="he-IL" dirty="0" err="1" smtClean="0"/>
              <a:t>factory</a:t>
            </a:r>
            <a:r>
              <a:rPr lang="he-IL" altLang="he-IL" dirty="0" smtClean="0"/>
              <a:t> </a:t>
            </a:r>
            <a:r>
              <a:rPr lang="he-IL" altLang="he-IL" dirty="0" err="1" smtClean="0"/>
              <a:t>during</a:t>
            </a:r>
            <a:r>
              <a:rPr lang="he-IL" altLang="he-IL" dirty="0" smtClean="0"/>
              <a:t> </a:t>
            </a:r>
            <a:r>
              <a:rPr lang="he-IL" altLang="he-IL" dirty="0" err="1" smtClean="0"/>
              <a:t>storage</a:t>
            </a:r>
            <a:r>
              <a:rPr lang="he-IL" altLang="he-IL" dirty="0" smtClean="0"/>
              <a:t> </a:t>
            </a:r>
          </a:p>
          <a:p>
            <a:pPr marL="285750" lvl="0" indent="-285750" algn="l" rtl="0">
              <a:buFont typeface="Wingdings" panose="05000000000000000000" pitchFamily="2" charset="2"/>
              <a:buChar char="Ø"/>
            </a:pPr>
            <a:r>
              <a:rPr lang="he-IL" altLang="he-IL" dirty="0" err="1" smtClean="0"/>
              <a:t>Disruption</a:t>
            </a:r>
            <a:r>
              <a:rPr lang="he-IL" altLang="he-IL" dirty="0" smtClean="0"/>
              <a:t> </a:t>
            </a:r>
            <a:r>
              <a:rPr lang="he-IL" altLang="he-IL" dirty="0" err="1" smtClean="0"/>
              <a:t>of</a:t>
            </a:r>
            <a:r>
              <a:rPr lang="he-IL" altLang="he-IL" dirty="0" smtClean="0"/>
              <a:t> </a:t>
            </a:r>
            <a:r>
              <a:rPr lang="he-IL" altLang="he-IL" dirty="0" err="1" smtClean="0"/>
              <a:t>overall</a:t>
            </a:r>
            <a:r>
              <a:rPr lang="he-IL" altLang="he-IL" dirty="0" smtClean="0"/>
              <a:t> </a:t>
            </a:r>
            <a:r>
              <a:rPr lang="he-IL" altLang="he-IL" dirty="0" err="1" smtClean="0"/>
              <a:t>inventory</a:t>
            </a:r>
            <a:r>
              <a:rPr lang="he-IL" altLang="he-IL" dirty="0" smtClean="0"/>
              <a:t> </a:t>
            </a:r>
            <a:r>
              <a:rPr lang="he-IL" altLang="he-IL" dirty="0" err="1" smtClean="0"/>
              <a:t>management</a:t>
            </a:r>
            <a:r>
              <a:rPr lang="he-IL" altLang="he-IL" dirty="0" smtClean="0"/>
              <a:t> </a:t>
            </a:r>
            <a:r>
              <a:rPr lang="he-IL" altLang="he-IL" dirty="0" err="1" smtClean="0"/>
              <a:t>of</a:t>
            </a:r>
            <a:r>
              <a:rPr lang="he-IL" altLang="he-IL" dirty="0" smtClean="0"/>
              <a:t> </a:t>
            </a:r>
            <a:r>
              <a:rPr lang="he-IL" altLang="he-IL" dirty="0" err="1" smtClean="0"/>
              <a:t>hazardous</a:t>
            </a:r>
            <a:r>
              <a:rPr lang="he-IL" altLang="he-IL" dirty="0" smtClean="0"/>
              <a:t> </a:t>
            </a:r>
            <a:r>
              <a:rPr lang="he-IL" altLang="he-IL" dirty="0" err="1" smtClean="0"/>
              <a:t>materials</a:t>
            </a:r>
            <a:endParaRPr lang="he-IL" altLang="he-IL" dirty="0" smtClean="0"/>
          </a:p>
          <a:p>
            <a:pPr marL="285750" lvl="0" indent="-285750" algn="l" rtl="0">
              <a:buFont typeface="Wingdings" panose="05000000000000000000" pitchFamily="2" charset="2"/>
              <a:buChar char="Ø"/>
            </a:pPr>
            <a:r>
              <a:rPr lang="en-US" dirty="0" smtClean="0"/>
              <a:t>Changing the formula in a computerized process</a:t>
            </a:r>
            <a:r>
              <a:rPr lang="he-IL" altLang="he-IL" dirty="0" smtClean="0"/>
              <a:t> </a:t>
            </a:r>
          </a:p>
          <a:p>
            <a:pPr marL="285750" indent="-285750" algn="l" rtl="0">
              <a:buFont typeface="Wingdings" panose="05000000000000000000" pitchFamily="2" charset="2"/>
              <a:buChar char="Ø"/>
            </a:pPr>
            <a:r>
              <a:rPr lang="he-IL" altLang="he-IL" b="1" dirty="0" err="1" smtClean="0">
                <a:solidFill>
                  <a:srgbClr val="FF0000"/>
                </a:solidFill>
              </a:rPr>
              <a:t>Changing</a:t>
            </a:r>
            <a:r>
              <a:rPr lang="he-IL" altLang="he-IL" b="1" dirty="0" smtClean="0">
                <a:solidFill>
                  <a:srgbClr val="FF0000"/>
                </a:solidFill>
              </a:rPr>
              <a:t> </a:t>
            </a:r>
            <a:r>
              <a:rPr lang="he-IL" altLang="he-IL" b="1" dirty="0" err="1" smtClean="0">
                <a:solidFill>
                  <a:srgbClr val="FF0000"/>
                </a:solidFill>
              </a:rPr>
              <a:t>pressures</a:t>
            </a:r>
            <a:r>
              <a:rPr lang="he-IL" altLang="he-IL" b="1" dirty="0" smtClean="0">
                <a:solidFill>
                  <a:srgbClr val="FF0000"/>
                </a:solidFill>
              </a:rPr>
              <a:t>, </a:t>
            </a:r>
            <a:r>
              <a:rPr lang="he-IL" altLang="he-IL" b="1" dirty="0" err="1" smtClean="0">
                <a:solidFill>
                  <a:srgbClr val="FF0000"/>
                </a:solidFill>
              </a:rPr>
              <a:t>temperatures</a:t>
            </a:r>
            <a:r>
              <a:rPr lang="he-IL" altLang="he-IL" b="1" dirty="0" smtClean="0">
                <a:solidFill>
                  <a:srgbClr val="FF0000"/>
                </a:solidFill>
              </a:rPr>
              <a:t>,</a:t>
            </a:r>
            <a:r>
              <a:rPr lang="en-US" altLang="he-IL" b="1" dirty="0" smtClean="0">
                <a:solidFill>
                  <a:srgbClr val="FF0000"/>
                </a:solidFill>
              </a:rPr>
              <a:t> flow rate and </a:t>
            </a:r>
            <a:r>
              <a:rPr lang="he-IL" altLang="he-IL" b="1" dirty="0" smtClean="0">
                <a:solidFill>
                  <a:srgbClr val="FF0000"/>
                </a:solidFill>
              </a:rPr>
              <a:t> </a:t>
            </a:r>
            <a:r>
              <a:rPr lang="he-IL" altLang="he-IL" b="1" dirty="0" smtClean="0">
                <a:solidFill>
                  <a:srgbClr val="FF0000"/>
                </a:solidFill>
              </a:rPr>
              <a:t>PH </a:t>
            </a:r>
            <a:r>
              <a:rPr lang="he-IL" altLang="he-IL" b="1" dirty="0" err="1" smtClean="0">
                <a:solidFill>
                  <a:srgbClr val="FF0000"/>
                </a:solidFill>
              </a:rPr>
              <a:t>values</a:t>
            </a:r>
            <a:r>
              <a:rPr lang="he-IL" altLang="he-IL" b="1" dirty="0" smtClean="0">
                <a:solidFill>
                  <a:srgbClr val="FF0000"/>
                </a:solidFill>
              </a:rPr>
              <a:t> </a:t>
            </a:r>
            <a:r>
              <a:rPr lang="he-IL" altLang="he-IL" b="1" dirty="0" smtClean="0">
                <a:solidFill>
                  <a:srgbClr val="FF0000"/>
                </a:solidFill>
              </a:rPr>
              <a:t>​​</a:t>
            </a:r>
            <a:r>
              <a:rPr lang="en-US" altLang="he-IL" b="1" dirty="0" smtClean="0">
                <a:solidFill>
                  <a:srgbClr val="FF0000"/>
                </a:solidFill>
              </a:rPr>
              <a:t>of</a:t>
            </a:r>
            <a:r>
              <a:rPr lang="he-IL" altLang="he-IL" b="1" dirty="0" smtClean="0">
                <a:solidFill>
                  <a:srgbClr val="FF0000"/>
                </a:solidFill>
              </a:rPr>
              <a:t> </a:t>
            </a:r>
            <a:r>
              <a:rPr lang="he-IL" altLang="he-IL" b="1" dirty="0" err="1" smtClean="0">
                <a:solidFill>
                  <a:srgbClr val="FF0000"/>
                </a:solidFill>
              </a:rPr>
              <a:t>hazardous</a:t>
            </a:r>
            <a:r>
              <a:rPr lang="he-IL" altLang="he-IL" b="1" dirty="0" smtClean="0">
                <a:solidFill>
                  <a:srgbClr val="FF0000"/>
                </a:solidFill>
              </a:rPr>
              <a:t> </a:t>
            </a:r>
            <a:r>
              <a:rPr lang="he-IL" altLang="he-IL" b="1" dirty="0" err="1" smtClean="0">
                <a:solidFill>
                  <a:srgbClr val="FF0000"/>
                </a:solidFill>
              </a:rPr>
              <a:t>materials</a:t>
            </a:r>
            <a:r>
              <a:rPr lang="he-IL" altLang="he-IL" b="1" dirty="0" smtClean="0">
                <a:solidFill>
                  <a:srgbClr val="FF0000"/>
                </a:solidFill>
              </a:rPr>
              <a:t> </a:t>
            </a:r>
          </a:p>
          <a:p>
            <a:pPr lvl="0" algn="l"/>
            <a:endParaRPr lang="he-IL" altLang="he-IL" dirty="0"/>
          </a:p>
        </p:txBody>
      </p:sp>
      <p:sp>
        <p:nvSpPr>
          <p:cNvPr id="9" name="Rectangle 8"/>
          <p:cNvSpPr/>
          <p:nvPr/>
        </p:nvSpPr>
        <p:spPr>
          <a:xfrm>
            <a:off x="8701530" y="2948955"/>
            <a:ext cx="3404396"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a:spAutoFit/>
          </a:bodyPr>
          <a:lstStyle/>
          <a:p>
            <a:pPr algn="ctr"/>
            <a:r>
              <a:rPr lang="en-US" dirty="0" smtClean="0">
                <a:solidFill>
                  <a:srgbClr val="FF0000"/>
                </a:solidFill>
              </a:rPr>
              <a:t>Can results  </a:t>
            </a:r>
            <a:r>
              <a:rPr lang="en-US" dirty="0">
                <a:solidFill>
                  <a:srgbClr val="FF0000"/>
                </a:solidFill>
              </a:rPr>
              <a:t>great damage </a:t>
            </a:r>
            <a:endParaRPr lang="en-US" dirty="0" smtClean="0">
              <a:solidFill>
                <a:srgbClr val="FF0000"/>
              </a:solidFill>
            </a:endParaRPr>
          </a:p>
          <a:p>
            <a:pPr algn="ctr"/>
            <a:r>
              <a:rPr lang="en-US" dirty="0" smtClean="0">
                <a:solidFill>
                  <a:srgbClr val="FF0000"/>
                </a:solidFill>
              </a:rPr>
              <a:t>to </a:t>
            </a:r>
            <a:r>
              <a:rPr lang="en-US" dirty="0">
                <a:solidFill>
                  <a:srgbClr val="FF0000"/>
                </a:solidFill>
              </a:rPr>
              <a:t>the environment and </a:t>
            </a:r>
            <a:r>
              <a:rPr lang="en-US" dirty="0" smtClean="0">
                <a:solidFill>
                  <a:srgbClr val="FF0000"/>
                </a:solidFill>
              </a:rPr>
              <a:t>to public </a:t>
            </a:r>
            <a:r>
              <a:rPr lang="en-US" dirty="0">
                <a:solidFill>
                  <a:srgbClr val="FF0000"/>
                </a:solidFill>
              </a:rPr>
              <a:t>health</a:t>
            </a:r>
            <a:endParaRPr lang="he-IL" dirty="0">
              <a:solidFill>
                <a:srgbClr val="FF0000"/>
              </a:solidFill>
            </a:endParaRPr>
          </a:p>
        </p:txBody>
      </p:sp>
      <p:sp>
        <p:nvSpPr>
          <p:cNvPr id="10" name="Rectangle 9"/>
          <p:cNvSpPr/>
          <p:nvPr/>
        </p:nvSpPr>
        <p:spPr>
          <a:xfrm>
            <a:off x="251035" y="951126"/>
            <a:ext cx="10960661" cy="369332"/>
          </a:xfrm>
          <a:prstGeom prst="rect">
            <a:avLst/>
          </a:prstGeom>
        </p:spPr>
        <p:txBody>
          <a:bodyPr wrap="square">
            <a:spAutoFit/>
          </a:bodyPr>
          <a:lstStyle/>
          <a:p>
            <a:pPr lvl="0" algn="l" rtl="0"/>
            <a:r>
              <a:rPr lang="en-US" dirty="0"/>
              <a:t>In a cyber </a:t>
            </a:r>
            <a:r>
              <a:rPr lang="en-US" dirty="0" smtClean="0"/>
              <a:t>attack, if </a:t>
            </a:r>
            <a:r>
              <a:rPr lang="en-US" dirty="0" err="1" smtClean="0"/>
              <a:t>HazMat</a:t>
            </a:r>
            <a:r>
              <a:rPr lang="en-US" dirty="0" smtClean="0"/>
              <a:t> </a:t>
            </a:r>
            <a:r>
              <a:rPr lang="he-IL" altLang="he-IL" dirty="0" err="1" smtClean="0"/>
              <a:t>production</a:t>
            </a:r>
            <a:r>
              <a:rPr lang="he-IL" altLang="he-IL" dirty="0" smtClean="0"/>
              <a:t> </a:t>
            </a:r>
            <a:r>
              <a:rPr lang="he-IL" altLang="he-IL" dirty="0" err="1"/>
              <a:t>systems</a:t>
            </a:r>
            <a:r>
              <a:rPr lang="he-IL" altLang="he-IL" dirty="0"/>
              <a:t> </a:t>
            </a:r>
            <a:r>
              <a:rPr lang="he-IL" altLang="he-IL" dirty="0" err="1"/>
              <a:t>are</a:t>
            </a:r>
            <a:r>
              <a:rPr lang="he-IL" altLang="he-IL" dirty="0"/>
              <a:t> </a:t>
            </a:r>
            <a:r>
              <a:rPr lang="he-IL" altLang="he-IL" dirty="0" err="1"/>
              <a:t>connected</a:t>
            </a:r>
            <a:r>
              <a:rPr lang="he-IL" altLang="he-IL" dirty="0"/>
              <a:t> </a:t>
            </a:r>
            <a:r>
              <a:rPr lang="he-IL" altLang="he-IL" dirty="0" err="1"/>
              <a:t>to</a:t>
            </a:r>
            <a:r>
              <a:rPr lang="he-IL" altLang="he-IL" dirty="0"/>
              <a:t> </a:t>
            </a:r>
            <a:r>
              <a:rPr lang="he-IL" altLang="he-IL" dirty="0" err="1"/>
              <a:t>computer</a:t>
            </a:r>
            <a:r>
              <a:rPr lang="he-IL" altLang="he-IL" dirty="0"/>
              <a:t> </a:t>
            </a:r>
            <a:r>
              <a:rPr lang="he-IL" altLang="he-IL" dirty="0" err="1" smtClean="0"/>
              <a:t>systems</a:t>
            </a:r>
            <a:r>
              <a:rPr lang="en-US" altLang="he-IL" dirty="0" smtClean="0"/>
              <a:t>, </a:t>
            </a:r>
            <a:r>
              <a:rPr lang="en-US" dirty="0" smtClean="0"/>
              <a:t>you </a:t>
            </a:r>
            <a:r>
              <a:rPr lang="en-US" dirty="0"/>
              <a:t>can do </a:t>
            </a:r>
            <a:r>
              <a:rPr lang="en-US" dirty="0" smtClean="0"/>
              <a:t>following </a:t>
            </a:r>
            <a:r>
              <a:rPr lang="en-US" dirty="0"/>
              <a:t>things:</a:t>
            </a:r>
            <a:endParaRPr lang="he-IL" dirty="0"/>
          </a:p>
        </p:txBody>
      </p:sp>
      <p:sp>
        <p:nvSpPr>
          <p:cNvPr id="11" name="Rectangle 10"/>
          <p:cNvSpPr/>
          <p:nvPr/>
        </p:nvSpPr>
        <p:spPr>
          <a:xfrm>
            <a:off x="3496019" y="101407"/>
            <a:ext cx="6821291" cy="584775"/>
          </a:xfrm>
          <a:prstGeom prst="rect">
            <a:avLst/>
          </a:prstGeom>
        </p:spPr>
        <p:txBody>
          <a:bodyPr wrap="none">
            <a:spAutoFit/>
          </a:bodyPr>
          <a:lstStyle/>
          <a:p>
            <a:r>
              <a:rPr lang="en-US" sz="3200" dirty="0"/>
              <a:t>Hazardous Materials and Cyber Security</a:t>
            </a:r>
            <a:endParaRPr lang="he-IL" sz="3200" dirty="0"/>
          </a:p>
        </p:txBody>
      </p:sp>
      <p:sp>
        <p:nvSpPr>
          <p:cNvPr id="1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6"/>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pic>
        <p:nvPicPr>
          <p:cNvPr id="18" name="Picture 17"/>
          <p:cNvPicPr>
            <a:picLocks noChangeAspect="1"/>
          </p:cNvPicPr>
          <p:nvPr/>
        </p:nvPicPr>
        <p:blipFill>
          <a:blip r:embed="rId2"/>
          <a:stretch>
            <a:fillRect/>
          </a:stretch>
        </p:blipFill>
        <p:spPr>
          <a:xfrm>
            <a:off x="118552" y="2911679"/>
            <a:ext cx="8053209" cy="3162960"/>
          </a:xfrm>
          <a:prstGeom prst="rect">
            <a:avLst/>
          </a:prstGeom>
        </p:spPr>
      </p:pic>
      <p:sp>
        <p:nvSpPr>
          <p:cNvPr id="21" name="Rectangle 7"/>
          <p:cNvSpPr>
            <a:spLocks noChangeArrowheads="1"/>
          </p:cNvSpPr>
          <p:nvPr/>
        </p:nvSpPr>
        <p:spPr bwMode="auto">
          <a:xfrm>
            <a:off x="1344058" y="-895302"/>
            <a:ext cx="65" cy="415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900" b="0" i="1"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he-IL" altLang="he-IL" sz="900" b="0" i="1"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p:nvPr/>
        </p:nvSpPr>
        <p:spPr>
          <a:xfrm>
            <a:off x="5018505" y="2998627"/>
            <a:ext cx="2974982" cy="338554"/>
          </a:xfrm>
          <a:prstGeom prst="rect">
            <a:avLst/>
          </a:prstGeom>
        </p:spPr>
        <p:txBody>
          <a:bodyPr wrap="none">
            <a:spAutoFit/>
          </a:bodyPr>
          <a:lstStyle/>
          <a:p>
            <a:pPr lvl="0" algn="l" rtl="0" eaLnBrk="0" fontAlgn="base" hangingPunct="0">
              <a:spcBef>
                <a:spcPct val="0"/>
              </a:spcBef>
              <a:spcAft>
                <a:spcPct val="0"/>
              </a:spcAft>
            </a:pPr>
            <a:r>
              <a:rPr lang="en-US" altLang="he-IL" sz="1600" dirty="0" err="1" smtClean="0">
                <a:solidFill>
                  <a:srgbClr val="222222"/>
                </a:solidFill>
                <a:latin typeface="inherit"/>
              </a:rPr>
              <a:t>P</a:t>
            </a:r>
            <a:r>
              <a:rPr lang="he-IL" altLang="he-IL" sz="1600" dirty="0" err="1" smtClean="0">
                <a:solidFill>
                  <a:srgbClr val="222222"/>
                </a:solidFill>
                <a:latin typeface="inherit"/>
              </a:rPr>
              <a:t>roduction</a:t>
            </a:r>
            <a:r>
              <a:rPr lang="he-IL" altLang="he-IL" sz="1600" dirty="0" smtClean="0">
                <a:solidFill>
                  <a:srgbClr val="222222"/>
                </a:solidFill>
                <a:latin typeface="inherit"/>
              </a:rPr>
              <a:t> </a:t>
            </a:r>
            <a:r>
              <a:rPr lang="en-US" altLang="he-IL" sz="1600" dirty="0">
                <a:solidFill>
                  <a:srgbClr val="222222"/>
                </a:solidFill>
                <a:latin typeface="inherit"/>
              </a:rPr>
              <a:t>F</a:t>
            </a:r>
            <a:r>
              <a:rPr lang="he-IL" altLang="he-IL" sz="1600" dirty="0" err="1" smtClean="0">
                <a:solidFill>
                  <a:srgbClr val="222222"/>
                </a:solidFill>
                <a:latin typeface="inherit"/>
              </a:rPr>
              <a:t>loor</a:t>
            </a:r>
            <a:r>
              <a:rPr lang="en-US" altLang="he-IL" sz="1600" dirty="0" smtClean="0">
                <a:solidFill>
                  <a:srgbClr val="222222"/>
                </a:solidFill>
                <a:latin typeface="inherit"/>
              </a:rPr>
              <a:t> – OT network</a:t>
            </a:r>
            <a:endParaRPr lang="he-IL" altLang="he-IL" sz="1600" dirty="0"/>
          </a:p>
        </p:txBody>
      </p:sp>
      <p:pic>
        <p:nvPicPr>
          <p:cNvPr id="2" name="Picture 1"/>
          <p:cNvPicPr>
            <a:picLocks noChangeAspect="1"/>
          </p:cNvPicPr>
          <p:nvPr/>
        </p:nvPicPr>
        <p:blipFill>
          <a:blip r:embed="rId3"/>
          <a:stretch>
            <a:fillRect/>
          </a:stretch>
        </p:blipFill>
        <p:spPr>
          <a:xfrm>
            <a:off x="8701530" y="3872285"/>
            <a:ext cx="3404396" cy="1912838"/>
          </a:xfrm>
          <a:prstGeom prst="rect">
            <a:avLst/>
          </a:prstGeom>
          <a:ln>
            <a:solidFill>
              <a:schemeClr val="accent1">
                <a:shade val="50000"/>
              </a:schemeClr>
            </a:solidFill>
          </a:ln>
        </p:spPr>
      </p:pic>
      <p:sp>
        <p:nvSpPr>
          <p:cNvPr id="3" name="Right Arrow 2"/>
          <p:cNvSpPr/>
          <p:nvPr/>
        </p:nvSpPr>
        <p:spPr>
          <a:xfrm>
            <a:off x="8215364" y="4224569"/>
            <a:ext cx="442563" cy="373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1552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8</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pic>
        <p:nvPicPr>
          <p:cNvPr id="7" name="Picture 6"/>
          <p:cNvPicPr>
            <a:picLocks noChangeAspect="1"/>
          </p:cNvPicPr>
          <p:nvPr/>
        </p:nvPicPr>
        <p:blipFill>
          <a:blip r:embed="rId2"/>
          <a:stretch>
            <a:fillRect/>
          </a:stretch>
        </p:blipFill>
        <p:spPr>
          <a:xfrm>
            <a:off x="9367778" y="1975188"/>
            <a:ext cx="2681001" cy="2021811"/>
          </a:xfrm>
          <a:prstGeom prst="rect">
            <a:avLst/>
          </a:prstGeom>
          <a:ln>
            <a:solidFill>
              <a:schemeClr val="tx1"/>
            </a:solidFill>
          </a:ln>
        </p:spPr>
      </p:pic>
      <p:sp>
        <p:nvSpPr>
          <p:cNvPr id="8" name="TextBox 7"/>
          <p:cNvSpPr txBox="1"/>
          <p:nvPr/>
        </p:nvSpPr>
        <p:spPr>
          <a:xfrm>
            <a:off x="3679633" y="88135"/>
            <a:ext cx="6141598" cy="646331"/>
          </a:xfrm>
          <a:prstGeom prst="rect">
            <a:avLst/>
          </a:prstGeom>
          <a:noFill/>
        </p:spPr>
        <p:txBody>
          <a:bodyPr wrap="square" rtlCol="1">
            <a:spAutoFit/>
          </a:bodyPr>
          <a:lstStyle/>
          <a:p>
            <a:pPr algn="l" rtl="0"/>
            <a:r>
              <a:rPr lang="en-US" sz="3600" dirty="0" smtClean="0"/>
              <a:t>ICS – Industrial Control System</a:t>
            </a:r>
            <a:endParaRPr lang="he-IL" sz="3600" dirty="0"/>
          </a:p>
        </p:txBody>
      </p:sp>
      <p:sp>
        <p:nvSpPr>
          <p:cNvPr id="9" name="TextBox 8"/>
          <p:cNvSpPr txBox="1"/>
          <p:nvPr/>
        </p:nvSpPr>
        <p:spPr>
          <a:xfrm>
            <a:off x="9367778" y="3996720"/>
            <a:ext cx="2681001"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1">
            <a:spAutoFit/>
          </a:bodyPr>
          <a:lstStyle/>
          <a:p>
            <a:pPr algn="ctr"/>
            <a:r>
              <a:rPr lang="en-US" dirty="0" err="1" smtClean="0"/>
              <a:t>HazMat</a:t>
            </a:r>
            <a:endParaRPr lang="he-IL" dirty="0"/>
          </a:p>
        </p:txBody>
      </p:sp>
      <p:pic>
        <p:nvPicPr>
          <p:cNvPr id="10" name="Picture 9"/>
          <p:cNvPicPr>
            <a:picLocks noChangeAspect="1"/>
          </p:cNvPicPr>
          <p:nvPr/>
        </p:nvPicPr>
        <p:blipFill>
          <a:blip r:embed="rId3"/>
          <a:stretch>
            <a:fillRect/>
          </a:stretch>
        </p:blipFill>
        <p:spPr>
          <a:xfrm>
            <a:off x="258032" y="793203"/>
            <a:ext cx="2295525" cy="1990725"/>
          </a:xfrm>
          <a:prstGeom prst="rect">
            <a:avLst/>
          </a:prstGeom>
          <a:ln>
            <a:solidFill>
              <a:schemeClr val="tx1"/>
            </a:solidFill>
          </a:ln>
        </p:spPr>
      </p:pic>
      <p:sp>
        <p:nvSpPr>
          <p:cNvPr id="11" name="TextBox 10"/>
          <p:cNvSpPr txBox="1"/>
          <p:nvPr/>
        </p:nvSpPr>
        <p:spPr>
          <a:xfrm>
            <a:off x="258031" y="2801428"/>
            <a:ext cx="2295525"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1">
            <a:spAutoFit/>
          </a:bodyPr>
          <a:lstStyle>
            <a:defPPr>
              <a:defRPr lang="he-IL"/>
            </a:defPPr>
            <a:lvl1pPr algn="ctr"/>
          </a:lstStyle>
          <a:p>
            <a:r>
              <a:rPr lang="en-US" dirty="0"/>
              <a:t>HMI Station</a:t>
            </a:r>
            <a:endParaRPr lang="he-IL" dirty="0"/>
          </a:p>
        </p:txBody>
      </p:sp>
      <p:pic>
        <p:nvPicPr>
          <p:cNvPr id="12" name="Picture 11"/>
          <p:cNvPicPr>
            <a:picLocks noChangeAspect="1"/>
          </p:cNvPicPr>
          <p:nvPr/>
        </p:nvPicPr>
        <p:blipFill>
          <a:blip r:embed="rId4"/>
          <a:stretch>
            <a:fillRect/>
          </a:stretch>
        </p:blipFill>
        <p:spPr>
          <a:xfrm>
            <a:off x="1005742" y="4142236"/>
            <a:ext cx="3095625" cy="1476375"/>
          </a:xfrm>
          <a:prstGeom prst="rect">
            <a:avLst/>
          </a:prstGeom>
          <a:ln>
            <a:solidFill>
              <a:schemeClr val="tx1"/>
            </a:solidFill>
          </a:ln>
        </p:spPr>
      </p:pic>
      <p:sp>
        <p:nvSpPr>
          <p:cNvPr id="13" name="TextBox 12"/>
          <p:cNvSpPr txBox="1"/>
          <p:nvPr/>
        </p:nvSpPr>
        <p:spPr>
          <a:xfrm>
            <a:off x="1005743" y="5618611"/>
            <a:ext cx="3095625"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1">
            <a:spAutoFit/>
          </a:bodyPr>
          <a:lstStyle>
            <a:defPPr>
              <a:defRPr lang="he-IL"/>
            </a:defPPr>
            <a:lvl1pPr algn="ctr"/>
          </a:lstStyle>
          <a:p>
            <a:r>
              <a:rPr lang="en-US" dirty="0"/>
              <a:t>PLC Controller</a:t>
            </a:r>
            <a:endParaRPr lang="he-IL" dirty="0"/>
          </a:p>
        </p:txBody>
      </p:sp>
      <p:pic>
        <p:nvPicPr>
          <p:cNvPr id="14" name="Picture 13"/>
          <p:cNvPicPr>
            <a:picLocks noChangeAspect="1"/>
          </p:cNvPicPr>
          <p:nvPr/>
        </p:nvPicPr>
        <p:blipFill>
          <a:blip r:embed="rId5"/>
          <a:stretch>
            <a:fillRect/>
          </a:stretch>
        </p:blipFill>
        <p:spPr>
          <a:xfrm>
            <a:off x="5651500" y="4022776"/>
            <a:ext cx="2857500" cy="1600200"/>
          </a:xfrm>
          <a:prstGeom prst="rect">
            <a:avLst/>
          </a:prstGeom>
          <a:ln>
            <a:solidFill>
              <a:schemeClr val="tx1"/>
            </a:solidFill>
          </a:ln>
        </p:spPr>
      </p:pic>
      <p:sp>
        <p:nvSpPr>
          <p:cNvPr id="16" name="TextBox 15"/>
          <p:cNvSpPr txBox="1"/>
          <p:nvPr/>
        </p:nvSpPr>
        <p:spPr>
          <a:xfrm>
            <a:off x="5651500" y="5634634"/>
            <a:ext cx="2857500"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1">
            <a:spAutoFit/>
          </a:bodyPr>
          <a:lstStyle>
            <a:defPPr>
              <a:defRPr lang="he-IL"/>
            </a:defPPr>
            <a:lvl1pPr algn="ctr"/>
          </a:lstStyle>
          <a:p>
            <a:r>
              <a:rPr lang="en-US" dirty="0"/>
              <a:t>Sensors</a:t>
            </a:r>
            <a:endParaRPr lang="he-IL" dirty="0"/>
          </a:p>
        </p:txBody>
      </p:sp>
      <p:pic>
        <p:nvPicPr>
          <p:cNvPr id="17" name="Picture 16"/>
          <p:cNvPicPr>
            <a:picLocks noChangeAspect="1"/>
          </p:cNvPicPr>
          <p:nvPr/>
        </p:nvPicPr>
        <p:blipFill>
          <a:blip r:embed="rId6"/>
          <a:stretch>
            <a:fillRect/>
          </a:stretch>
        </p:blipFill>
        <p:spPr>
          <a:xfrm>
            <a:off x="5832668" y="936078"/>
            <a:ext cx="2476500" cy="1847850"/>
          </a:xfrm>
          <a:prstGeom prst="rect">
            <a:avLst/>
          </a:prstGeom>
          <a:ln>
            <a:solidFill>
              <a:schemeClr val="tx1"/>
            </a:solidFill>
          </a:ln>
        </p:spPr>
      </p:pic>
      <p:sp>
        <p:nvSpPr>
          <p:cNvPr id="18" name="TextBox 17"/>
          <p:cNvSpPr txBox="1"/>
          <p:nvPr/>
        </p:nvSpPr>
        <p:spPr>
          <a:xfrm>
            <a:off x="5832668" y="2809389"/>
            <a:ext cx="2476501"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1">
            <a:spAutoFit/>
          </a:bodyPr>
          <a:lstStyle>
            <a:defPPr>
              <a:defRPr lang="he-IL"/>
            </a:defPPr>
            <a:lvl1pPr algn="ctr"/>
          </a:lstStyle>
          <a:p>
            <a:r>
              <a:rPr lang="en-US" dirty="0" smtClean="0"/>
              <a:t>Field Devices  (Actuators)</a:t>
            </a:r>
            <a:endParaRPr lang="he-IL" dirty="0"/>
          </a:p>
        </p:txBody>
      </p:sp>
      <p:sp>
        <p:nvSpPr>
          <p:cNvPr id="19" name="Down Arrow 18"/>
          <p:cNvSpPr/>
          <p:nvPr/>
        </p:nvSpPr>
        <p:spPr>
          <a:xfrm>
            <a:off x="1480717" y="3268515"/>
            <a:ext cx="359865" cy="728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Down Arrow 19"/>
          <p:cNvSpPr/>
          <p:nvPr/>
        </p:nvSpPr>
        <p:spPr>
          <a:xfrm rot="13895930">
            <a:off x="4376452" y="2070244"/>
            <a:ext cx="359865" cy="230062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Down Arrow 20"/>
          <p:cNvSpPr/>
          <p:nvPr/>
        </p:nvSpPr>
        <p:spPr>
          <a:xfrm rot="16200000">
            <a:off x="4850122" y="4110621"/>
            <a:ext cx="359865" cy="102287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Down Arrow 21"/>
          <p:cNvSpPr/>
          <p:nvPr/>
        </p:nvSpPr>
        <p:spPr>
          <a:xfrm rot="19059589">
            <a:off x="8658539" y="2049278"/>
            <a:ext cx="359865" cy="102287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Down Arrow 22"/>
          <p:cNvSpPr/>
          <p:nvPr/>
        </p:nvSpPr>
        <p:spPr>
          <a:xfrm rot="5400000">
            <a:off x="4757948" y="4770375"/>
            <a:ext cx="359865" cy="10228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4" name="Picture 23"/>
          <p:cNvPicPr>
            <a:picLocks noChangeAspect="1"/>
          </p:cNvPicPr>
          <p:nvPr/>
        </p:nvPicPr>
        <p:blipFill>
          <a:blip r:embed="rId7"/>
          <a:stretch>
            <a:fillRect/>
          </a:stretch>
        </p:blipFill>
        <p:spPr>
          <a:xfrm>
            <a:off x="10086499" y="4924376"/>
            <a:ext cx="1834808" cy="1063567"/>
          </a:xfrm>
          <a:prstGeom prst="rect">
            <a:avLst/>
          </a:prstGeom>
          <a:ln>
            <a:solidFill>
              <a:schemeClr val="accent1">
                <a:shade val="50000"/>
              </a:schemeClr>
            </a:solidFill>
          </a:ln>
        </p:spPr>
      </p:pic>
      <p:sp>
        <p:nvSpPr>
          <p:cNvPr id="25" name="TextBox 24"/>
          <p:cNvSpPr txBox="1"/>
          <p:nvPr/>
        </p:nvSpPr>
        <p:spPr>
          <a:xfrm>
            <a:off x="2816596" y="1490668"/>
            <a:ext cx="289576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rtlCol="1">
            <a:spAutoFit/>
          </a:bodyPr>
          <a:lstStyle/>
          <a:p>
            <a:r>
              <a:rPr lang="en-US" sz="3600" dirty="0"/>
              <a:t>OT NETWORK </a:t>
            </a:r>
            <a:endParaRPr lang="he-IL" sz="3600" dirty="0"/>
          </a:p>
        </p:txBody>
      </p:sp>
    </p:spTree>
    <p:extLst>
      <p:ext uri="{BB962C8B-B14F-4D97-AF65-F5344CB8AC3E}">
        <p14:creationId xmlns:p14="http://schemas.microsoft.com/office/powerpoint/2010/main" val="191303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E0663-2E0C-4D6A-8756-C5828BA5C552}" type="slidenum">
              <a:rPr lang="he-IL" smtClean="0"/>
              <a:t>9</a:t>
            </a:fld>
            <a:endParaRPr lang="he-IL"/>
          </a:p>
        </p:txBody>
      </p:sp>
      <p:sp>
        <p:nvSpPr>
          <p:cNvPr id="5" name="Date Placeholder 4"/>
          <p:cNvSpPr>
            <a:spLocks noGrp="1"/>
          </p:cNvSpPr>
          <p:nvPr>
            <p:ph type="dt" sz="half" idx="10"/>
          </p:nvPr>
        </p:nvSpPr>
        <p:spPr/>
        <p:txBody>
          <a:bodyPr/>
          <a:lstStyle/>
          <a:p>
            <a:fld id="{CF011333-280E-42C9-967A-504B73EBE5CB}" type="datetime2">
              <a:rPr lang="en-US" smtClean="0"/>
              <a:t>Monday, August 31, 2020</a:t>
            </a:fld>
            <a:endParaRPr lang="he-IL" dirty="0"/>
          </a:p>
        </p:txBody>
      </p:sp>
      <p:sp>
        <p:nvSpPr>
          <p:cNvPr id="6" name="Title 4"/>
          <p:cNvSpPr txBox="1">
            <a:spLocks/>
          </p:cNvSpPr>
          <p:nvPr/>
        </p:nvSpPr>
        <p:spPr>
          <a:xfrm>
            <a:off x="3581400" y="232944"/>
            <a:ext cx="10805465" cy="400110"/>
          </a:xfrm>
          <a:prstGeom prst="rect">
            <a:avLst/>
          </a:prstGeom>
          <a:noFill/>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222222"/>
                </a:solidFill>
                <a:latin typeface="inherit"/>
                <a:ea typeface="+mn-ea"/>
                <a:cs typeface="+mn-cs"/>
              </a:rPr>
              <a:t>How to attack a hazardous materials production </a:t>
            </a:r>
            <a:r>
              <a:rPr lang="en-US" sz="2000" dirty="0" smtClean="0">
                <a:solidFill>
                  <a:srgbClr val="222222"/>
                </a:solidFill>
                <a:latin typeface="inherit"/>
                <a:ea typeface="+mn-ea"/>
                <a:cs typeface="+mn-cs"/>
              </a:rPr>
              <a:t>system</a:t>
            </a:r>
            <a:endParaRPr lang="he-IL" sz="2000" dirty="0">
              <a:solidFill>
                <a:srgbClr val="222222"/>
              </a:solidFill>
              <a:latin typeface="inherit"/>
              <a:ea typeface="+mn-ea"/>
              <a:cs typeface="+mn-cs"/>
            </a:endParaRPr>
          </a:p>
        </p:txBody>
      </p:sp>
      <p:pic>
        <p:nvPicPr>
          <p:cNvPr id="7" name="Picture 6"/>
          <p:cNvPicPr>
            <a:picLocks noChangeAspect="1"/>
          </p:cNvPicPr>
          <p:nvPr/>
        </p:nvPicPr>
        <p:blipFill>
          <a:blip r:embed="rId2"/>
          <a:stretch>
            <a:fillRect/>
          </a:stretch>
        </p:blipFill>
        <p:spPr>
          <a:xfrm>
            <a:off x="1069555" y="882109"/>
            <a:ext cx="9963150" cy="4943475"/>
          </a:xfrm>
          <a:prstGeom prst="rect">
            <a:avLst/>
          </a:prstGeom>
        </p:spPr>
      </p:pic>
      <p:sp>
        <p:nvSpPr>
          <p:cNvPr id="8" name="Rectangle 7"/>
          <p:cNvSpPr/>
          <p:nvPr/>
        </p:nvSpPr>
        <p:spPr>
          <a:xfrm>
            <a:off x="5951978" y="3026883"/>
            <a:ext cx="1233889" cy="2974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OT NETWORK</a:t>
            </a:r>
            <a:endParaRPr lang="he-IL" sz="1400" b="1" dirty="0">
              <a:solidFill>
                <a:schemeClr val="tx1"/>
              </a:solidFill>
            </a:endParaRPr>
          </a:p>
        </p:txBody>
      </p:sp>
      <p:sp>
        <p:nvSpPr>
          <p:cNvPr id="9" name="Rectangle 8"/>
          <p:cNvSpPr/>
          <p:nvPr/>
        </p:nvSpPr>
        <p:spPr>
          <a:xfrm>
            <a:off x="3677798" y="3026883"/>
            <a:ext cx="1233889" cy="2974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a:solidFill>
                  <a:schemeClr val="tx1"/>
                </a:solidFill>
              </a:rPr>
              <a:t>I</a:t>
            </a:r>
            <a:r>
              <a:rPr lang="en-US" sz="1400" b="1" dirty="0" smtClean="0">
                <a:solidFill>
                  <a:schemeClr val="tx1"/>
                </a:solidFill>
              </a:rPr>
              <a:t>T NETWORK</a:t>
            </a:r>
            <a:endParaRPr lang="he-IL" sz="1400" b="1" dirty="0">
              <a:solidFill>
                <a:schemeClr val="tx1"/>
              </a:solidFill>
            </a:endParaRPr>
          </a:p>
        </p:txBody>
      </p:sp>
    </p:spTree>
    <p:extLst>
      <p:ext uri="{BB962C8B-B14F-4D97-AF65-F5344CB8AC3E}">
        <p14:creationId xmlns:p14="http://schemas.microsoft.com/office/powerpoint/2010/main" val="105689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37501</TotalTime>
  <Words>2454</Words>
  <Application>Microsoft Office PowerPoint</Application>
  <PresentationFormat>Widescreen</PresentationFormat>
  <Paragraphs>540</Paragraphs>
  <Slides>45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vt:lpstr>
      <vt:lpstr>Bradley Hand ITC</vt:lpstr>
      <vt:lpstr>Calibri</vt:lpstr>
      <vt:lpstr>Calibri Light</vt:lpstr>
      <vt:lpstr>Courier New</vt:lpstr>
      <vt:lpstr>inherit</vt:lpstr>
      <vt:lpstr>Roboto</vt:lpstr>
      <vt:lpstr>Segoe UI Semibold</vt:lpstr>
      <vt:lpstr>Times New Roman</vt:lpstr>
      <vt:lpstr>Wingdings</vt:lpstr>
      <vt:lpstr>Office Theme</vt:lpstr>
      <vt:lpstr>PowerPoint Presentation</vt:lpstr>
      <vt:lpstr>ABOUT ME</vt:lpstr>
      <vt:lpstr>Hydrogen</vt:lpstr>
      <vt:lpstr>Hydrogen</vt:lpstr>
      <vt:lpstr>Hydrogen as a hazardous substance </vt:lpstr>
      <vt:lpstr>PowerPoint Presentation</vt:lpstr>
      <vt:lpstr>PowerPoint Presentation</vt:lpstr>
      <vt:lpstr>PowerPoint Presentation</vt:lpstr>
      <vt:lpstr>PowerPoint Presentation</vt:lpstr>
      <vt:lpstr>PowerPoint Presentation</vt:lpstr>
      <vt:lpstr>PowerPoint Presentation</vt:lpstr>
      <vt:lpstr>Our Goal</vt:lpstr>
      <vt:lpstr>PowerPoint Presentation</vt:lpstr>
      <vt:lpstr>4262 Businesses Under our Regulation</vt:lpstr>
      <vt:lpstr>PowerPoint Presentation</vt:lpstr>
      <vt:lpstr>PowerPoint Presentation</vt:lpstr>
      <vt:lpstr>PowerPoint Presentation</vt:lpstr>
      <vt:lpstr>PowerPoint Presentation</vt:lpstr>
      <vt:lpstr>PowerPoint Presentation</vt:lpstr>
      <vt:lpstr> More Important recent events</vt:lpstr>
      <vt:lpstr>PowerPoint Presentation</vt:lpstr>
      <vt:lpstr>PowerPoint Presentation</vt:lpstr>
      <vt:lpstr>Appointing a Cyber Security Officer within 60 days</vt:lpstr>
      <vt:lpstr>Mapping of Dangerous Processes and Risks</vt:lpstr>
      <vt:lpstr>PowerPoint Presentation</vt:lpstr>
      <vt:lpstr>Table of Hazardous Substances according to European Directive</vt:lpstr>
      <vt:lpstr>Risk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Challenge No 1:    ICS Security Lack of Expertise </vt:lpstr>
      <vt:lpstr>PowerPoint Presentation</vt:lpstr>
      <vt:lpstr>PowerPoint Presentation</vt:lpstr>
      <vt:lpstr>PowerPoint Presentation</vt:lpstr>
      <vt:lpstr>PowerPoint Presentation</vt:lpstr>
      <vt:lpstr>PowerPoint Presentation</vt:lpstr>
    </vt:vector>
  </TitlesOfParts>
  <Company>MOE-SCCM2012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דוד ויסמן   David Vaisman</dc:creator>
  <cp:lastModifiedBy>יוסי שביט   Yosi Shavit</cp:lastModifiedBy>
  <cp:revision>443</cp:revision>
  <cp:lastPrinted>2020-01-12T13:39:11Z</cp:lastPrinted>
  <dcterms:created xsi:type="dcterms:W3CDTF">2019-07-03T08:41:16Z</dcterms:created>
  <dcterms:modified xsi:type="dcterms:W3CDTF">2020-08-31T17:32:09Z</dcterms:modified>
</cp:coreProperties>
</file>