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396" r:id="rId3"/>
    <p:sldId id="283" r:id="rId4"/>
    <p:sldId id="258" r:id="rId5"/>
    <p:sldId id="413" r:id="rId6"/>
    <p:sldId id="381" r:id="rId7"/>
    <p:sldId id="399" r:id="rId8"/>
    <p:sldId id="356" r:id="rId9"/>
    <p:sldId id="357" r:id="rId10"/>
    <p:sldId id="400" r:id="rId11"/>
    <p:sldId id="401" r:id="rId12"/>
    <p:sldId id="408" r:id="rId13"/>
    <p:sldId id="409" r:id="rId14"/>
    <p:sldId id="410" r:id="rId15"/>
    <p:sldId id="397" r:id="rId16"/>
    <p:sldId id="398" r:id="rId17"/>
    <p:sldId id="284" r:id="rId18"/>
    <p:sldId id="407" r:id="rId19"/>
    <p:sldId id="411"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15" userDrawn="1">
          <p15:clr>
            <a:srgbClr val="A4A3A4"/>
          </p15:clr>
        </p15:guide>
        <p15:guide id="3" pos="50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797"/>
    <a:srgbClr val="F9A307"/>
    <a:srgbClr val="EEB42D"/>
    <a:srgbClr val="BA0003"/>
    <a:srgbClr val="62139E"/>
    <a:srgbClr val="E3CD74"/>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25" autoAdjust="0"/>
    <p:restoredTop sz="94649" autoAdjust="0"/>
  </p:normalViewPr>
  <p:slideViewPr>
    <p:cSldViewPr>
      <p:cViewPr varScale="1">
        <p:scale>
          <a:sx n="68" d="100"/>
          <a:sy n="68" d="100"/>
        </p:scale>
        <p:origin x="96" y="336"/>
      </p:cViewPr>
      <p:guideLst>
        <p:guide orient="horz" pos="2160"/>
        <p:guide pos="2615"/>
        <p:guide pos="506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shares\&#1502;&#1491;&#1506;&#1503;%20&#1512;&#1488;&#1513;&#1497;\&#1495;&#1493;&#1489;&#1512;&#1514;%20&#1502;&#1491;&#1506;&#1512;%202018\&#1490;&#1512;&#1508;&#1497;&#1501;%20&#1502;&#1497;&#1506;&#1500;\&#1490;&#1512;&#1508;&#1497;&#1501;%20&#1495;&#1493;&#1489;&#1512;&#1514;%20&#1502;&#1491;&#1506;&#151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13977203009072"/>
          <c:y val="0.18471364497159373"/>
          <c:w val="0.51246712517030957"/>
          <c:h val="0.78167460712980497"/>
        </c:manualLayout>
      </c:layout>
      <c:pieChart>
        <c:varyColors val="1"/>
        <c:dLbls>
          <c:showLegendKey val="0"/>
          <c:showVal val="0"/>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sz="1800" b="1">
          <a:latin typeface="Segoe UI Semilight" panose="020B0402040204020203" pitchFamily="34" charset="0"/>
          <a:cs typeface="Segoe UI Semilight" panose="020B04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0"/>
          <c:tx>
            <c:strRef>
              <c:f>Sheet1!$E$42</c:f>
              <c:strCache>
                <c:ptCount val="1"/>
                <c:pt idx="0">
                  <c:v>אחוזים</c:v>
                </c:pt>
              </c:strCache>
            </c:strRef>
          </c:tx>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E-2E7B-4907-93D0-8A19A43DA99E}"/>
              </c:ext>
            </c:extLst>
          </c:dPt>
          <c:dPt>
            <c:idx val="1"/>
            <c:bubble3D val="0"/>
            <c:spPr>
              <a:solidFill>
                <a:srgbClr val="009999"/>
              </a:solidFill>
              <a:ln w="19050">
                <a:solidFill>
                  <a:schemeClr val="lt1"/>
                </a:solidFill>
              </a:ln>
              <a:effectLst/>
            </c:spPr>
            <c:extLst>
              <c:ext xmlns:c16="http://schemas.microsoft.com/office/drawing/2014/chart" uri="{C3380CC4-5D6E-409C-BE32-E72D297353CC}">
                <c16:uniqueId val="{00000007-2E7B-4907-93D0-8A19A43DA99E}"/>
              </c:ext>
            </c:extLst>
          </c:dPt>
          <c:dPt>
            <c:idx val="2"/>
            <c:bubble3D val="0"/>
            <c:spPr>
              <a:solidFill>
                <a:srgbClr val="00CC99"/>
              </a:solidFill>
              <a:ln w="19050">
                <a:solidFill>
                  <a:schemeClr val="lt1"/>
                </a:solidFill>
              </a:ln>
              <a:effectLst/>
            </c:spPr>
            <c:extLst>
              <c:ext xmlns:c16="http://schemas.microsoft.com/office/drawing/2014/chart" uri="{C3380CC4-5D6E-409C-BE32-E72D297353CC}">
                <c16:uniqueId val="{00000005-2E7B-4907-93D0-8A19A43DA99E}"/>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4-2E7B-4907-93D0-8A19A43DA99E}"/>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18-2E7B-4907-93D0-8A19A43DA99E}"/>
              </c:ext>
            </c:extLst>
          </c:dPt>
          <c:dLbls>
            <c:dLbl>
              <c:idx val="0"/>
              <c:layout>
                <c:manualLayout>
                  <c:x val="7.5395103111268583E-2"/>
                  <c:y val="-5.805254072970608E-3"/>
                </c:manualLayout>
              </c:layout>
              <c:showLegendKey val="0"/>
              <c:showVal val="1"/>
              <c:showCatName val="1"/>
              <c:showSerName val="0"/>
              <c:showPercent val="0"/>
              <c:showBubbleSize val="0"/>
              <c:extLst>
                <c:ext xmlns:c15="http://schemas.microsoft.com/office/drawing/2012/chart" uri="{CE6537A1-D6FC-4f65-9D91-7224C49458BB}">
                  <c15:layout>
                    <c:manualLayout>
                      <c:w val="0.18070789576040452"/>
                      <c:h val="0.13409851745576279"/>
                    </c:manualLayout>
                  </c15:layout>
                </c:ext>
                <c:ext xmlns:c16="http://schemas.microsoft.com/office/drawing/2014/chart" uri="{C3380CC4-5D6E-409C-BE32-E72D297353CC}">
                  <c16:uniqueId val="{0000000E-2E7B-4907-93D0-8A19A43DA99E}"/>
                </c:ext>
              </c:extLst>
            </c:dLbl>
            <c:dLbl>
              <c:idx val="1"/>
              <c:layout>
                <c:manualLayout>
                  <c:x val="-1.296518936432281E-2"/>
                  <c:y val="0.2075561672564011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1">
                          <a:lumMod val="7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8523721582643474"/>
                      <c:h val="0.252244402017897"/>
                    </c:manualLayout>
                  </c15:layout>
                </c:ext>
                <c:ext xmlns:c16="http://schemas.microsoft.com/office/drawing/2014/chart" uri="{C3380CC4-5D6E-409C-BE32-E72D297353CC}">
                  <c16:uniqueId val="{00000007-2E7B-4907-93D0-8A19A43DA99E}"/>
                </c:ext>
              </c:extLst>
            </c:dLbl>
            <c:dLbl>
              <c:idx val="2"/>
              <c:layout>
                <c:manualLayout>
                  <c:x val="-5.5974130111866235E-2"/>
                  <c:y val="-2.75741883615899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B-4907-93D0-8A19A43DA99E}"/>
                </c:ext>
              </c:extLst>
            </c:dLbl>
            <c:dLbl>
              <c:idx val="3"/>
              <c:layout>
                <c:manualLayout>
                  <c:x val="9.0755866718527263E-3"/>
                  <c:y val="-2.5616597064534795E-3"/>
                </c:manualLayout>
              </c:layout>
              <c:tx>
                <c:rich>
                  <a:bodyPr/>
                  <a:lstStyle/>
                  <a:p>
                    <a:fld id="{8BCDEDE6-4DEF-4907-BBB1-F46A3BEB14B0}" type="CATEGORYNAME">
                      <a:rPr lang="en-US" smtClean="0"/>
                      <a:pPr/>
                      <a:t>[CATEGORY NAME]</a:t>
                    </a:fld>
                    <a:r>
                      <a:rPr lang="en-US" baseline="0" dirty="0"/>
                      <a:t> </a:t>
                    </a:r>
                    <a:fld id="{E9560057-7F33-4945-84F3-75A73D081B41}"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6358096719823676"/>
                      <c:h val="0.25863223338115732"/>
                    </c:manualLayout>
                  </c15:layout>
                  <c15:dlblFieldTable/>
                  <c15:showDataLabelsRange val="0"/>
                </c:ext>
                <c:ext xmlns:c16="http://schemas.microsoft.com/office/drawing/2014/chart" uri="{C3380CC4-5D6E-409C-BE32-E72D297353CC}">
                  <c16:uniqueId val="{00000014-2E7B-4907-93D0-8A19A43DA99E}"/>
                </c:ext>
              </c:extLst>
            </c:dLbl>
            <c:dLbl>
              <c:idx val="4"/>
              <c:layout>
                <c:manualLayout>
                  <c:x val="-8.5478778554205909E-2"/>
                  <c:y val="9.3743243589996077E-8"/>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accent1">
                            <a:lumMod val="75000"/>
                          </a:schemeClr>
                        </a:solidFill>
                        <a:latin typeface="+mn-lt"/>
                        <a:ea typeface="+mn-ea"/>
                        <a:cs typeface="+mn-cs"/>
                      </a:defRPr>
                    </a:pPr>
                    <a:fld id="{73FD7E19-BB8E-417A-AAA8-7D236F6B4BE5}" type="CATEGORYNAME">
                      <a:rPr lang="en-US" sz="1600" smtClean="0"/>
                      <a:pPr>
                        <a:defRPr sz="1600" b="1">
                          <a:solidFill>
                            <a:schemeClr val="accent1">
                              <a:lumMod val="75000"/>
                            </a:schemeClr>
                          </a:solidFill>
                        </a:defRPr>
                      </a:pPr>
                      <a:t>[CATEGORY NAME]</a:t>
                    </a:fld>
                    <a:r>
                      <a:rPr lang="en-US" sz="1600" baseline="0" dirty="0"/>
                      <a:t> </a:t>
                    </a:r>
                    <a:fld id="{D309903E-8F13-4596-8723-684A595E6931}" type="VALUE">
                      <a:rPr lang="en-US" sz="1600" baseline="0"/>
                      <a:pPr>
                        <a:defRPr sz="1600" b="1">
                          <a:solidFill>
                            <a:schemeClr val="accent1">
                              <a:lumMod val="75000"/>
                            </a:schemeClr>
                          </a:solidFill>
                        </a:defRPr>
                      </a:pPr>
                      <a:t>[VALUE]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1">
                          <a:lumMod val="7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4860686171521438"/>
                      <c:h val="7.8935721270135345E-2"/>
                    </c:manualLayout>
                  </c15:layout>
                  <c15:dlblFieldTable/>
                  <c15:showDataLabelsRange val="0"/>
                </c:ext>
                <c:ext xmlns:c16="http://schemas.microsoft.com/office/drawing/2014/chart" uri="{C3380CC4-5D6E-409C-BE32-E72D297353CC}">
                  <c16:uniqueId val="{00000018-2E7B-4907-93D0-8A19A43DA99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7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Sheet1!$C$43:$C$47</c:f>
              <c:strCache>
                <c:ptCount val="5"/>
                <c:pt idx="0">
                  <c:v>Startups</c:v>
                </c:pt>
                <c:pt idx="1">
                  <c:v>Pilots &amp; Demonstration</c:v>
                </c:pt>
                <c:pt idx="2">
                  <c:v>Academia</c:v>
                </c:pt>
                <c:pt idx="3">
                  <c:v>U.S Collaboration</c:v>
                </c:pt>
                <c:pt idx="4">
                  <c:v>Scholarship</c:v>
                </c:pt>
              </c:strCache>
            </c:strRef>
          </c:cat>
          <c:val>
            <c:numRef>
              <c:f>Sheet1!$E$43:$E$47</c:f>
              <c:numCache>
                <c:formatCode>0.00%</c:formatCode>
                <c:ptCount val="5"/>
                <c:pt idx="0">
                  <c:v>9.3861250698147464E-2</c:v>
                </c:pt>
                <c:pt idx="1">
                  <c:v>0.32757015882711643</c:v>
                </c:pt>
                <c:pt idx="2">
                  <c:v>0.29806598126689443</c:v>
                </c:pt>
                <c:pt idx="3">
                  <c:v>0.25005472975935095</c:v>
                </c:pt>
                <c:pt idx="4">
                  <c:v>3.0447879448490769E-2</c:v>
                </c:pt>
              </c:numCache>
            </c:numRef>
          </c:val>
          <c:extLst>
            <c:ext xmlns:c16="http://schemas.microsoft.com/office/drawing/2014/chart" uri="{C3380CC4-5D6E-409C-BE32-E72D297353CC}">
              <c16:uniqueId val="{00000001-2E7B-4907-93D0-8A19A43DA99E}"/>
            </c:ext>
          </c:extLst>
        </c:ser>
        <c:dLbls>
          <c:showLegendKey val="0"/>
          <c:showVal val="0"/>
          <c:showCatName val="0"/>
          <c:showSerName val="0"/>
          <c:showPercent val="0"/>
          <c:showBubbleSize val="0"/>
          <c:showLeaderLines val="1"/>
        </c:dLbls>
        <c:firstSliceAng val="36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B2D25-4252-43AC-880B-3167A1FDDBEF}" type="doc">
      <dgm:prSet loTypeId="urn:microsoft.com/office/officeart/2005/8/layout/chevron1" loCatId="process" qsTypeId="urn:microsoft.com/office/officeart/2005/8/quickstyle/3d1" qsCatId="3D" csTypeId="urn:microsoft.com/office/officeart/2005/8/colors/accent1_2" csCatId="accent1" phldr="1"/>
      <dgm:spPr/>
    </dgm:pt>
    <dgm:pt modelId="{D91AA236-40E7-4B24-A570-9DC9F61BF2FC}">
      <dgm:prSet phldrT="[Text]" custT="1"/>
      <dgm:spPr>
        <a:xfrm>
          <a:off x="2659" y="266601"/>
          <a:ext cx="1548305" cy="619322"/>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1600">
              <a:solidFill>
                <a:sysClr val="window" lastClr="FFFFFF"/>
              </a:solidFill>
              <a:latin typeface="Calibri"/>
              <a:ea typeface="+mn-ea"/>
              <a:cs typeface="+mn-cs"/>
            </a:rPr>
            <a:t>Design</a:t>
          </a:r>
        </a:p>
        <a:p>
          <a:r>
            <a:rPr lang="en-US" sz="1600">
              <a:solidFill>
                <a:sysClr val="window" lastClr="FFFFFF"/>
              </a:solidFill>
              <a:latin typeface="Calibri"/>
              <a:ea typeface="+mn-ea"/>
              <a:cs typeface="+mn-cs"/>
            </a:rPr>
            <a:t>(Team Leaders)</a:t>
          </a:r>
        </a:p>
      </dgm:t>
    </dgm:pt>
    <dgm:pt modelId="{1ED3E8C1-9F57-4AF6-AE63-4AF10706C6F1}" type="parTrans" cxnId="{B08DA1E6-1D88-43EA-9E4A-A8CC594662A5}">
      <dgm:prSet/>
      <dgm:spPr/>
      <dgm:t>
        <a:bodyPr/>
        <a:lstStyle/>
        <a:p>
          <a:endParaRPr lang="en-US" sz="2400"/>
        </a:p>
      </dgm:t>
    </dgm:pt>
    <dgm:pt modelId="{A19110D7-BC79-4098-AEE5-AC7AFB28CD00}" type="sibTrans" cxnId="{B08DA1E6-1D88-43EA-9E4A-A8CC594662A5}">
      <dgm:prSet/>
      <dgm:spPr/>
      <dgm:t>
        <a:bodyPr/>
        <a:lstStyle/>
        <a:p>
          <a:endParaRPr lang="en-US" sz="2400"/>
        </a:p>
      </dgm:t>
    </dgm:pt>
    <dgm:pt modelId="{8F1271FA-EAF2-4A6F-81AD-92F44F1AEEFE}">
      <dgm:prSet phldrT="[Text]" custT="1"/>
      <dgm:spPr>
        <a:xfrm>
          <a:off x="1396134" y="266601"/>
          <a:ext cx="1548305" cy="619322"/>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1600">
              <a:solidFill>
                <a:sysClr val="window" lastClr="FFFFFF"/>
              </a:solidFill>
              <a:latin typeface="Calibri"/>
              <a:ea typeface="+mn-ea"/>
              <a:cs typeface="+mn-cs"/>
            </a:rPr>
            <a:t>Synthesis</a:t>
          </a:r>
        </a:p>
        <a:p>
          <a:r>
            <a:rPr lang="en-US" sz="1600">
              <a:solidFill>
                <a:sysClr val="window" lastClr="FFFFFF"/>
              </a:solidFill>
              <a:latin typeface="Calibri"/>
              <a:ea typeface="+mn-ea"/>
              <a:cs typeface="+mn-cs"/>
            </a:rPr>
            <a:t>(M Team) </a:t>
          </a:r>
        </a:p>
      </dgm:t>
    </dgm:pt>
    <dgm:pt modelId="{33E9D37C-838E-4193-9EB8-110AB46CB184}" type="parTrans" cxnId="{C307E5CC-7AB0-4FFD-A5DB-40C01C67E89E}">
      <dgm:prSet/>
      <dgm:spPr/>
      <dgm:t>
        <a:bodyPr/>
        <a:lstStyle/>
        <a:p>
          <a:endParaRPr lang="en-US" sz="2400"/>
        </a:p>
      </dgm:t>
    </dgm:pt>
    <dgm:pt modelId="{4548F3EE-14C8-4640-B60D-E44461080889}" type="sibTrans" cxnId="{C307E5CC-7AB0-4FFD-A5DB-40C01C67E89E}">
      <dgm:prSet/>
      <dgm:spPr/>
      <dgm:t>
        <a:bodyPr/>
        <a:lstStyle/>
        <a:p>
          <a:endParaRPr lang="en-US" sz="2400"/>
        </a:p>
      </dgm:t>
    </dgm:pt>
    <dgm:pt modelId="{C35D0DC0-6FCD-4876-B6CA-D71434A7A32B}">
      <dgm:prSet phldrT="[Text]" custT="1"/>
      <dgm:spPr>
        <a:xfrm>
          <a:off x="2789609" y="266601"/>
          <a:ext cx="1548305" cy="619322"/>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1600">
              <a:solidFill>
                <a:sysClr val="window" lastClr="FFFFFF"/>
              </a:solidFill>
              <a:latin typeface="Calibri"/>
              <a:ea typeface="+mn-ea"/>
              <a:cs typeface="+mn-cs"/>
            </a:rPr>
            <a:t>Charaterization</a:t>
          </a:r>
        </a:p>
        <a:p>
          <a:r>
            <a:rPr lang="en-US" sz="1600">
              <a:solidFill>
                <a:sysClr val="window" lastClr="FFFFFF"/>
              </a:solidFill>
              <a:latin typeface="Calibri"/>
              <a:ea typeface="+mn-ea"/>
              <a:cs typeface="+mn-cs"/>
            </a:rPr>
            <a:t>(E Team)</a:t>
          </a:r>
        </a:p>
      </dgm:t>
    </dgm:pt>
    <dgm:pt modelId="{ECFF1E7A-3149-48F0-9678-DFAF3A6778B0}" type="parTrans" cxnId="{076E12AA-4778-4C7D-983A-AE0AC93364C7}">
      <dgm:prSet/>
      <dgm:spPr/>
      <dgm:t>
        <a:bodyPr/>
        <a:lstStyle/>
        <a:p>
          <a:endParaRPr lang="en-US" sz="2400"/>
        </a:p>
      </dgm:t>
    </dgm:pt>
    <dgm:pt modelId="{5D65C1A7-CE8E-44FF-AC26-D77341C08301}" type="sibTrans" cxnId="{076E12AA-4778-4C7D-983A-AE0AC93364C7}">
      <dgm:prSet/>
      <dgm:spPr/>
      <dgm:t>
        <a:bodyPr/>
        <a:lstStyle/>
        <a:p>
          <a:endParaRPr lang="en-US" sz="2400"/>
        </a:p>
      </dgm:t>
    </dgm:pt>
    <dgm:pt modelId="{7B401523-6AA5-45E0-B423-A440D7E21A00}">
      <dgm:prSet custT="1"/>
      <dgm:spPr>
        <a:xfrm>
          <a:off x="4183084" y="266601"/>
          <a:ext cx="1548305" cy="619322"/>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1600">
              <a:solidFill>
                <a:sysClr val="window" lastClr="FFFFFF"/>
              </a:solidFill>
              <a:latin typeface="Calibri"/>
              <a:ea typeface="+mn-ea"/>
              <a:cs typeface="+mn-cs"/>
            </a:rPr>
            <a:t>Testing </a:t>
          </a:r>
        </a:p>
        <a:p>
          <a:r>
            <a:rPr lang="en-US" sz="1600">
              <a:solidFill>
                <a:sysClr val="window" lastClr="FFFFFF"/>
              </a:solidFill>
              <a:latin typeface="Calibri"/>
              <a:ea typeface="+mn-ea"/>
              <a:cs typeface="+mn-cs"/>
            </a:rPr>
            <a:t>(T&amp;D Team)</a:t>
          </a:r>
        </a:p>
      </dgm:t>
    </dgm:pt>
    <dgm:pt modelId="{3F77609E-695D-43D6-8FEB-E30897757282}" type="parTrans" cxnId="{D5E022C1-29FF-4F01-8E5B-1E3D311181DD}">
      <dgm:prSet/>
      <dgm:spPr/>
      <dgm:t>
        <a:bodyPr/>
        <a:lstStyle/>
        <a:p>
          <a:endParaRPr lang="en-US" sz="2400"/>
        </a:p>
      </dgm:t>
    </dgm:pt>
    <dgm:pt modelId="{430628F4-C381-4E63-B5EE-EB831581E479}" type="sibTrans" cxnId="{D5E022C1-29FF-4F01-8E5B-1E3D311181DD}">
      <dgm:prSet/>
      <dgm:spPr/>
      <dgm:t>
        <a:bodyPr/>
        <a:lstStyle/>
        <a:p>
          <a:endParaRPr lang="en-US" sz="2400"/>
        </a:p>
      </dgm:t>
    </dgm:pt>
    <dgm:pt modelId="{7676099F-294E-44B5-ABE7-970249F3CDB6}" type="pres">
      <dgm:prSet presAssocID="{6D2B2D25-4252-43AC-880B-3167A1FDDBEF}" presName="Name0" presStyleCnt="0">
        <dgm:presLayoutVars>
          <dgm:dir/>
          <dgm:animLvl val="lvl"/>
          <dgm:resizeHandles val="exact"/>
        </dgm:presLayoutVars>
      </dgm:prSet>
      <dgm:spPr/>
    </dgm:pt>
    <dgm:pt modelId="{6C7EB3BA-72F0-4DD9-9AFB-DE670E44A397}" type="pres">
      <dgm:prSet presAssocID="{D91AA236-40E7-4B24-A570-9DC9F61BF2FC}" presName="parTxOnly" presStyleLbl="node1" presStyleIdx="0" presStyleCnt="4">
        <dgm:presLayoutVars>
          <dgm:chMax val="0"/>
          <dgm:chPref val="0"/>
          <dgm:bulletEnabled val="1"/>
        </dgm:presLayoutVars>
      </dgm:prSet>
      <dgm:spPr>
        <a:prstGeom prst="chevron">
          <a:avLst/>
        </a:prstGeom>
      </dgm:spPr>
    </dgm:pt>
    <dgm:pt modelId="{46C549EF-A87E-48A5-ACF7-A3CA6749B166}" type="pres">
      <dgm:prSet presAssocID="{A19110D7-BC79-4098-AEE5-AC7AFB28CD00}" presName="parTxOnlySpace" presStyleCnt="0"/>
      <dgm:spPr/>
    </dgm:pt>
    <dgm:pt modelId="{0157419C-6BD8-4E05-B7D2-3D9CC740A80E}" type="pres">
      <dgm:prSet presAssocID="{8F1271FA-EAF2-4A6F-81AD-92F44F1AEEFE}" presName="parTxOnly" presStyleLbl="node1" presStyleIdx="1" presStyleCnt="4">
        <dgm:presLayoutVars>
          <dgm:chMax val="0"/>
          <dgm:chPref val="0"/>
          <dgm:bulletEnabled val="1"/>
        </dgm:presLayoutVars>
      </dgm:prSet>
      <dgm:spPr>
        <a:prstGeom prst="chevron">
          <a:avLst/>
        </a:prstGeom>
      </dgm:spPr>
    </dgm:pt>
    <dgm:pt modelId="{42D86A31-F6FB-4EAC-9BF5-FA1EC50DABFF}" type="pres">
      <dgm:prSet presAssocID="{4548F3EE-14C8-4640-B60D-E44461080889}" presName="parTxOnlySpace" presStyleCnt="0"/>
      <dgm:spPr/>
    </dgm:pt>
    <dgm:pt modelId="{C2D1B23C-AF6D-4A21-8C20-AA8A5A521F25}" type="pres">
      <dgm:prSet presAssocID="{C35D0DC0-6FCD-4876-B6CA-D71434A7A32B}" presName="parTxOnly" presStyleLbl="node1" presStyleIdx="2" presStyleCnt="4">
        <dgm:presLayoutVars>
          <dgm:chMax val="0"/>
          <dgm:chPref val="0"/>
          <dgm:bulletEnabled val="1"/>
        </dgm:presLayoutVars>
      </dgm:prSet>
      <dgm:spPr>
        <a:prstGeom prst="chevron">
          <a:avLst/>
        </a:prstGeom>
      </dgm:spPr>
    </dgm:pt>
    <dgm:pt modelId="{5261DFDF-772B-41D1-8E73-6AAC5EC94085}" type="pres">
      <dgm:prSet presAssocID="{5D65C1A7-CE8E-44FF-AC26-D77341C08301}" presName="parTxOnlySpace" presStyleCnt="0"/>
      <dgm:spPr/>
    </dgm:pt>
    <dgm:pt modelId="{0A98257B-69DA-4469-9789-44B421EA487C}" type="pres">
      <dgm:prSet presAssocID="{7B401523-6AA5-45E0-B423-A440D7E21A00}" presName="parTxOnly" presStyleLbl="node1" presStyleIdx="3" presStyleCnt="4">
        <dgm:presLayoutVars>
          <dgm:chMax val="0"/>
          <dgm:chPref val="0"/>
          <dgm:bulletEnabled val="1"/>
        </dgm:presLayoutVars>
      </dgm:prSet>
      <dgm:spPr>
        <a:prstGeom prst="chevron">
          <a:avLst/>
        </a:prstGeom>
      </dgm:spPr>
    </dgm:pt>
  </dgm:ptLst>
  <dgm:cxnLst>
    <dgm:cxn modelId="{35683D04-299B-44A3-BA96-9F3122CB8D76}" type="presOf" srcId="{D91AA236-40E7-4B24-A570-9DC9F61BF2FC}" destId="{6C7EB3BA-72F0-4DD9-9AFB-DE670E44A397}" srcOrd="0" destOrd="0" presId="urn:microsoft.com/office/officeart/2005/8/layout/chevron1"/>
    <dgm:cxn modelId="{C8804C33-D721-400C-9CCE-3A7C061AA362}" type="presOf" srcId="{C35D0DC0-6FCD-4876-B6CA-D71434A7A32B}" destId="{C2D1B23C-AF6D-4A21-8C20-AA8A5A521F25}" srcOrd="0" destOrd="0" presId="urn:microsoft.com/office/officeart/2005/8/layout/chevron1"/>
    <dgm:cxn modelId="{E42AE436-2B9C-4882-A33A-BC4845F21788}" type="presOf" srcId="{6D2B2D25-4252-43AC-880B-3167A1FDDBEF}" destId="{7676099F-294E-44B5-ABE7-970249F3CDB6}" srcOrd="0" destOrd="0" presId="urn:microsoft.com/office/officeart/2005/8/layout/chevron1"/>
    <dgm:cxn modelId="{67D5A84F-F262-481D-9FE8-5F5CFC6869A5}" type="presOf" srcId="{8F1271FA-EAF2-4A6F-81AD-92F44F1AEEFE}" destId="{0157419C-6BD8-4E05-B7D2-3D9CC740A80E}" srcOrd="0" destOrd="0" presId="urn:microsoft.com/office/officeart/2005/8/layout/chevron1"/>
    <dgm:cxn modelId="{56CEB770-D6E7-426F-B416-261EAB9D188F}" type="presOf" srcId="{7B401523-6AA5-45E0-B423-A440D7E21A00}" destId="{0A98257B-69DA-4469-9789-44B421EA487C}" srcOrd="0" destOrd="0" presId="urn:microsoft.com/office/officeart/2005/8/layout/chevron1"/>
    <dgm:cxn modelId="{076E12AA-4778-4C7D-983A-AE0AC93364C7}" srcId="{6D2B2D25-4252-43AC-880B-3167A1FDDBEF}" destId="{C35D0DC0-6FCD-4876-B6CA-D71434A7A32B}" srcOrd="2" destOrd="0" parTransId="{ECFF1E7A-3149-48F0-9678-DFAF3A6778B0}" sibTransId="{5D65C1A7-CE8E-44FF-AC26-D77341C08301}"/>
    <dgm:cxn modelId="{D5E022C1-29FF-4F01-8E5B-1E3D311181DD}" srcId="{6D2B2D25-4252-43AC-880B-3167A1FDDBEF}" destId="{7B401523-6AA5-45E0-B423-A440D7E21A00}" srcOrd="3" destOrd="0" parTransId="{3F77609E-695D-43D6-8FEB-E30897757282}" sibTransId="{430628F4-C381-4E63-B5EE-EB831581E479}"/>
    <dgm:cxn modelId="{C307E5CC-7AB0-4FFD-A5DB-40C01C67E89E}" srcId="{6D2B2D25-4252-43AC-880B-3167A1FDDBEF}" destId="{8F1271FA-EAF2-4A6F-81AD-92F44F1AEEFE}" srcOrd="1" destOrd="0" parTransId="{33E9D37C-838E-4193-9EB8-110AB46CB184}" sibTransId="{4548F3EE-14C8-4640-B60D-E44461080889}"/>
    <dgm:cxn modelId="{B08DA1E6-1D88-43EA-9E4A-A8CC594662A5}" srcId="{6D2B2D25-4252-43AC-880B-3167A1FDDBEF}" destId="{D91AA236-40E7-4B24-A570-9DC9F61BF2FC}" srcOrd="0" destOrd="0" parTransId="{1ED3E8C1-9F57-4AF6-AE63-4AF10706C6F1}" sibTransId="{A19110D7-BC79-4098-AEE5-AC7AFB28CD00}"/>
    <dgm:cxn modelId="{33B6F2E8-2290-41CD-901B-AEC8C51C6951}" type="presParOf" srcId="{7676099F-294E-44B5-ABE7-970249F3CDB6}" destId="{6C7EB3BA-72F0-4DD9-9AFB-DE670E44A397}" srcOrd="0" destOrd="0" presId="urn:microsoft.com/office/officeart/2005/8/layout/chevron1"/>
    <dgm:cxn modelId="{A758B069-882D-4529-A7CC-8D0CA38C2D5D}" type="presParOf" srcId="{7676099F-294E-44B5-ABE7-970249F3CDB6}" destId="{46C549EF-A87E-48A5-ACF7-A3CA6749B166}" srcOrd="1" destOrd="0" presId="urn:microsoft.com/office/officeart/2005/8/layout/chevron1"/>
    <dgm:cxn modelId="{C0B802EF-98A0-48B3-BC88-F9A0EF049855}" type="presParOf" srcId="{7676099F-294E-44B5-ABE7-970249F3CDB6}" destId="{0157419C-6BD8-4E05-B7D2-3D9CC740A80E}" srcOrd="2" destOrd="0" presId="urn:microsoft.com/office/officeart/2005/8/layout/chevron1"/>
    <dgm:cxn modelId="{0E6AE0D7-BE03-433D-B8B3-4854D316B981}" type="presParOf" srcId="{7676099F-294E-44B5-ABE7-970249F3CDB6}" destId="{42D86A31-F6FB-4EAC-9BF5-FA1EC50DABFF}" srcOrd="3" destOrd="0" presId="urn:microsoft.com/office/officeart/2005/8/layout/chevron1"/>
    <dgm:cxn modelId="{74FB63A4-9447-46CA-869C-F66AE826CEA9}" type="presParOf" srcId="{7676099F-294E-44B5-ABE7-970249F3CDB6}" destId="{C2D1B23C-AF6D-4A21-8C20-AA8A5A521F25}" srcOrd="4" destOrd="0" presId="urn:microsoft.com/office/officeart/2005/8/layout/chevron1"/>
    <dgm:cxn modelId="{DBEB1673-2365-44B8-9B64-72C570F8D3E8}" type="presParOf" srcId="{7676099F-294E-44B5-ABE7-970249F3CDB6}" destId="{5261DFDF-772B-41D1-8E73-6AAC5EC94085}" srcOrd="5" destOrd="0" presId="urn:microsoft.com/office/officeart/2005/8/layout/chevron1"/>
    <dgm:cxn modelId="{0B6CF5E2-FD1F-4639-94D6-565F06A3778A}" type="presParOf" srcId="{7676099F-294E-44B5-ABE7-970249F3CDB6}" destId="{0A98257B-69DA-4469-9789-44B421EA487C}"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EB3BA-72F0-4DD9-9AFB-DE670E44A397}">
      <dsp:nvSpPr>
        <dsp:cNvPr id="0" name=""/>
        <dsp:cNvSpPr/>
      </dsp:nvSpPr>
      <dsp:spPr>
        <a:xfrm>
          <a:off x="3885" y="495998"/>
          <a:ext cx="2261863" cy="904745"/>
        </a:xfrm>
        <a:prstGeom prst="chevron">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a:ea typeface="+mn-ea"/>
              <a:cs typeface="+mn-cs"/>
            </a:rPr>
            <a:t>Design</a:t>
          </a:r>
        </a:p>
        <a:p>
          <a:pPr marL="0" lvl="0" indent="0" algn="ctr" defTabSz="711200">
            <a:lnSpc>
              <a:spcPct val="90000"/>
            </a:lnSpc>
            <a:spcBef>
              <a:spcPct val="0"/>
            </a:spcBef>
            <a:spcAft>
              <a:spcPct val="35000"/>
            </a:spcAft>
            <a:buNone/>
          </a:pPr>
          <a:r>
            <a:rPr lang="en-US" sz="1600" kern="1200">
              <a:solidFill>
                <a:sysClr val="window" lastClr="FFFFFF"/>
              </a:solidFill>
              <a:latin typeface="Calibri"/>
              <a:ea typeface="+mn-ea"/>
              <a:cs typeface="+mn-cs"/>
            </a:rPr>
            <a:t>(Team Leaders)</a:t>
          </a:r>
        </a:p>
      </dsp:txBody>
      <dsp:txXfrm>
        <a:off x="456258" y="495998"/>
        <a:ext cx="1357118" cy="904745"/>
      </dsp:txXfrm>
    </dsp:sp>
    <dsp:sp modelId="{0157419C-6BD8-4E05-B7D2-3D9CC740A80E}">
      <dsp:nvSpPr>
        <dsp:cNvPr id="0" name=""/>
        <dsp:cNvSpPr/>
      </dsp:nvSpPr>
      <dsp:spPr>
        <a:xfrm>
          <a:off x="2039562" y="495998"/>
          <a:ext cx="2261863" cy="904745"/>
        </a:xfrm>
        <a:prstGeom prst="chevron">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a:ea typeface="+mn-ea"/>
              <a:cs typeface="+mn-cs"/>
            </a:rPr>
            <a:t>Synthesis</a:t>
          </a:r>
        </a:p>
        <a:p>
          <a:pPr marL="0" lvl="0" indent="0" algn="ctr" defTabSz="711200">
            <a:lnSpc>
              <a:spcPct val="90000"/>
            </a:lnSpc>
            <a:spcBef>
              <a:spcPct val="0"/>
            </a:spcBef>
            <a:spcAft>
              <a:spcPct val="35000"/>
            </a:spcAft>
            <a:buNone/>
          </a:pPr>
          <a:r>
            <a:rPr lang="en-US" sz="1600" kern="1200">
              <a:solidFill>
                <a:sysClr val="window" lastClr="FFFFFF"/>
              </a:solidFill>
              <a:latin typeface="Calibri"/>
              <a:ea typeface="+mn-ea"/>
              <a:cs typeface="+mn-cs"/>
            </a:rPr>
            <a:t>(M Team) </a:t>
          </a:r>
        </a:p>
      </dsp:txBody>
      <dsp:txXfrm>
        <a:off x="2491935" y="495998"/>
        <a:ext cx="1357118" cy="904745"/>
      </dsp:txXfrm>
    </dsp:sp>
    <dsp:sp modelId="{C2D1B23C-AF6D-4A21-8C20-AA8A5A521F25}">
      <dsp:nvSpPr>
        <dsp:cNvPr id="0" name=""/>
        <dsp:cNvSpPr/>
      </dsp:nvSpPr>
      <dsp:spPr>
        <a:xfrm>
          <a:off x="4075240" y="495998"/>
          <a:ext cx="2261863" cy="904745"/>
        </a:xfrm>
        <a:prstGeom prst="chevron">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a:ea typeface="+mn-ea"/>
              <a:cs typeface="+mn-cs"/>
            </a:rPr>
            <a:t>Charaterization</a:t>
          </a:r>
        </a:p>
        <a:p>
          <a:pPr marL="0" lvl="0" indent="0" algn="ctr" defTabSz="711200">
            <a:lnSpc>
              <a:spcPct val="90000"/>
            </a:lnSpc>
            <a:spcBef>
              <a:spcPct val="0"/>
            </a:spcBef>
            <a:spcAft>
              <a:spcPct val="35000"/>
            </a:spcAft>
            <a:buNone/>
          </a:pPr>
          <a:r>
            <a:rPr lang="en-US" sz="1600" kern="1200">
              <a:solidFill>
                <a:sysClr val="window" lastClr="FFFFFF"/>
              </a:solidFill>
              <a:latin typeface="Calibri"/>
              <a:ea typeface="+mn-ea"/>
              <a:cs typeface="+mn-cs"/>
            </a:rPr>
            <a:t>(E Team)</a:t>
          </a:r>
        </a:p>
      </dsp:txBody>
      <dsp:txXfrm>
        <a:off x="4527613" y="495998"/>
        <a:ext cx="1357118" cy="904745"/>
      </dsp:txXfrm>
    </dsp:sp>
    <dsp:sp modelId="{0A98257B-69DA-4469-9789-44B421EA487C}">
      <dsp:nvSpPr>
        <dsp:cNvPr id="0" name=""/>
        <dsp:cNvSpPr/>
      </dsp:nvSpPr>
      <dsp:spPr>
        <a:xfrm>
          <a:off x="6110917" y="495998"/>
          <a:ext cx="2261863" cy="904745"/>
        </a:xfrm>
        <a:prstGeom prst="chevron">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Calibri"/>
              <a:ea typeface="+mn-ea"/>
              <a:cs typeface="+mn-cs"/>
            </a:rPr>
            <a:t>Testing </a:t>
          </a:r>
        </a:p>
        <a:p>
          <a:pPr marL="0" lvl="0" indent="0" algn="ctr" defTabSz="711200">
            <a:lnSpc>
              <a:spcPct val="90000"/>
            </a:lnSpc>
            <a:spcBef>
              <a:spcPct val="0"/>
            </a:spcBef>
            <a:spcAft>
              <a:spcPct val="35000"/>
            </a:spcAft>
            <a:buNone/>
          </a:pPr>
          <a:r>
            <a:rPr lang="en-US" sz="1600" kern="1200">
              <a:solidFill>
                <a:sysClr val="window" lastClr="FFFFFF"/>
              </a:solidFill>
              <a:latin typeface="Calibri"/>
              <a:ea typeface="+mn-ea"/>
              <a:cs typeface="+mn-cs"/>
            </a:rPr>
            <a:t>(T&amp;D Team)</a:t>
          </a:r>
        </a:p>
      </dsp:txBody>
      <dsp:txXfrm>
        <a:off x="6563290" y="495998"/>
        <a:ext cx="1357118" cy="9047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7FFAE-011D-48E1-AF7B-7AACD12D3913}" type="datetimeFigureOut">
              <a:rPr lang="en-US" smtClean="0"/>
              <a:t>9/1/2020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E3B5C-5B69-40D9-93E3-FE40347345FA}" type="slidenum">
              <a:rPr lang="en-US" smtClean="0"/>
              <a:t>‹#›</a:t>
            </a:fld>
            <a:endParaRPr lang="en-US"/>
          </a:p>
        </p:txBody>
      </p:sp>
    </p:spTree>
    <p:extLst>
      <p:ext uri="{BB962C8B-B14F-4D97-AF65-F5344CB8AC3E}">
        <p14:creationId xmlns:p14="http://schemas.microsoft.com/office/powerpoint/2010/main" val="159677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1506554C-6A46-4B3A-ABF8-9208D237D67E}" type="slidenum">
              <a:rPr lang="en-US" smtClean="0"/>
              <a:t>3</a:t>
            </a:fld>
            <a:endParaRPr lang="en-US"/>
          </a:p>
        </p:txBody>
      </p:sp>
    </p:spTree>
    <p:extLst>
      <p:ext uri="{BB962C8B-B14F-4D97-AF65-F5344CB8AC3E}">
        <p14:creationId xmlns:p14="http://schemas.microsoft.com/office/powerpoint/2010/main" val="323769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מטרות התוכנית הינן לפתח עמדת טעינה למכוניות חשמליות הכוללת את</a:t>
            </a:r>
            <a:r>
              <a:rPr lang="he-IL" baseline="0" dirty="0"/>
              <a:t> </a:t>
            </a:r>
            <a:r>
              <a:rPr lang="he-IL" dirty="0"/>
              <a:t>המאפיינים הבאים: </a:t>
            </a:r>
            <a:r>
              <a:rPr lang="he-IL" baseline="0" dirty="0"/>
              <a:t> .1 יכולת טעינה לשתי מכוניות במקביל, 2. </a:t>
            </a:r>
            <a:r>
              <a:rPr lang="he-IL" sz="1200" b="0" i="0" u="none" strike="noStrike" kern="1200" baseline="0" dirty="0">
                <a:solidFill>
                  <a:schemeClr val="tx1"/>
                </a:solidFill>
                <a:latin typeface="+mn-lt"/>
                <a:ea typeface="+mn-ea"/>
                <a:cs typeface="+mn-cs"/>
              </a:rPr>
              <a:t>יכולת תשלום בכל האמצעים הקיימים בשוק לרבות, בכרטיסי אשראי ואפליקציות, 3. יכולת תקשורת באמצעות תשתית תקשורת סלולארית, 4. יכולת ניהול ושליטה מרחוק, באמצעות תשתית מרכזית מבוססת ענן, 5. מסך מגע לצורך אינטראקציה עם הלקוח ואפשרויות להוספת אפליקציות עתידיות  </a:t>
            </a:r>
            <a:endParaRPr lang="he-IL" dirty="0"/>
          </a:p>
        </p:txBody>
      </p:sp>
      <p:sp>
        <p:nvSpPr>
          <p:cNvPr id="4" name="Slide Number Placeholder 3"/>
          <p:cNvSpPr>
            <a:spLocks noGrp="1"/>
          </p:cNvSpPr>
          <p:nvPr>
            <p:ph type="sldNum" sz="quarter" idx="10"/>
          </p:nvPr>
        </p:nvSpPr>
        <p:spPr/>
        <p:txBody>
          <a:bodyPr/>
          <a:lstStyle/>
          <a:p>
            <a:fld id="{1506554C-6A46-4B3A-ABF8-9208D237D67E}" type="slidenum">
              <a:rPr lang="en-US" smtClean="0"/>
              <a:t>6</a:t>
            </a:fld>
            <a:endParaRPr lang="en-US"/>
          </a:p>
        </p:txBody>
      </p:sp>
    </p:spTree>
    <p:extLst>
      <p:ext uri="{BB962C8B-B14F-4D97-AF65-F5344CB8AC3E}">
        <p14:creationId xmlns:p14="http://schemas.microsoft.com/office/powerpoint/2010/main" val="388326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4A6C7-8541-42B9-A1AA-2E0211E341B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692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מטרות התוכנית הינן לפתח עמדת טעינה למכוניות חשמליות הכוללת את</a:t>
            </a:r>
            <a:r>
              <a:rPr lang="he-IL" baseline="0" dirty="0"/>
              <a:t> </a:t>
            </a:r>
            <a:r>
              <a:rPr lang="he-IL" dirty="0"/>
              <a:t>המאפיינים הבאים: </a:t>
            </a:r>
            <a:r>
              <a:rPr lang="he-IL" baseline="0" dirty="0"/>
              <a:t> .1 יכולת טעינה לשתי מכוניות במקביל, 2. </a:t>
            </a:r>
            <a:r>
              <a:rPr lang="he-IL" sz="1200" b="0" i="0" u="none" strike="noStrike" kern="1200" baseline="0" dirty="0">
                <a:solidFill>
                  <a:schemeClr val="tx1"/>
                </a:solidFill>
                <a:latin typeface="+mn-lt"/>
                <a:ea typeface="+mn-ea"/>
                <a:cs typeface="+mn-cs"/>
              </a:rPr>
              <a:t>יכולת תשלום בכל האמצעים הקיימים בשוק לרבות, בכרטיסי אשראי ואפליקציות, 3. יכולת תקשורת באמצעות תשתית תקשורת סלולארית, 4. יכולת ניהול ושליטה מרחוק, באמצעות תשתית מרכזית מבוססת ענן, 5. מסך מגע לצורך אינטראקציה עם הלקוח ואפשרויות להוספת אפליקציות עתידיות  </a:t>
            </a:r>
            <a:endParaRPr lang="he-IL" dirty="0"/>
          </a:p>
        </p:txBody>
      </p:sp>
      <p:sp>
        <p:nvSpPr>
          <p:cNvPr id="4" name="Slide Number Placeholder 3"/>
          <p:cNvSpPr>
            <a:spLocks noGrp="1"/>
          </p:cNvSpPr>
          <p:nvPr>
            <p:ph type="sldNum" sz="quarter" idx="10"/>
          </p:nvPr>
        </p:nvSpPr>
        <p:spPr/>
        <p:txBody>
          <a:bodyPr/>
          <a:lstStyle/>
          <a:p>
            <a:fld id="{1506554C-6A46-4B3A-ABF8-9208D237D67E}" type="slidenum">
              <a:rPr lang="en-US" smtClean="0"/>
              <a:t>11</a:t>
            </a:fld>
            <a:endParaRPr lang="en-US"/>
          </a:p>
        </p:txBody>
      </p:sp>
    </p:spTree>
    <p:extLst>
      <p:ext uri="{BB962C8B-B14F-4D97-AF65-F5344CB8AC3E}">
        <p14:creationId xmlns:p14="http://schemas.microsoft.com/office/powerpoint/2010/main" val="43082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מטרות התוכנית הינן לפתח עמדת טעינה למכוניות חשמליות הכוללת את</a:t>
            </a:r>
            <a:r>
              <a:rPr lang="he-IL" baseline="0" dirty="0"/>
              <a:t> </a:t>
            </a:r>
            <a:r>
              <a:rPr lang="he-IL" dirty="0"/>
              <a:t>המאפיינים הבאים: </a:t>
            </a:r>
            <a:r>
              <a:rPr lang="he-IL" baseline="0" dirty="0"/>
              <a:t> .1 יכולת טעינה לשתי מכוניות במקביל, 2. </a:t>
            </a:r>
            <a:r>
              <a:rPr lang="he-IL" sz="1200" b="0" i="0" u="none" strike="noStrike" kern="1200" baseline="0" dirty="0">
                <a:solidFill>
                  <a:schemeClr val="tx1"/>
                </a:solidFill>
                <a:latin typeface="+mn-lt"/>
                <a:ea typeface="+mn-ea"/>
                <a:cs typeface="+mn-cs"/>
              </a:rPr>
              <a:t>יכולת תשלום בכל האמצעים הקיימים בשוק לרבות, בכרטיסי אשראי ואפליקציות, 3. יכולת תקשורת באמצעות תשתית תקשורת סלולארית, 4. יכולת ניהול ושליטה מרחוק, באמצעות תשתית מרכזית מבוססת ענן, 5. מסך מגע לצורך אינטראקציה עם הלקוח ואפשרויות להוספת אפליקציות עתידיות  </a:t>
            </a:r>
            <a:endParaRPr lang="he-IL" dirty="0"/>
          </a:p>
        </p:txBody>
      </p:sp>
      <p:sp>
        <p:nvSpPr>
          <p:cNvPr id="4" name="Slide Number Placeholder 3"/>
          <p:cNvSpPr>
            <a:spLocks noGrp="1"/>
          </p:cNvSpPr>
          <p:nvPr>
            <p:ph type="sldNum" sz="quarter" idx="10"/>
          </p:nvPr>
        </p:nvSpPr>
        <p:spPr/>
        <p:txBody>
          <a:bodyPr/>
          <a:lstStyle/>
          <a:p>
            <a:fld id="{1506554C-6A46-4B3A-ABF8-9208D237D67E}" type="slidenum">
              <a:rPr lang="en-US" smtClean="0"/>
              <a:t>12</a:t>
            </a:fld>
            <a:endParaRPr lang="en-US"/>
          </a:p>
        </p:txBody>
      </p:sp>
    </p:spTree>
    <p:extLst>
      <p:ext uri="{BB962C8B-B14F-4D97-AF65-F5344CB8AC3E}">
        <p14:creationId xmlns:p14="http://schemas.microsoft.com/office/powerpoint/2010/main" val="363059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מטרות התוכנית הינן לפתח עמדת טעינה למכוניות חשמליות הכוללת את</a:t>
            </a:r>
            <a:r>
              <a:rPr lang="he-IL" baseline="0" dirty="0"/>
              <a:t> </a:t>
            </a:r>
            <a:r>
              <a:rPr lang="he-IL" dirty="0"/>
              <a:t>המאפיינים הבאים: </a:t>
            </a:r>
            <a:r>
              <a:rPr lang="he-IL" baseline="0" dirty="0"/>
              <a:t> .1 יכולת טעינה לשתי מכוניות במקביל, 2. </a:t>
            </a:r>
            <a:r>
              <a:rPr lang="he-IL" sz="1200" b="0" i="0" u="none" strike="noStrike" kern="1200" baseline="0" dirty="0">
                <a:solidFill>
                  <a:schemeClr val="tx1"/>
                </a:solidFill>
                <a:latin typeface="+mn-lt"/>
                <a:ea typeface="+mn-ea"/>
                <a:cs typeface="+mn-cs"/>
              </a:rPr>
              <a:t>יכולת תשלום בכל האמצעים הקיימים בשוק לרבות, בכרטיסי אשראי ואפליקציות, 3. יכולת תקשורת באמצעות תשתית תקשורת סלולארית, 4. יכולת ניהול ושליטה מרחוק, באמצעות תשתית מרכזית מבוססת ענן, 5. מסך מגע לצורך אינטראקציה עם הלקוח ואפשרויות להוספת אפליקציות עתידיות  </a:t>
            </a:r>
            <a:endParaRPr lang="he-IL" dirty="0"/>
          </a:p>
        </p:txBody>
      </p:sp>
      <p:sp>
        <p:nvSpPr>
          <p:cNvPr id="4" name="Slide Number Placeholder 3"/>
          <p:cNvSpPr>
            <a:spLocks noGrp="1"/>
          </p:cNvSpPr>
          <p:nvPr>
            <p:ph type="sldNum" sz="quarter" idx="10"/>
          </p:nvPr>
        </p:nvSpPr>
        <p:spPr/>
        <p:txBody>
          <a:bodyPr/>
          <a:lstStyle/>
          <a:p>
            <a:fld id="{1506554C-6A46-4B3A-ABF8-9208D237D67E}" type="slidenum">
              <a:rPr lang="en-US" smtClean="0"/>
              <a:t>13</a:t>
            </a:fld>
            <a:endParaRPr lang="en-US"/>
          </a:p>
        </p:txBody>
      </p:sp>
    </p:spTree>
    <p:extLst>
      <p:ext uri="{BB962C8B-B14F-4D97-AF65-F5344CB8AC3E}">
        <p14:creationId xmlns:p14="http://schemas.microsoft.com/office/powerpoint/2010/main" val="192406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מטרות התוכנית הינן לפתח עמדת טעינה למכוניות חשמליות הכוללת את</a:t>
            </a:r>
            <a:r>
              <a:rPr lang="he-IL" baseline="0" dirty="0"/>
              <a:t> </a:t>
            </a:r>
            <a:r>
              <a:rPr lang="he-IL" dirty="0"/>
              <a:t>המאפיינים הבאים: </a:t>
            </a:r>
            <a:r>
              <a:rPr lang="he-IL" baseline="0" dirty="0"/>
              <a:t> .1 יכולת טעינה לשתי מכוניות במקביל, 2. </a:t>
            </a:r>
            <a:r>
              <a:rPr lang="he-IL" sz="1200" b="0" i="0" u="none" strike="noStrike" kern="1200" baseline="0" dirty="0">
                <a:solidFill>
                  <a:schemeClr val="tx1"/>
                </a:solidFill>
                <a:latin typeface="+mn-lt"/>
                <a:ea typeface="+mn-ea"/>
                <a:cs typeface="+mn-cs"/>
              </a:rPr>
              <a:t>יכולת תשלום בכל האמצעים הקיימים בשוק לרבות, בכרטיסי אשראי ואפליקציות, 3. יכולת תקשורת באמצעות תשתית תקשורת סלולארית, 4. יכולת ניהול ושליטה מרחוק, באמצעות תשתית מרכזית מבוססת ענן, 5. מסך מגע לצורך אינטראקציה עם הלקוח ואפשרויות להוספת אפליקציות עתידיות  </a:t>
            </a:r>
            <a:endParaRPr lang="he-IL" dirty="0"/>
          </a:p>
        </p:txBody>
      </p:sp>
      <p:sp>
        <p:nvSpPr>
          <p:cNvPr id="4" name="Slide Number Placeholder 3"/>
          <p:cNvSpPr>
            <a:spLocks noGrp="1"/>
          </p:cNvSpPr>
          <p:nvPr>
            <p:ph type="sldNum" sz="quarter" idx="10"/>
          </p:nvPr>
        </p:nvSpPr>
        <p:spPr/>
        <p:txBody>
          <a:bodyPr/>
          <a:lstStyle/>
          <a:p>
            <a:fld id="{1506554C-6A46-4B3A-ABF8-9208D237D67E}" type="slidenum">
              <a:rPr lang="en-US" smtClean="0"/>
              <a:t>14</a:t>
            </a:fld>
            <a:endParaRPr lang="en-US"/>
          </a:p>
        </p:txBody>
      </p:sp>
    </p:spTree>
    <p:extLst>
      <p:ext uri="{BB962C8B-B14F-4D97-AF65-F5344CB8AC3E}">
        <p14:creationId xmlns:p14="http://schemas.microsoft.com/office/powerpoint/2010/main" val="99004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מטרות התוכנית הינן לפתח עמדת טעינה למכוניות חשמליות הכוללת את</a:t>
            </a:r>
            <a:r>
              <a:rPr lang="he-IL" baseline="0" dirty="0"/>
              <a:t> </a:t>
            </a:r>
            <a:r>
              <a:rPr lang="he-IL" dirty="0"/>
              <a:t>המאפיינים הבאים: </a:t>
            </a:r>
            <a:r>
              <a:rPr lang="he-IL" baseline="0" dirty="0"/>
              <a:t> .1 יכולת טעינה לשתי מכוניות במקביל, 2. </a:t>
            </a:r>
            <a:r>
              <a:rPr lang="he-IL" sz="1200" b="0" i="0" u="none" strike="noStrike" kern="1200" baseline="0" dirty="0">
                <a:solidFill>
                  <a:schemeClr val="tx1"/>
                </a:solidFill>
                <a:latin typeface="+mn-lt"/>
                <a:ea typeface="+mn-ea"/>
                <a:cs typeface="+mn-cs"/>
              </a:rPr>
              <a:t>יכולת תשלום בכל האמצעים הקיימים בשוק לרבות, בכרטיסי אשראי ואפליקציות, 3. יכולת תקשורת באמצעות תשתית תקשורת סלולארית, 4. יכולת ניהול ושליטה מרחוק, באמצעות תשתית מרכזית מבוססת ענן, 5. מסך מגע לצורך אינטראקציה עם הלקוח ואפשרויות להוספת אפליקציות עתידיות  </a:t>
            </a:r>
            <a:endParaRPr lang="he-IL" dirty="0"/>
          </a:p>
        </p:txBody>
      </p:sp>
      <p:sp>
        <p:nvSpPr>
          <p:cNvPr id="4" name="Slide Number Placeholder 3"/>
          <p:cNvSpPr>
            <a:spLocks noGrp="1"/>
          </p:cNvSpPr>
          <p:nvPr>
            <p:ph type="sldNum" sz="quarter" idx="10"/>
          </p:nvPr>
        </p:nvSpPr>
        <p:spPr/>
        <p:txBody>
          <a:bodyPr/>
          <a:lstStyle/>
          <a:p>
            <a:fld id="{1506554C-6A46-4B3A-ABF8-9208D237D67E}" type="slidenum">
              <a:rPr lang="en-US" smtClean="0"/>
              <a:t>15</a:t>
            </a:fld>
            <a:endParaRPr lang="en-US"/>
          </a:p>
        </p:txBody>
      </p:sp>
    </p:spTree>
    <p:extLst>
      <p:ext uri="{BB962C8B-B14F-4D97-AF65-F5344CB8AC3E}">
        <p14:creationId xmlns:p14="http://schemas.microsoft.com/office/powerpoint/2010/main" val="288597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מטרות התוכנית הינן לפתח עמדת טעינה למכוניות חשמליות הכוללת את</a:t>
            </a:r>
            <a:r>
              <a:rPr lang="he-IL" baseline="0" dirty="0"/>
              <a:t> </a:t>
            </a:r>
            <a:r>
              <a:rPr lang="he-IL" dirty="0"/>
              <a:t>המאפיינים הבאים: </a:t>
            </a:r>
            <a:r>
              <a:rPr lang="he-IL" baseline="0" dirty="0"/>
              <a:t> .1 יכולת טעינה לשתי מכוניות במקביל, 2. </a:t>
            </a:r>
            <a:r>
              <a:rPr lang="he-IL" sz="1200" b="0" i="0" u="none" strike="noStrike" kern="1200" baseline="0" dirty="0">
                <a:solidFill>
                  <a:schemeClr val="tx1"/>
                </a:solidFill>
                <a:latin typeface="+mn-lt"/>
                <a:ea typeface="+mn-ea"/>
                <a:cs typeface="+mn-cs"/>
              </a:rPr>
              <a:t>יכולת תשלום בכל האמצעים הקיימים בשוק לרבות, בכרטיסי אשראי ואפליקציות, 3. יכולת תקשורת באמצעות תשתית תקשורת סלולארית, 4. יכולת ניהול ושליטה מרחוק, באמצעות תשתית מרכזית מבוססת ענן, 5. מסך מגע לצורך אינטראקציה עם הלקוח ואפשרויות להוספת אפליקציות עתידיות  </a:t>
            </a:r>
            <a:endParaRPr lang="he-IL" dirty="0"/>
          </a:p>
        </p:txBody>
      </p:sp>
      <p:sp>
        <p:nvSpPr>
          <p:cNvPr id="4" name="Slide Number Placeholder 3"/>
          <p:cNvSpPr>
            <a:spLocks noGrp="1"/>
          </p:cNvSpPr>
          <p:nvPr>
            <p:ph type="sldNum" sz="quarter" idx="10"/>
          </p:nvPr>
        </p:nvSpPr>
        <p:spPr/>
        <p:txBody>
          <a:bodyPr/>
          <a:lstStyle/>
          <a:p>
            <a:fld id="{1506554C-6A46-4B3A-ABF8-9208D237D67E}" type="slidenum">
              <a:rPr lang="en-US" smtClean="0"/>
              <a:t>16</a:t>
            </a:fld>
            <a:endParaRPr lang="en-US"/>
          </a:p>
        </p:txBody>
      </p:sp>
    </p:spTree>
    <p:extLst>
      <p:ext uri="{BB962C8B-B14F-4D97-AF65-F5344CB8AC3E}">
        <p14:creationId xmlns:p14="http://schemas.microsoft.com/office/powerpoint/2010/main" val="774036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04393" y="1988840"/>
            <a:ext cx="10972800" cy="1116012"/>
          </a:xfrm>
        </p:spPr>
        <p:txBody>
          <a:bodyPr/>
          <a:lstStyle>
            <a:lvl1pPr>
              <a:lnSpc>
                <a:spcPct val="80000"/>
              </a:lnSpc>
              <a:defRPr sz="4400">
                <a:solidFill>
                  <a:srgbClr val="FFFF00"/>
                </a:solidFill>
              </a:defRPr>
            </a:lvl1pPr>
          </a:lstStyle>
          <a:p>
            <a:pPr lvl="0"/>
            <a:r>
              <a:rPr lang="en-US" noProof="0" dirty="0"/>
              <a:t>Click to edit Master title style</a:t>
            </a:r>
          </a:p>
        </p:txBody>
      </p:sp>
      <p:sp>
        <p:nvSpPr>
          <p:cNvPr id="3075" name="Rectangle 3"/>
          <p:cNvSpPr>
            <a:spLocks noGrp="1" noChangeArrowheads="1"/>
          </p:cNvSpPr>
          <p:nvPr>
            <p:ph type="subTitle" idx="1"/>
          </p:nvPr>
        </p:nvSpPr>
        <p:spPr>
          <a:xfrm>
            <a:off x="1951567" y="3789041"/>
            <a:ext cx="8187267" cy="519113"/>
          </a:xfrm>
        </p:spPr>
        <p:txBody>
          <a:bodyPr/>
          <a:lstStyle>
            <a:lvl1pPr marL="0" indent="0">
              <a:buFontTx/>
              <a:buNone/>
              <a:defRPr sz="2800">
                <a:solidFill>
                  <a:srgbClr val="FFFF00"/>
                </a:solidFill>
              </a:defRPr>
            </a:lvl1pPr>
          </a:lstStyle>
          <a:p>
            <a:pPr lvl="0"/>
            <a:r>
              <a:rPr lang="en-US" noProof="0" dirty="0"/>
              <a:t>Click to edit Master subtitle style</a:t>
            </a:r>
          </a:p>
        </p:txBody>
      </p:sp>
      <p:sp>
        <p:nvSpPr>
          <p:cNvPr id="3076" name="Rectangle 4"/>
          <p:cNvSpPr>
            <a:spLocks noGrp="1" noChangeArrowheads="1"/>
          </p:cNvSpPr>
          <p:nvPr>
            <p:ph type="dt" sz="half" idx="2"/>
          </p:nvPr>
        </p:nvSpPr>
        <p:spPr>
          <a:xfrm>
            <a:off x="304800" y="6288360"/>
            <a:ext cx="2540000" cy="381000"/>
          </a:xfrm>
        </p:spPr>
        <p:txBody>
          <a:bodyPr/>
          <a:lstStyle>
            <a:lvl1pPr>
              <a:defRPr/>
            </a:lvl1pPr>
          </a:lstStyle>
          <a:p>
            <a:endParaRPr lang="en-US" dirty="0"/>
          </a:p>
        </p:txBody>
      </p:sp>
      <p:sp>
        <p:nvSpPr>
          <p:cNvPr id="3077" name="Rectangle 5"/>
          <p:cNvSpPr>
            <a:spLocks noGrp="1" noChangeArrowheads="1"/>
          </p:cNvSpPr>
          <p:nvPr>
            <p:ph type="ftr" sz="quarter" idx="3"/>
          </p:nvPr>
        </p:nvSpPr>
        <p:spPr>
          <a:xfrm>
            <a:off x="3149600" y="6286500"/>
            <a:ext cx="57912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9337193" y="6297386"/>
            <a:ext cx="2540000" cy="381000"/>
          </a:xfrm>
        </p:spPr>
        <p:txBody>
          <a:bodyPr/>
          <a:lstStyle>
            <a:lvl1pPr>
              <a:defRPr/>
            </a:lvl1pPr>
          </a:lstStyle>
          <a:p>
            <a:fld id="{68202A31-6DF5-4464-89FC-338C29B1CC54}" type="slidenum">
              <a:rPr lang="en-US"/>
              <a:pPr/>
              <a:t>‹#›</a:t>
            </a:fld>
            <a:endParaRPr lang="en-US"/>
          </a:p>
        </p:txBody>
      </p:sp>
      <p:pic>
        <p:nvPicPr>
          <p:cNvPr id="7" name="מציין מיקום תוכן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6381328"/>
            <a:ext cx="2286000" cy="4381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E30247-E966-430A-82D9-61B021F6E104}" type="slidenum">
              <a:rPr lang="en-US"/>
              <a:pPr/>
              <a:t>‹#›</a:t>
            </a:fld>
            <a:endParaRPr lang="en-US"/>
          </a:p>
        </p:txBody>
      </p:sp>
    </p:spTree>
    <p:extLst>
      <p:ext uri="{BB962C8B-B14F-4D97-AF65-F5344CB8AC3E}">
        <p14:creationId xmlns:p14="http://schemas.microsoft.com/office/powerpoint/2010/main" val="277417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828800"/>
            <a:ext cx="2768600" cy="4267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828800"/>
            <a:ext cx="8102600" cy="4267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54799B-921E-4C12-85C4-B83B02CD7B39}" type="slidenum">
              <a:rPr lang="en-US"/>
              <a:pPr/>
              <a:t>‹#›</a:t>
            </a:fld>
            <a:endParaRPr lang="en-US"/>
          </a:p>
        </p:txBody>
      </p:sp>
    </p:spTree>
    <p:extLst>
      <p:ext uri="{BB962C8B-B14F-4D97-AF65-F5344CB8AC3E}">
        <p14:creationId xmlns:p14="http://schemas.microsoft.com/office/powerpoint/2010/main" val="143078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lang="en-US" sz="4000" b="1" kern="1200" cap="all" dirty="0">
                <a:solidFill>
                  <a:srgbClr val="002060"/>
                </a:solidFill>
                <a:latin typeface="Segoe UI Semilight" panose="020B0402040204020203" pitchFamily="34" charset="0"/>
                <a:ea typeface="+mj-ea"/>
                <a:cs typeface="Segoe UI Semilight" panose="020B04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lgn="r" rtl="1">
              <a:buSzPct val="120000"/>
              <a:buFont typeface="Wingdings" panose="05000000000000000000" pitchFamily="2" charset="2"/>
              <a:buChar char="Ø"/>
              <a:defRPr sz="2000">
                <a:latin typeface="Segoe UI Semilight" panose="020B0402040204020203" pitchFamily="34" charset="0"/>
                <a:cs typeface="Segoe UI Semilight" panose="020B0402040204020203" pitchFamily="34" charset="0"/>
              </a:defRPr>
            </a:lvl1pPr>
            <a:lvl2pPr marL="800100" indent="-342900" algn="r" rtl="1">
              <a:buSzPct val="100000"/>
              <a:buFont typeface="Wingdings" panose="05000000000000000000" pitchFamily="2" charset="2"/>
              <a:buChar char="Ø"/>
              <a:defRPr sz="2000">
                <a:latin typeface="Segoe UI Semilight" panose="020B0402040204020203" pitchFamily="34" charset="0"/>
                <a:cs typeface="Segoe UI Semilight" panose="020B0402040204020203" pitchFamily="34" charset="0"/>
              </a:defRPr>
            </a:lvl2pPr>
            <a:lvl3pPr marL="1143000" indent="-228600" algn="r" rtl="1">
              <a:buFont typeface="Wingdings" panose="05000000000000000000" pitchFamily="2" charset="2"/>
              <a:buChar char="Ø"/>
              <a:defRPr sz="2000">
                <a:latin typeface="Segoe UI Semilight" panose="020B0402040204020203" pitchFamily="34" charset="0"/>
                <a:cs typeface="Segoe UI Semilight" panose="020B0402040204020203" pitchFamily="34" charset="0"/>
              </a:defRPr>
            </a:lvl3pPr>
            <a:lvl4pPr marL="1600200" indent="-228600" algn="r" rtl="1">
              <a:buFont typeface="Wingdings" panose="05000000000000000000" pitchFamily="2" charset="2"/>
              <a:buChar char="Ø"/>
              <a:defRPr sz="2000">
                <a:latin typeface="Segoe UI Semilight" panose="020B0402040204020203" pitchFamily="34" charset="0"/>
                <a:cs typeface="Segoe UI Semilight" panose="020B0402040204020203" pitchFamily="34" charset="0"/>
              </a:defRPr>
            </a:lvl4pPr>
            <a:lvl5pPr marL="2057400" indent="-228600" algn="r" rtl="1">
              <a:buFont typeface="Wingdings" panose="05000000000000000000" pitchFamily="2" charset="2"/>
              <a:buChar char="Ø"/>
              <a:defRPr sz="2000">
                <a:latin typeface="Segoe UI Semilight" panose="020B0402040204020203" pitchFamily="34" charset="0"/>
                <a:cs typeface="Segoe UI Semilight" panose="020B04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AD126B-4C94-4180-9AA2-0198A73AF418}" type="slidenum">
              <a:rPr lang="en-US"/>
              <a:pPr/>
              <a:t>‹#›</a:t>
            </a:fld>
            <a:endParaRPr lang="en-US"/>
          </a:p>
        </p:txBody>
      </p:sp>
    </p:spTree>
    <p:extLst>
      <p:ext uri="{BB962C8B-B14F-4D97-AF65-F5344CB8AC3E}">
        <p14:creationId xmlns:p14="http://schemas.microsoft.com/office/powerpoint/2010/main" val="227077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1C37AB-0674-4392-95F6-E49AE4D75864}" type="slidenum">
              <a:rPr lang="en-US"/>
              <a:pPr/>
              <a:t>‹#›</a:t>
            </a:fld>
            <a:endParaRPr lang="en-US"/>
          </a:p>
        </p:txBody>
      </p:sp>
    </p:spTree>
    <p:extLst>
      <p:ext uri="{BB962C8B-B14F-4D97-AF65-F5344CB8AC3E}">
        <p14:creationId xmlns:p14="http://schemas.microsoft.com/office/powerpoint/2010/main" val="250924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667000"/>
            <a:ext cx="5435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400" y="2667000"/>
            <a:ext cx="5435600" cy="34290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32893A-4BF6-4D4C-A8F4-8D56CA439630}" type="slidenum">
              <a:rPr lang="en-US"/>
              <a:pPr/>
              <a:t>‹#›</a:t>
            </a:fld>
            <a:endParaRPr lang="en-US"/>
          </a:p>
        </p:txBody>
      </p:sp>
    </p:spTree>
    <p:extLst>
      <p:ext uri="{BB962C8B-B14F-4D97-AF65-F5344CB8AC3E}">
        <p14:creationId xmlns:p14="http://schemas.microsoft.com/office/powerpoint/2010/main" val="354939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77809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ADA1ABD-AE96-434B-93F1-064C7D28B1E9}" type="slidenum">
              <a:rPr lang="en-US"/>
              <a:pPr/>
              <a:t>‹#›</a:t>
            </a:fld>
            <a:endParaRPr lang="en-US"/>
          </a:p>
        </p:txBody>
      </p:sp>
    </p:spTree>
    <p:extLst>
      <p:ext uri="{BB962C8B-B14F-4D97-AF65-F5344CB8AC3E}">
        <p14:creationId xmlns:p14="http://schemas.microsoft.com/office/powerpoint/2010/main" val="101174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CF033F-4CD4-404D-A10D-AFB5755C0830}" type="slidenum">
              <a:rPr lang="en-US"/>
              <a:pPr/>
              <a:t>‹#›</a:t>
            </a:fld>
            <a:endParaRPr lang="en-US"/>
          </a:p>
        </p:txBody>
      </p:sp>
    </p:spTree>
    <p:extLst>
      <p:ext uri="{BB962C8B-B14F-4D97-AF65-F5344CB8AC3E}">
        <p14:creationId xmlns:p14="http://schemas.microsoft.com/office/powerpoint/2010/main" val="156968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D88B001-8C08-47FF-9F7A-48C045F0C0DA}" type="slidenum">
              <a:rPr lang="en-US"/>
              <a:pPr/>
              <a:t>‹#›</a:t>
            </a:fld>
            <a:endParaRPr lang="en-US"/>
          </a:p>
        </p:txBody>
      </p:sp>
    </p:spTree>
    <p:extLst>
      <p:ext uri="{BB962C8B-B14F-4D97-AF65-F5344CB8AC3E}">
        <p14:creationId xmlns:p14="http://schemas.microsoft.com/office/powerpoint/2010/main" val="302503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BA04DA-9D29-473F-9AD2-F15EC1158AA0}" type="slidenum">
              <a:rPr lang="en-US"/>
              <a:pPr/>
              <a:t>‹#›</a:t>
            </a:fld>
            <a:endParaRPr lang="en-US"/>
          </a:p>
        </p:txBody>
      </p:sp>
    </p:spTree>
    <p:extLst>
      <p:ext uri="{BB962C8B-B14F-4D97-AF65-F5344CB8AC3E}">
        <p14:creationId xmlns:p14="http://schemas.microsoft.com/office/powerpoint/2010/main" val="374997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670221-CBBC-4008-9439-664C1DF3BF68}" type="slidenum">
              <a:rPr lang="en-US"/>
              <a:pPr/>
              <a:t>‹#›</a:t>
            </a:fld>
            <a:endParaRPr lang="en-US"/>
          </a:p>
        </p:txBody>
      </p:sp>
    </p:spTree>
    <p:extLst>
      <p:ext uri="{BB962C8B-B14F-4D97-AF65-F5344CB8AC3E}">
        <p14:creationId xmlns:p14="http://schemas.microsoft.com/office/powerpoint/2010/main" val="116288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88640"/>
            <a:ext cx="1107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09600" y="1196752"/>
            <a:ext cx="1107440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592425"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en-US"/>
          </a:p>
        </p:txBody>
      </p:sp>
      <p:sp>
        <p:nvSpPr>
          <p:cNvPr id="1029" name="Rectangle 5"/>
          <p:cNvSpPr>
            <a:spLocks noGrp="1" noChangeArrowheads="1"/>
          </p:cNvSpPr>
          <p:nvPr>
            <p:ph type="ftr" sz="quarter" idx="3"/>
          </p:nvPr>
        </p:nvSpPr>
        <p:spPr bwMode="auto">
          <a:xfrm>
            <a:off x="2543605"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dirty="0"/>
          </a:p>
        </p:txBody>
      </p:sp>
      <p:sp>
        <p:nvSpPr>
          <p:cNvPr id="1030" name="Rectangle 6"/>
          <p:cNvSpPr>
            <a:spLocks noGrp="1" noChangeArrowheads="1"/>
          </p:cNvSpPr>
          <p:nvPr>
            <p:ph type="sldNum" sz="quarter" idx="4"/>
          </p:nvPr>
        </p:nvSpPr>
        <p:spPr bwMode="auto">
          <a:xfrm>
            <a:off x="98552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A1C47EFB-2684-42EF-B89A-2DC8F413FD11}" type="slidenum">
              <a:rPr lang="en-US" smtClean="0"/>
              <a:pPr/>
              <a:t>‹#›</a:t>
            </a:fld>
            <a:endParaRPr lang="en-US"/>
          </a:p>
        </p:txBody>
      </p:sp>
      <p:pic>
        <p:nvPicPr>
          <p:cNvPr id="7" name="מציין מיקום תוכן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40416" y="6381328"/>
            <a:ext cx="2286000" cy="4381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1" eaLnBrk="1" fontAlgn="base" hangingPunct="1">
        <a:spcBef>
          <a:spcPct val="0"/>
        </a:spcBef>
        <a:spcAft>
          <a:spcPct val="0"/>
        </a:spcAft>
        <a:defRPr sz="3600">
          <a:solidFill>
            <a:schemeClr val="bg2"/>
          </a:solidFill>
          <a:latin typeface="+mj-lt"/>
          <a:ea typeface="+mj-ea"/>
          <a:cs typeface="+mj-cs"/>
        </a:defRPr>
      </a:lvl1pPr>
      <a:lvl2pPr algn="l" rtl="1" eaLnBrk="1" fontAlgn="base" hangingPunct="1">
        <a:spcBef>
          <a:spcPct val="0"/>
        </a:spcBef>
        <a:spcAft>
          <a:spcPct val="0"/>
        </a:spcAft>
        <a:defRPr sz="3600">
          <a:solidFill>
            <a:schemeClr val="tx2"/>
          </a:solidFill>
          <a:latin typeface="Arial Black" pitchFamily="34" charset="0"/>
        </a:defRPr>
      </a:lvl2pPr>
      <a:lvl3pPr algn="l" rtl="1" eaLnBrk="1" fontAlgn="base" hangingPunct="1">
        <a:spcBef>
          <a:spcPct val="0"/>
        </a:spcBef>
        <a:spcAft>
          <a:spcPct val="0"/>
        </a:spcAft>
        <a:defRPr sz="3600">
          <a:solidFill>
            <a:schemeClr val="tx2"/>
          </a:solidFill>
          <a:latin typeface="Arial Black" pitchFamily="34" charset="0"/>
        </a:defRPr>
      </a:lvl3pPr>
      <a:lvl4pPr algn="l" rtl="1" eaLnBrk="1" fontAlgn="base" hangingPunct="1">
        <a:spcBef>
          <a:spcPct val="0"/>
        </a:spcBef>
        <a:spcAft>
          <a:spcPct val="0"/>
        </a:spcAft>
        <a:defRPr sz="3600">
          <a:solidFill>
            <a:schemeClr val="tx2"/>
          </a:solidFill>
          <a:latin typeface="Arial Black" pitchFamily="34" charset="0"/>
        </a:defRPr>
      </a:lvl4pPr>
      <a:lvl5pPr algn="l" rtl="1" eaLnBrk="1" fontAlgn="base" hangingPunct="1">
        <a:spcBef>
          <a:spcPct val="0"/>
        </a:spcBef>
        <a:spcAft>
          <a:spcPct val="0"/>
        </a:spcAft>
        <a:defRPr sz="3600">
          <a:solidFill>
            <a:schemeClr val="tx2"/>
          </a:solidFill>
          <a:latin typeface="Arial Black" pitchFamily="34" charset="0"/>
        </a:defRPr>
      </a:lvl5pPr>
      <a:lvl6pPr marL="457200" algn="l" rtl="1" eaLnBrk="1" fontAlgn="base" hangingPunct="1">
        <a:spcBef>
          <a:spcPct val="0"/>
        </a:spcBef>
        <a:spcAft>
          <a:spcPct val="0"/>
        </a:spcAft>
        <a:defRPr sz="3600">
          <a:solidFill>
            <a:schemeClr val="tx2"/>
          </a:solidFill>
          <a:latin typeface="Arial Black" pitchFamily="34" charset="0"/>
        </a:defRPr>
      </a:lvl6pPr>
      <a:lvl7pPr marL="914400" algn="l" rtl="1" eaLnBrk="1" fontAlgn="base" hangingPunct="1">
        <a:spcBef>
          <a:spcPct val="0"/>
        </a:spcBef>
        <a:spcAft>
          <a:spcPct val="0"/>
        </a:spcAft>
        <a:defRPr sz="3600">
          <a:solidFill>
            <a:schemeClr val="tx2"/>
          </a:solidFill>
          <a:latin typeface="Arial Black" pitchFamily="34" charset="0"/>
        </a:defRPr>
      </a:lvl7pPr>
      <a:lvl8pPr marL="1371600" algn="l" rtl="1" eaLnBrk="1" fontAlgn="base" hangingPunct="1">
        <a:spcBef>
          <a:spcPct val="0"/>
        </a:spcBef>
        <a:spcAft>
          <a:spcPct val="0"/>
        </a:spcAft>
        <a:defRPr sz="3600">
          <a:solidFill>
            <a:schemeClr val="tx2"/>
          </a:solidFill>
          <a:latin typeface="Arial Black" pitchFamily="34" charset="0"/>
        </a:defRPr>
      </a:lvl8pPr>
      <a:lvl9pPr marL="1828800" algn="l" rtl="1" eaLnBrk="1" fontAlgn="base" hangingPunct="1">
        <a:spcBef>
          <a:spcPct val="0"/>
        </a:spcBef>
        <a:spcAft>
          <a:spcPct val="0"/>
        </a:spcAft>
        <a:defRPr sz="3600">
          <a:solidFill>
            <a:schemeClr val="tx2"/>
          </a:solidFill>
          <a:latin typeface="Arial Black" pitchFamily="34" charset="0"/>
        </a:defRPr>
      </a:lvl9pPr>
    </p:titleStyle>
    <p:bodyStyle>
      <a:lvl1pPr marL="342900" indent="-342900" algn="r" rtl="1" eaLnBrk="1" fontAlgn="base" hangingPunct="1">
        <a:spcBef>
          <a:spcPct val="20000"/>
        </a:spcBef>
        <a:spcAft>
          <a:spcPct val="0"/>
        </a:spcAft>
        <a:buFont typeface="Wingdings" panose="05000000000000000000" pitchFamily="2" charset="2"/>
        <a:buChar char="v"/>
        <a:defRPr sz="3200">
          <a:solidFill>
            <a:schemeClr val="tx1"/>
          </a:solidFill>
          <a:latin typeface="+mn-lt"/>
          <a:ea typeface="+mn-ea"/>
          <a:cs typeface="+mn-cs"/>
        </a:defRPr>
      </a:lvl1pPr>
      <a:lvl2pPr marL="914400" indent="-457200" algn="r" rtl="1" eaLnBrk="1" fontAlgn="base" hangingPunct="1">
        <a:spcBef>
          <a:spcPct val="20000"/>
        </a:spcBef>
        <a:spcAft>
          <a:spcPct val="0"/>
        </a:spcAft>
        <a:buSzPct val="170000"/>
        <a:buFont typeface="Arial" panose="020B0604020202020204" pitchFamily="34" charset="0"/>
        <a:buChar char="•"/>
        <a:defRPr sz="2800">
          <a:solidFill>
            <a:schemeClr val="tx1"/>
          </a:solidFill>
          <a:latin typeface="+mn-lt"/>
        </a:defRPr>
      </a:lvl2pPr>
      <a:lvl3pPr marL="1143000" indent="-228600" algn="r" rtl="1" eaLnBrk="1" fontAlgn="base" hangingPunct="1">
        <a:spcBef>
          <a:spcPct val="20000"/>
        </a:spcBef>
        <a:spcAft>
          <a:spcPct val="0"/>
        </a:spcAft>
        <a:buSzPct val="100000"/>
        <a:buFont typeface="Courier New" panose="02070309020205020404" pitchFamily="49" charset="0"/>
        <a:buChar char="o"/>
        <a:defRPr sz="2400">
          <a:solidFill>
            <a:schemeClr val="tx1"/>
          </a:solidFill>
          <a:latin typeface="+mn-lt"/>
        </a:defRPr>
      </a:lvl3pPr>
      <a:lvl4pPr marL="1600200" indent="-228600" algn="r" rtl="1" eaLnBrk="1" fontAlgn="base" hangingPunct="1">
        <a:spcBef>
          <a:spcPct val="20000"/>
        </a:spcBef>
        <a:spcAft>
          <a:spcPct val="0"/>
        </a:spcAft>
        <a:buSzPct val="100000"/>
        <a:buFont typeface="Wingdings" panose="05000000000000000000" pitchFamily="2" charset="2"/>
        <a:buChar char="Ø"/>
        <a:defRPr sz="2000">
          <a:solidFill>
            <a:schemeClr val="tx1"/>
          </a:solidFill>
          <a:latin typeface="+mn-lt"/>
        </a:defRPr>
      </a:lvl4pPr>
      <a:lvl5pPr marL="2057400" indent="-228600" algn="r" rtl="1" eaLnBrk="1" fontAlgn="base" hangingPunct="1">
        <a:spcBef>
          <a:spcPct val="20000"/>
        </a:spcBef>
        <a:spcAft>
          <a:spcPct val="0"/>
        </a:spcAft>
        <a:buSzPct val="90000"/>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416" y="188640"/>
            <a:ext cx="10972800" cy="111601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rtl="0"/>
            <a:r>
              <a:rPr lang="en-US" sz="4200" b="1" dirty="0">
                <a:solidFill>
                  <a:srgbClr val="002060"/>
                </a:solidFill>
                <a:latin typeface="Segoe UI Semibold" panose="020B0702040204020203" pitchFamily="34" charset="0"/>
                <a:cs typeface="Segoe UI Semibold" panose="020B0702040204020203" pitchFamily="34" charset="0"/>
              </a:rPr>
              <a:t>Hydrogen in Israel</a:t>
            </a:r>
          </a:p>
        </p:txBody>
      </p:sp>
      <p:pic>
        <p:nvPicPr>
          <p:cNvPr id="1026" name="Picture 2" descr="https://www.israel21c.org/wp-content/uploads/2014/02/tadi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1387834"/>
            <a:ext cx="7997794" cy="463345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7727504" y="4679496"/>
            <a:ext cx="4464496" cy="785542"/>
          </a:xfrm>
        </p:spPr>
        <p:txBody>
          <a:bodyPr/>
          <a:lstStyle/>
          <a:p>
            <a:pPr algn="l" rtl="0"/>
            <a:r>
              <a:rPr lang="en-US" dirty="0">
                <a:solidFill>
                  <a:srgbClr val="002060"/>
                </a:solidFill>
                <a:latin typeface="Segoe UI Semilight" panose="020B0402040204020203" pitchFamily="34" charset="0"/>
                <a:cs typeface="Segoe UI Semilight" panose="020B0402040204020203" pitchFamily="34" charset="0"/>
              </a:rPr>
              <a:t>Gideon Friedmann</a:t>
            </a:r>
            <a:endParaRPr lang="he-IL" dirty="0">
              <a:solidFill>
                <a:srgbClr val="002060"/>
              </a:solidFill>
              <a:latin typeface="Segoe UI Semilight" panose="020B0402040204020203" pitchFamily="34" charset="0"/>
              <a:cs typeface="Segoe UI Semilight" panose="020B0402040204020203" pitchFamily="34" charset="0"/>
            </a:endParaRPr>
          </a:p>
          <a:p>
            <a:pPr algn="l" rtl="0"/>
            <a:r>
              <a:rPr lang="en-US" dirty="0">
                <a:solidFill>
                  <a:srgbClr val="002060"/>
                </a:solidFill>
                <a:latin typeface="Segoe UI Semilight" panose="020B0402040204020203" pitchFamily="34" charset="0"/>
                <a:cs typeface="Segoe UI Semilight" panose="020B0402040204020203" pitchFamily="34" charset="0"/>
              </a:rPr>
              <a:t>Acting Chief Scientist</a:t>
            </a:r>
          </a:p>
        </p:txBody>
      </p:sp>
    </p:spTree>
    <p:extLst>
      <p:ext uri="{BB962C8B-B14F-4D97-AF65-F5344CB8AC3E}">
        <p14:creationId xmlns:p14="http://schemas.microsoft.com/office/powerpoint/2010/main" val="3054010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484" t="9522" r="19712" b="2870"/>
          <a:stretch/>
        </p:blipFill>
        <p:spPr>
          <a:xfrm>
            <a:off x="5591944" y="1052736"/>
            <a:ext cx="6413349" cy="4953398"/>
          </a:xfrm>
          <a:prstGeom prst="rect">
            <a:avLst/>
          </a:prstGeom>
          <a:ln>
            <a:solidFill>
              <a:schemeClr val="tx2"/>
            </a:solidFill>
          </a:ln>
        </p:spPr>
      </p:pic>
      <p:grpSp>
        <p:nvGrpSpPr>
          <p:cNvPr id="20" name="Group 19"/>
          <p:cNvGrpSpPr/>
          <p:nvPr/>
        </p:nvGrpSpPr>
        <p:grpSpPr>
          <a:xfrm>
            <a:off x="335360" y="1556792"/>
            <a:ext cx="4814350" cy="3757178"/>
            <a:chOff x="1449238" y="714255"/>
            <a:chExt cx="5606438" cy="4375333"/>
          </a:xfrm>
        </p:grpSpPr>
        <p:sp>
          <p:nvSpPr>
            <p:cNvPr id="21" name="Oval 20"/>
            <p:cNvSpPr/>
            <p:nvPr/>
          </p:nvSpPr>
          <p:spPr>
            <a:xfrm>
              <a:off x="3706448" y="714255"/>
              <a:ext cx="1984114" cy="1919558"/>
            </a:xfrm>
            <a:prstGeom prst="ellipse">
              <a:avLst/>
            </a:prstGeom>
            <a:solidFill>
              <a:srgbClr val="C0504D">
                <a:alpha val="64000"/>
              </a:srgbClr>
            </a:solidFill>
            <a:ln w="25400" cap="flat" cmpd="sng" algn="ctr">
              <a:noFill/>
              <a:prstDash val="solid"/>
            </a:ln>
            <a:effectLst>
              <a:softEdge rad="635000"/>
            </a:effectLst>
            <a:scene3d>
              <a:camera prst="orthographicFront"/>
              <a:lightRig rig="balanced" dir="t"/>
            </a:scene3d>
            <a:sp3d>
              <a:bevelT w="381000" h="2159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1449238" y="1470210"/>
              <a:ext cx="3693510" cy="3619378"/>
            </a:xfrm>
            <a:prstGeom prst="ellipse">
              <a:avLst/>
            </a:prstGeom>
            <a:solidFill>
              <a:srgbClr val="F79646">
                <a:lumMod val="75000"/>
                <a:alpha val="64000"/>
              </a:srgbClr>
            </a:solidFill>
            <a:ln w="25400" cap="flat" cmpd="sng" algn="ctr">
              <a:noFill/>
              <a:prstDash val="solid"/>
            </a:ln>
            <a:effectLst>
              <a:softEdge rad="635000"/>
            </a:effectLst>
            <a:scene3d>
              <a:camera prst="orthographicFront"/>
              <a:lightRig rig="balanced" dir="t"/>
            </a:scene3d>
            <a:sp3d>
              <a:bevelT w="381000" h="2159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Oval 22"/>
            <p:cNvSpPr/>
            <p:nvPr/>
          </p:nvSpPr>
          <p:spPr>
            <a:xfrm>
              <a:off x="4350117" y="1480802"/>
              <a:ext cx="2705559" cy="2772023"/>
            </a:xfrm>
            <a:prstGeom prst="ellipse">
              <a:avLst/>
            </a:prstGeom>
            <a:solidFill>
              <a:srgbClr val="1F497D">
                <a:alpha val="64000"/>
              </a:srgbClr>
            </a:solidFill>
            <a:ln w="25400" cap="flat" cmpd="sng" algn="ctr">
              <a:noFill/>
              <a:prstDash val="solid"/>
            </a:ln>
            <a:effectLst>
              <a:softEdge rad="635000"/>
            </a:effectLst>
            <a:scene3d>
              <a:camera prst="orthographicFront"/>
              <a:lightRig rig="balanced" dir="t"/>
            </a:scene3d>
            <a:sp3d>
              <a:bevelT w="381000" h="2159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5277305" y="2512870"/>
              <a:ext cx="1095813" cy="707886"/>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rPr>
                <a:t>Cost</a:t>
              </a:r>
            </a:p>
          </p:txBody>
        </p:sp>
        <p:sp>
          <p:nvSpPr>
            <p:cNvPr id="25" name="TextBox 24"/>
            <p:cNvSpPr txBox="1"/>
            <p:nvPr/>
          </p:nvSpPr>
          <p:spPr>
            <a:xfrm>
              <a:off x="4092413" y="1123368"/>
              <a:ext cx="1117614" cy="461665"/>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rPr>
                <a:t>Activity</a:t>
              </a:r>
            </a:p>
          </p:txBody>
        </p:sp>
        <p:sp>
          <p:nvSpPr>
            <p:cNvPr id="26" name="TextBox 25"/>
            <p:cNvSpPr txBox="1"/>
            <p:nvPr/>
          </p:nvSpPr>
          <p:spPr>
            <a:xfrm>
              <a:off x="1988168" y="2772556"/>
              <a:ext cx="2415726" cy="769441"/>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rPr>
                <a:t>Durability</a:t>
              </a:r>
            </a:p>
          </p:txBody>
        </p:sp>
        <p:sp>
          <p:nvSpPr>
            <p:cNvPr id="27" name="Rectangle 26"/>
            <p:cNvSpPr/>
            <p:nvPr/>
          </p:nvSpPr>
          <p:spPr>
            <a:xfrm>
              <a:off x="4512604" y="1968307"/>
              <a:ext cx="470001" cy="76944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a:bevelT w="82550" h="44450" prst="angle"/>
              <a:bevelB w="82550" h="44450" prst="angle"/>
              <a:contourClr>
                <a:srgbClr val="FFFFFF"/>
              </a:contourClr>
            </a:sp3d>
          </p:spPr>
          <p:txBody>
            <a:bodyPr wrap="none" lIns="91440" tIns="45720" rIns="91440" bIns="45720">
              <a:spAutoFit/>
              <a:sp3d extrusionH="57150" prstMaterial="matte">
                <a:bevelT w="63500" h="12700" prst="angle"/>
                <a:contourClr>
                  <a:schemeClr val="bg1">
                    <a:lumMod val="6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w="22225">
                    <a:solidFill>
                      <a:srgbClr val="ED7D31"/>
                    </a:solidFill>
                    <a:prstDash val="solid"/>
                  </a:ln>
                  <a:solidFill>
                    <a:srgbClr val="FFFF00"/>
                  </a:solidFill>
                  <a:effectLst/>
                  <a:uLnTx/>
                  <a:uFillTx/>
                  <a:latin typeface="Calibri" panose="020F0502020204030204"/>
                </a:rPr>
                <a:t>$</a:t>
              </a:r>
              <a:endParaRPr kumimoji="0" lang="en-US" sz="4400" b="1" i="0" u="none" strike="noStrike" kern="0" cap="none" spc="0" normalizeH="0" baseline="0" noProof="0" dirty="0">
                <a:ln/>
                <a:solidFill>
                  <a:srgbClr val="FFFF00"/>
                </a:solidFill>
                <a:effectLst/>
                <a:uLnTx/>
                <a:uFillTx/>
                <a:latin typeface="Calibri" panose="020F0502020204030204"/>
              </a:endParaRPr>
            </a:p>
          </p:txBody>
        </p:sp>
        <p:sp>
          <p:nvSpPr>
            <p:cNvPr id="28" name="Oval 27"/>
            <p:cNvSpPr/>
            <p:nvPr/>
          </p:nvSpPr>
          <p:spPr>
            <a:xfrm>
              <a:off x="4428826" y="2031681"/>
              <a:ext cx="637555" cy="642692"/>
            </a:xfrm>
            <a:prstGeom prst="ellipse">
              <a:avLst/>
            </a:prstGeom>
            <a:solidFill>
              <a:srgbClr val="8064A2">
                <a:lumMod val="40000"/>
                <a:lumOff val="60000"/>
                <a:alpha val="64000"/>
              </a:srgbClr>
            </a:solidFill>
            <a:ln w="25400" cap="flat" cmpd="sng" algn="ctr">
              <a:noFill/>
              <a:prstDash val="solid"/>
            </a:ln>
            <a:effectLst>
              <a:softEdge rad="635000"/>
            </a:effectLst>
            <a:scene3d>
              <a:camera prst="orthographicFront"/>
              <a:lightRig rig="balanced" dir="t"/>
            </a:scene3d>
            <a:sp3d>
              <a:bevelT w="381000" h="2159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9" name="Title 1"/>
          <p:cNvSpPr txBox="1">
            <a:spLocks/>
          </p:cNvSpPr>
          <p:nvPr/>
        </p:nvSpPr>
        <p:spPr bwMode="auto">
          <a:xfrm>
            <a:off x="609600" y="188640"/>
            <a:ext cx="1107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1" eaLnBrk="1" fontAlgn="base" hangingPunct="1">
              <a:lnSpc>
                <a:spcPct val="80000"/>
              </a:lnSpc>
              <a:spcBef>
                <a:spcPct val="0"/>
              </a:spcBef>
              <a:spcAft>
                <a:spcPct val="0"/>
              </a:spcAft>
              <a:defRPr sz="4400">
                <a:solidFill>
                  <a:srgbClr val="FFFF00"/>
                </a:solidFill>
                <a:latin typeface="+mj-lt"/>
                <a:ea typeface="+mj-ea"/>
                <a:cs typeface="+mj-cs"/>
              </a:defRPr>
            </a:lvl1pPr>
            <a:lvl2pPr algn="l" rtl="1" eaLnBrk="1" fontAlgn="base" hangingPunct="1">
              <a:spcBef>
                <a:spcPct val="0"/>
              </a:spcBef>
              <a:spcAft>
                <a:spcPct val="0"/>
              </a:spcAft>
              <a:defRPr sz="3600">
                <a:solidFill>
                  <a:schemeClr val="tx2"/>
                </a:solidFill>
                <a:latin typeface="Arial Black" pitchFamily="34" charset="0"/>
              </a:defRPr>
            </a:lvl2pPr>
            <a:lvl3pPr algn="l" rtl="1" eaLnBrk="1" fontAlgn="base" hangingPunct="1">
              <a:spcBef>
                <a:spcPct val="0"/>
              </a:spcBef>
              <a:spcAft>
                <a:spcPct val="0"/>
              </a:spcAft>
              <a:defRPr sz="3600">
                <a:solidFill>
                  <a:schemeClr val="tx2"/>
                </a:solidFill>
                <a:latin typeface="Arial Black" pitchFamily="34" charset="0"/>
              </a:defRPr>
            </a:lvl3pPr>
            <a:lvl4pPr algn="l" rtl="1" eaLnBrk="1" fontAlgn="base" hangingPunct="1">
              <a:spcBef>
                <a:spcPct val="0"/>
              </a:spcBef>
              <a:spcAft>
                <a:spcPct val="0"/>
              </a:spcAft>
              <a:defRPr sz="3600">
                <a:solidFill>
                  <a:schemeClr val="tx2"/>
                </a:solidFill>
                <a:latin typeface="Arial Black" pitchFamily="34" charset="0"/>
              </a:defRPr>
            </a:lvl4pPr>
            <a:lvl5pPr algn="l" rtl="1" eaLnBrk="1" fontAlgn="base" hangingPunct="1">
              <a:spcBef>
                <a:spcPct val="0"/>
              </a:spcBef>
              <a:spcAft>
                <a:spcPct val="0"/>
              </a:spcAft>
              <a:defRPr sz="3600">
                <a:solidFill>
                  <a:schemeClr val="tx2"/>
                </a:solidFill>
                <a:latin typeface="Arial Black" pitchFamily="34" charset="0"/>
              </a:defRPr>
            </a:lvl5pPr>
            <a:lvl6pPr marL="457200" algn="l" rtl="1" eaLnBrk="1" fontAlgn="base" hangingPunct="1">
              <a:spcBef>
                <a:spcPct val="0"/>
              </a:spcBef>
              <a:spcAft>
                <a:spcPct val="0"/>
              </a:spcAft>
              <a:defRPr sz="3600">
                <a:solidFill>
                  <a:schemeClr val="tx2"/>
                </a:solidFill>
                <a:latin typeface="Arial Black" pitchFamily="34" charset="0"/>
              </a:defRPr>
            </a:lvl6pPr>
            <a:lvl7pPr marL="914400" algn="l" rtl="1" eaLnBrk="1" fontAlgn="base" hangingPunct="1">
              <a:spcBef>
                <a:spcPct val="0"/>
              </a:spcBef>
              <a:spcAft>
                <a:spcPct val="0"/>
              </a:spcAft>
              <a:defRPr sz="3600">
                <a:solidFill>
                  <a:schemeClr val="tx2"/>
                </a:solidFill>
                <a:latin typeface="Arial Black" pitchFamily="34" charset="0"/>
              </a:defRPr>
            </a:lvl7pPr>
            <a:lvl8pPr marL="1371600" algn="l" rtl="1" eaLnBrk="1" fontAlgn="base" hangingPunct="1">
              <a:spcBef>
                <a:spcPct val="0"/>
              </a:spcBef>
              <a:spcAft>
                <a:spcPct val="0"/>
              </a:spcAft>
              <a:defRPr sz="3600">
                <a:solidFill>
                  <a:schemeClr val="tx2"/>
                </a:solidFill>
                <a:latin typeface="Arial Black" pitchFamily="34" charset="0"/>
              </a:defRPr>
            </a:lvl8pPr>
            <a:lvl9pPr marL="1828800" algn="l" rtl="1" eaLnBrk="1" fontAlgn="base" hangingPunct="1">
              <a:spcBef>
                <a:spcPct val="0"/>
              </a:spcBef>
              <a:spcAft>
                <a:spcPct val="0"/>
              </a:spcAft>
              <a:defRPr sz="3600">
                <a:solidFill>
                  <a:schemeClr val="tx2"/>
                </a:solidFill>
                <a:latin typeface="Arial Black" pitchFamily="34" charset="0"/>
              </a:defRPr>
            </a:lvl9pPr>
          </a:lstStyle>
          <a:p>
            <a:pPr algn="l" rtl="0"/>
            <a:r>
              <a:rPr lang="en-US" sz="4000" b="1" dirty="0">
                <a:solidFill>
                  <a:srgbClr val="002060"/>
                </a:solidFill>
                <a:latin typeface="Segoe UI Semilight" panose="020B0402040204020203" pitchFamily="34" charset="0"/>
                <a:cs typeface="Segoe UI Semilight" panose="020B0402040204020203" pitchFamily="34" charset="0"/>
              </a:rPr>
              <a:t>Current Goals &amp; Status</a:t>
            </a:r>
            <a:endParaRPr lang="he-IL" sz="4000" b="1" dirty="0">
              <a:solidFill>
                <a:srgbClr val="00206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6612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2540" y="289971"/>
            <a:ext cx="11433621" cy="812320"/>
          </a:xfrm>
        </p:spPr>
        <p:txBody>
          <a:bodyPr>
            <a:normAutofit/>
          </a:bodyPr>
          <a:lstStyle/>
          <a:p>
            <a:pPr algn="l" rtl="0"/>
            <a:r>
              <a:rPr lang="en-US" cap="none" dirty="0" err="1">
                <a:solidFill>
                  <a:schemeClr val="accent1">
                    <a:lumMod val="50000"/>
                  </a:schemeClr>
                </a:solidFill>
                <a:latin typeface="Segoe UI Semibold" panose="020B0702040204020203" pitchFamily="34" charset="0"/>
                <a:cs typeface="Segoe UI Semibold" panose="020B0702040204020203" pitchFamily="34" charset="0"/>
              </a:rPr>
              <a:t>Sonol</a:t>
            </a:r>
            <a:r>
              <a:rPr lang="en-US" cap="none" dirty="0">
                <a:solidFill>
                  <a:schemeClr val="accent1">
                    <a:lumMod val="50000"/>
                  </a:schemeClr>
                </a:solidFill>
                <a:latin typeface="Segoe UI Semibold" panose="020B0702040204020203" pitchFamily="34" charset="0"/>
                <a:cs typeface="Segoe UI Semibold" panose="020B0702040204020203" pitchFamily="34" charset="0"/>
              </a:rPr>
              <a:t> + </a:t>
            </a:r>
            <a:r>
              <a:rPr lang="en-US" cap="none" dirty="0" err="1">
                <a:solidFill>
                  <a:schemeClr val="accent1">
                    <a:lumMod val="50000"/>
                  </a:schemeClr>
                </a:solidFill>
                <a:latin typeface="Segoe UI Semibold" panose="020B0702040204020203" pitchFamily="34" charset="0"/>
                <a:cs typeface="Segoe UI Semibold" panose="020B0702040204020203" pitchFamily="34" charset="0"/>
              </a:rPr>
              <a:t>Metropolin</a:t>
            </a:r>
            <a:r>
              <a:rPr lang="en-US" cap="none" dirty="0">
                <a:solidFill>
                  <a:schemeClr val="accent1">
                    <a:lumMod val="50000"/>
                  </a:schemeClr>
                </a:solidFill>
                <a:latin typeface="Segoe UI Semibold" panose="020B0702040204020203" pitchFamily="34" charset="0"/>
                <a:cs typeface="Segoe UI Semibold" panose="020B0702040204020203" pitchFamily="34" charset="0"/>
              </a:rPr>
              <a:t> – Hydrogen Fueling Station</a:t>
            </a:r>
          </a:p>
        </p:txBody>
      </p:sp>
      <p:sp>
        <p:nvSpPr>
          <p:cNvPr id="5" name="כותרת 1"/>
          <p:cNvSpPr txBox="1">
            <a:spLocks/>
          </p:cNvSpPr>
          <p:nvPr/>
        </p:nvSpPr>
        <p:spPr>
          <a:xfrm>
            <a:off x="352540" y="1190170"/>
            <a:ext cx="8047716" cy="3739182"/>
          </a:xfrm>
          <a:prstGeom prst="rect">
            <a:avLst/>
          </a:prstGeom>
        </p:spPr>
        <p:txBody>
          <a:bodyPr vert="horz" lIns="91440" tIns="45720" rIns="91440" bIns="45720" rtlCol="1" anchor="t" anchorCtr="0">
            <a:noAutofit/>
          </a:bodyPr>
          <a:lstStyle>
            <a:lvl1pPr algn="r" defTabSz="914359" rtl="1" eaLnBrk="1" latinLnBrk="0" hangingPunct="1">
              <a:lnSpc>
                <a:spcPct val="90000"/>
              </a:lnSpc>
              <a:spcBef>
                <a:spcPct val="0"/>
              </a:spcBef>
              <a:buNone/>
              <a:defRPr sz="3800" b="1" kern="1200">
                <a:solidFill>
                  <a:schemeClr val="tx1"/>
                </a:solidFill>
                <a:latin typeface="Segoe UI Semilight" panose="020B0402040204020203" pitchFamily="34" charset="0"/>
                <a:ea typeface="+mj-ea"/>
                <a:cs typeface="Segoe UI Semilight" panose="020B0402040204020203" pitchFamily="34" charset="0"/>
              </a:defRPr>
            </a:lvl1pPr>
          </a:lstStyle>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Project</a:t>
            </a:r>
            <a:r>
              <a:rPr lang="en-US" sz="2500" dirty="0"/>
              <a:t>:</a:t>
            </a:r>
            <a:r>
              <a:rPr lang="en-US" sz="2500" b="0" dirty="0"/>
              <a:t> 	</a:t>
            </a:r>
            <a:r>
              <a:rPr lang="en-US" sz="2800" dirty="0">
                <a:ea typeface="+mn-ea"/>
              </a:rPr>
              <a:t>First Hydrogen refueling</a:t>
            </a:r>
            <a:br>
              <a:rPr lang="en-US" sz="2800" dirty="0">
                <a:ea typeface="+mn-ea"/>
              </a:rPr>
            </a:br>
            <a:r>
              <a:rPr lang="en-US" sz="2800" dirty="0">
                <a:ea typeface="+mn-ea"/>
              </a:rPr>
              <a:t>station + FC Bus</a:t>
            </a:r>
          </a:p>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Fund</a:t>
            </a:r>
            <a:r>
              <a:rPr lang="en-US" sz="2500" dirty="0"/>
              <a:t>:</a:t>
            </a:r>
            <a:r>
              <a:rPr lang="en-US" sz="2500" b="0" dirty="0"/>
              <a:t>  	</a:t>
            </a:r>
            <a:r>
              <a:rPr lang="en-US" sz="2800" dirty="0">
                <a:ea typeface="+mn-ea"/>
              </a:rPr>
              <a:t>About 4.2 Million Shekel</a:t>
            </a:r>
            <a:br>
              <a:rPr lang="en-US" sz="2800" dirty="0">
                <a:ea typeface="+mn-ea"/>
              </a:rPr>
            </a:br>
            <a:r>
              <a:rPr lang="en-US" sz="2800" dirty="0">
                <a:ea typeface="+mn-ea"/>
              </a:rPr>
              <a:t>Pilot</a:t>
            </a:r>
          </a:p>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Year</a:t>
            </a:r>
            <a:r>
              <a:rPr lang="en-US" sz="2500" b="0" dirty="0"/>
              <a:t>: 	</a:t>
            </a:r>
            <a:r>
              <a:rPr lang="en-US" sz="2800" dirty="0">
                <a:ea typeface="+mn-ea"/>
              </a:rPr>
              <a:t>2019</a:t>
            </a:r>
            <a:endParaRPr lang="en-US" sz="2500" dirty="0"/>
          </a:p>
          <a:p>
            <a:pPr algn="l" rtl="0"/>
            <a:endParaRPr lang="he-IL" sz="2500" dirty="0"/>
          </a:p>
          <a:p>
            <a:endParaRPr lang="en-US" sz="2500" dirty="0"/>
          </a:p>
        </p:txBody>
      </p:sp>
      <p:pic>
        <p:nvPicPr>
          <p:cNvPr id="1026" name="Picture 2" descr="http://www.linde-engineering.com.cn/zh/images/hycenta_graz_austria_ref08_anlageso_ii-s_tcm112-5239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296" y="1484784"/>
            <a:ext cx="633670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707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2540" y="289971"/>
            <a:ext cx="11433621" cy="812320"/>
          </a:xfrm>
        </p:spPr>
        <p:txBody>
          <a:bodyPr>
            <a:normAutofit/>
          </a:bodyPr>
          <a:lstStyle/>
          <a:p>
            <a:pPr algn="l" rtl="0"/>
            <a:r>
              <a:rPr lang="en-US" cap="none" dirty="0">
                <a:solidFill>
                  <a:schemeClr val="accent1">
                    <a:lumMod val="50000"/>
                  </a:schemeClr>
                </a:solidFill>
                <a:latin typeface="Segoe UI Semibold" panose="020B0702040204020203" pitchFamily="34" charset="0"/>
                <a:cs typeface="Segoe UI Semibold" panose="020B0702040204020203" pitchFamily="34" charset="0"/>
              </a:rPr>
              <a:t>H2Pro – Power to Hydrogen</a:t>
            </a:r>
          </a:p>
        </p:txBody>
      </p:sp>
      <p:sp>
        <p:nvSpPr>
          <p:cNvPr id="5" name="כותרת 1"/>
          <p:cNvSpPr txBox="1">
            <a:spLocks/>
          </p:cNvSpPr>
          <p:nvPr/>
        </p:nvSpPr>
        <p:spPr>
          <a:xfrm>
            <a:off x="352540" y="1190170"/>
            <a:ext cx="8047716" cy="3739182"/>
          </a:xfrm>
          <a:prstGeom prst="rect">
            <a:avLst/>
          </a:prstGeom>
        </p:spPr>
        <p:txBody>
          <a:bodyPr vert="horz" lIns="91440" tIns="45720" rIns="91440" bIns="45720" rtlCol="1" anchor="t" anchorCtr="0">
            <a:noAutofit/>
          </a:bodyPr>
          <a:lstStyle>
            <a:lvl1pPr algn="r" defTabSz="914359" rtl="1" eaLnBrk="1" latinLnBrk="0" hangingPunct="1">
              <a:lnSpc>
                <a:spcPct val="90000"/>
              </a:lnSpc>
              <a:spcBef>
                <a:spcPct val="0"/>
              </a:spcBef>
              <a:buNone/>
              <a:defRPr sz="3800" b="1" kern="1200">
                <a:solidFill>
                  <a:schemeClr val="tx1"/>
                </a:solidFill>
                <a:latin typeface="Segoe UI Semilight" panose="020B0402040204020203" pitchFamily="34" charset="0"/>
                <a:ea typeface="+mj-ea"/>
                <a:cs typeface="Segoe UI Semilight" panose="020B0402040204020203" pitchFamily="34" charset="0"/>
              </a:defRPr>
            </a:lvl1pPr>
          </a:lstStyle>
          <a:p>
            <a:pPr marL="1252538" indent="-1252538" algn="l" rtl="0">
              <a:lnSpc>
                <a:spcPct val="130000"/>
              </a:lnSpc>
              <a:spcAft>
                <a:spcPts val="1800"/>
              </a:spcAft>
            </a:pPr>
            <a:r>
              <a:rPr lang="en-US" sz="2500">
                <a:latin typeface="Segoe UI Semibold" panose="020B0702040204020203" pitchFamily="34" charset="0"/>
                <a:cs typeface="Segoe UI Semibold" panose="020B0702040204020203" pitchFamily="34" charset="0"/>
              </a:rPr>
              <a:t>Project</a:t>
            </a:r>
            <a:r>
              <a:rPr lang="en-US" sz="2500"/>
              <a:t>:</a:t>
            </a:r>
            <a:r>
              <a:rPr lang="en-US" sz="2500" b="0"/>
              <a:t> 	</a:t>
            </a:r>
            <a:r>
              <a:rPr lang="en-US" sz="2800">
                <a:ea typeface="+mn-ea"/>
              </a:rPr>
              <a:t>Novel Electrolysis</a:t>
            </a:r>
          </a:p>
          <a:p>
            <a:pPr marL="1252538" indent="-1252538" algn="l" rtl="0">
              <a:lnSpc>
                <a:spcPct val="130000"/>
              </a:lnSpc>
              <a:spcAft>
                <a:spcPts val="1800"/>
              </a:spcAft>
            </a:pPr>
            <a:r>
              <a:rPr lang="en-US" sz="2500">
                <a:latin typeface="Segoe UI Semibold" panose="020B0702040204020203" pitchFamily="34" charset="0"/>
                <a:cs typeface="Segoe UI Semibold" panose="020B0702040204020203" pitchFamily="34" charset="0"/>
              </a:rPr>
              <a:t>Fund</a:t>
            </a:r>
            <a:r>
              <a:rPr lang="en-US" sz="2500"/>
              <a:t>:</a:t>
            </a:r>
            <a:r>
              <a:rPr lang="en-US" sz="2500" b="0"/>
              <a:t>  	</a:t>
            </a:r>
            <a:r>
              <a:rPr lang="he-IL" sz="2800">
                <a:ea typeface="+mn-ea"/>
              </a:rPr>
              <a:t>2</a:t>
            </a:r>
            <a:r>
              <a:rPr lang="en-US" sz="2800">
                <a:ea typeface="+mn-ea"/>
              </a:rPr>
              <a:t> Academic Projects</a:t>
            </a:r>
            <a:br>
              <a:rPr lang="en-US" sz="2800">
                <a:ea typeface="+mn-ea"/>
              </a:rPr>
            </a:br>
            <a:r>
              <a:rPr lang="en-US" sz="2800">
                <a:ea typeface="+mn-ea"/>
              </a:rPr>
              <a:t>about 1.2 Million Shekel</a:t>
            </a:r>
          </a:p>
          <a:p>
            <a:pPr marL="1252538" indent="-1252538" algn="l" rtl="0">
              <a:lnSpc>
                <a:spcPct val="130000"/>
              </a:lnSpc>
              <a:spcAft>
                <a:spcPts val="1800"/>
              </a:spcAft>
            </a:pPr>
            <a:r>
              <a:rPr lang="en-US" sz="2500">
                <a:latin typeface="Segoe UI Semibold" panose="020B0702040204020203" pitchFamily="34" charset="0"/>
                <a:cs typeface="Segoe UI Semibold" panose="020B0702040204020203" pitchFamily="34" charset="0"/>
              </a:rPr>
              <a:t>Year</a:t>
            </a:r>
            <a:r>
              <a:rPr lang="en-US" sz="2500" b="0"/>
              <a:t>: 	</a:t>
            </a:r>
            <a:r>
              <a:rPr lang="en-US" sz="2800">
                <a:ea typeface="+mn-ea"/>
              </a:rPr>
              <a:t>2015, 2017</a:t>
            </a:r>
            <a:endParaRPr lang="en-US" sz="2500"/>
          </a:p>
          <a:p>
            <a:pPr algn="l" rtl="0"/>
            <a:endParaRPr lang="he-IL" sz="2500"/>
          </a:p>
          <a:p>
            <a:endParaRPr lang="en-US" sz="2500" dirty="0"/>
          </a:p>
        </p:txBody>
      </p:sp>
      <p:pic>
        <p:nvPicPr>
          <p:cNvPr id="3" name="Picture 2">
            <a:extLst>
              <a:ext uri="{FF2B5EF4-FFF2-40B4-BE49-F238E27FC236}">
                <a16:creationId xmlns:a16="http://schemas.microsoft.com/office/drawing/2014/main" id="{48332EB4-11F3-4ECB-A3D0-DD609F0321AE}"/>
              </a:ext>
            </a:extLst>
          </p:cNvPr>
          <p:cNvPicPr>
            <a:picLocks noChangeAspect="1"/>
          </p:cNvPicPr>
          <p:nvPr/>
        </p:nvPicPr>
        <p:blipFill>
          <a:blip r:embed="rId3"/>
          <a:stretch>
            <a:fillRect/>
          </a:stretch>
        </p:blipFill>
        <p:spPr>
          <a:xfrm>
            <a:off x="5398623" y="1211203"/>
            <a:ext cx="3505689" cy="3877216"/>
          </a:xfrm>
          <a:prstGeom prst="rect">
            <a:avLst/>
          </a:prstGeom>
        </p:spPr>
      </p:pic>
      <p:pic>
        <p:nvPicPr>
          <p:cNvPr id="4" name="Picture 3">
            <a:extLst>
              <a:ext uri="{FF2B5EF4-FFF2-40B4-BE49-F238E27FC236}">
                <a16:creationId xmlns:a16="http://schemas.microsoft.com/office/drawing/2014/main" id="{0BB72ACF-F055-4351-95DB-5A637D6DB8DC}"/>
              </a:ext>
            </a:extLst>
          </p:cNvPr>
          <p:cNvPicPr>
            <a:picLocks noChangeAspect="1"/>
          </p:cNvPicPr>
          <p:nvPr/>
        </p:nvPicPr>
        <p:blipFill>
          <a:blip r:embed="rId4"/>
          <a:stretch>
            <a:fillRect/>
          </a:stretch>
        </p:blipFill>
        <p:spPr>
          <a:xfrm>
            <a:off x="8791034" y="1319430"/>
            <a:ext cx="3048425" cy="3629532"/>
          </a:xfrm>
          <a:prstGeom prst="rect">
            <a:avLst/>
          </a:prstGeom>
        </p:spPr>
      </p:pic>
    </p:spTree>
    <p:extLst>
      <p:ext uri="{BB962C8B-B14F-4D97-AF65-F5344CB8AC3E}">
        <p14:creationId xmlns:p14="http://schemas.microsoft.com/office/powerpoint/2010/main" val="36667235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2540" y="289971"/>
            <a:ext cx="11648116" cy="812320"/>
          </a:xfrm>
        </p:spPr>
        <p:txBody>
          <a:bodyPr>
            <a:normAutofit/>
          </a:bodyPr>
          <a:lstStyle/>
          <a:p>
            <a:pPr algn="l" rtl="0"/>
            <a:r>
              <a:rPr lang="en-US" cap="none" dirty="0" err="1">
                <a:solidFill>
                  <a:schemeClr val="accent1">
                    <a:lumMod val="50000"/>
                  </a:schemeClr>
                </a:solidFill>
                <a:latin typeface="Segoe UI Semibold" panose="020B0702040204020203" pitchFamily="34" charset="0"/>
                <a:cs typeface="Segoe UI Semibold" panose="020B0702040204020203" pitchFamily="34" charset="0"/>
              </a:rPr>
              <a:t>NrgStoredge</a:t>
            </a:r>
            <a:r>
              <a:rPr lang="en-US" cap="none" dirty="0">
                <a:solidFill>
                  <a:schemeClr val="accent1">
                    <a:lumMod val="50000"/>
                  </a:schemeClr>
                </a:solidFill>
                <a:latin typeface="Segoe UI Semibold" panose="020B0702040204020203" pitchFamily="34" charset="0"/>
                <a:cs typeface="Segoe UI Semibold" panose="020B0702040204020203" pitchFamily="34" charset="0"/>
              </a:rPr>
              <a:t>, </a:t>
            </a:r>
            <a:r>
              <a:rPr lang="en-US" cap="none" dirty="0" err="1">
                <a:solidFill>
                  <a:schemeClr val="accent1">
                    <a:lumMod val="50000"/>
                  </a:schemeClr>
                </a:solidFill>
                <a:latin typeface="Segoe UI Semibold" panose="020B0702040204020203" pitchFamily="34" charset="0"/>
                <a:cs typeface="Segoe UI Semibold" panose="020B0702040204020203" pitchFamily="34" charset="0"/>
              </a:rPr>
              <a:t>Electriq</a:t>
            </a:r>
            <a:r>
              <a:rPr lang="en-US" cap="none" dirty="0">
                <a:solidFill>
                  <a:schemeClr val="accent1">
                    <a:lumMod val="50000"/>
                  </a:schemeClr>
                </a:solidFill>
                <a:latin typeface="Segoe UI Semibold" panose="020B0702040204020203" pitchFamily="34" charset="0"/>
                <a:cs typeface="Segoe UI Semibold" panose="020B0702040204020203" pitchFamily="34" charset="0"/>
              </a:rPr>
              <a:t> Global – Hydrogen Storage</a:t>
            </a:r>
          </a:p>
        </p:txBody>
      </p:sp>
      <p:sp>
        <p:nvSpPr>
          <p:cNvPr id="5" name="כותרת 1"/>
          <p:cNvSpPr txBox="1">
            <a:spLocks/>
          </p:cNvSpPr>
          <p:nvPr/>
        </p:nvSpPr>
        <p:spPr>
          <a:xfrm>
            <a:off x="352540" y="1190170"/>
            <a:ext cx="5959484" cy="3739182"/>
          </a:xfrm>
          <a:prstGeom prst="rect">
            <a:avLst/>
          </a:prstGeom>
        </p:spPr>
        <p:txBody>
          <a:bodyPr vert="horz" lIns="91440" tIns="45720" rIns="91440" bIns="45720" rtlCol="1" anchor="t" anchorCtr="0">
            <a:noAutofit/>
          </a:bodyPr>
          <a:lstStyle>
            <a:lvl1pPr algn="r" defTabSz="914359" rtl="1" eaLnBrk="1" latinLnBrk="0" hangingPunct="1">
              <a:lnSpc>
                <a:spcPct val="90000"/>
              </a:lnSpc>
              <a:spcBef>
                <a:spcPct val="0"/>
              </a:spcBef>
              <a:buNone/>
              <a:defRPr sz="3800" b="1" kern="1200">
                <a:solidFill>
                  <a:schemeClr val="tx1"/>
                </a:solidFill>
                <a:latin typeface="Segoe UI Semilight" panose="020B0402040204020203" pitchFamily="34" charset="0"/>
                <a:ea typeface="+mj-ea"/>
                <a:cs typeface="Segoe UI Semilight" panose="020B0402040204020203" pitchFamily="34" charset="0"/>
              </a:defRPr>
            </a:lvl1pPr>
          </a:lstStyle>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Project</a:t>
            </a:r>
            <a:r>
              <a:rPr lang="en-US" sz="2500" dirty="0"/>
              <a:t>:</a:t>
            </a:r>
            <a:r>
              <a:rPr lang="en-US" sz="2500" b="0" dirty="0"/>
              <a:t> 	</a:t>
            </a:r>
            <a:r>
              <a:rPr lang="en-US" sz="2800" dirty="0">
                <a:ea typeface="+mn-ea"/>
              </a:rPr>
              <a:t>Hydrogen storage in </a:t>
            </a:r>
            <a:br>
              <a:rPr lang="en-US" sz="2800" dirty="0">
                <a:ea typeface="+mn-ea"/>
              </a:rPr>
            </a:br>
            <a:r>
              <a:rPr lang="en-US" sz="2800" dirty="0">
                <a:ea typeface="+mn-ea"/>
              </a:rPr>
              <a:t>carrier (Potassium </a:t>
            </a:r>
            <a:r>
              <a:rPr lang="en-US" sz="2800" dirty="0" err="1">
                <a:ea typeface="+mn-ea"/>
              </a:rPr>
              <a:t>Formate</a:t>
            </a:r>
            <a:r>
              <a:rPr lang="en-US" sz="2800" dirty="0">
                <a:ea typeface="+mn-ea"/>
              </a:rPr>
              <a:t>, </a:t>
            </a:r>
            <a:br>
              <a:rPr lang="en-US" sz="2800" dirty="0">
                <a:ea typeface="+mn-ea"/>
              </a:rPr>
            </a:br>
            <a:r>
              <a:rPr lang="en-US" sz="2800" dirty="0">
                <a:ea typeface="+mn-ea"/>
              </a:rPr>
              <a:t>Boron Hydride)</a:t>
            </a:r>
          </a:p>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Fund</a:t>
            </a:r>
            <a:r>
              <a:rPr lang="en-US" sz="2500" dirty="0"/>
              <a:t>:</a:t>
            </a:r>
            <a:r>
              <a:rPr lang="en-US" sz="2500" b="0" dirty="0"/>
              <a:t>  	</a:t>
            </a:r>
            <a:r>
              <a:rPr lang="en-US" sz="2800" b="0" dirty="0">
                <a:ea typeface="+mn-ea"/>
              </a:rPr>
              <a:t>3</a:t>
            </a:r>
            <a:r>
              <a:rPr lang="en-US" sz="2800" dirty="0">
                <a:ea typeface="+mn-ea"/>
              </a:rPr>
              <a:t> Projects</a:t>
            </a:r>
            <a:br>
              <a:rPr lang="en-US" sz="2800" dirty="0">
                <a:ea typeface="+mn-ea"/>
              </a:rPr>
            </a:br>
            <a:r>
              <a:rPr lang="en-US" sz="2800" dirty="0">
                <a:ea typeface="+mn-ea"/>
              </a:rPr>
              <a:t>about 3.6 Million Shekel</a:t>
            </a:r>
          </a:p>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Year</a:t>
            </a:r>
            <a:r>
              <a:rPr lang="en-US" sz="2500" b="0" dirty="0"/>
              <a:t>: 	</a:t>
            </a:r>
            <a:r>
              <a:rPr lang="en-US" sz="2800" dirty="0">
                <a:ea typeface="+mn-ea"/>
              </a:rPr>
              <a:t>2017, 2018, 2019</a:t>
            </a:r>
            <a:endParaRPr lang="en-US" sz="2500" dirty="0"/>
          </a:p>
          <a:p>
            <a:pPr algn="l" rtl="0"/>
            <a:endParaRPr lang="he-IL" sz="2500" dirty="0"/>
          </a:p>
          <a:p>
            <a:endParaRPr lang="en-US" sz="2500" dirty="0"/>
          </a:p>
        </p:txBody>
      </p:sp>
    </p:spTree>
    <p:extLst>
      <p:ext uri="{BB962C8B-B14F-4D97-AF65-F5344CB8AC3E}">
        <p14:creationId xmlns:p14="http://schemas.microsoft.com/office/powerpoint/2010/main" val="223700909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2540" y="289971"/>
            <a:ext cx="11433621" cy="812320"/>
          </a:xfrm>
        </p:spPr>
        <p:txBody>
          <a:bodyPr>
            <a:normAutofit/>
          </a:bodyPr>
          <a:lstStyle/>
          <a:p>
            <a:pPr algn="l" rtl="0"/>
            <a:r>
              <a:rPr lang="en-US" cap="none" dirty="0" err="1">
                <a:solidFill>
                  <a:schemeClr val="accent1">
                    <a:lumMod val="50000"/>
                  </a:schemeClr>
                </a:solidFill>
                <a:latin typeface="Segoe UI Semibold" panose="020B0702040204020203" pitchFamily="34" charset="0"/>
                <a:cs typeface="Segoe UI Semibold" panose="020B0702040204020203" pitchFamily="34" charset="0"/>
              </a:rPr>
              <a:t>Elbit</a:t>
            </a:r>
            <a:r>
              <a:rPr lang="en-US" cap="none" dirty="0">
                <a:solidFill>
                  <a:schemeClr val="accent1">
                    <a:lumMod val="50000"/>
                  </a:schemeClr>
                </a:solidFill>
                <a:latin typeface="Segoe UI Semibold" panose="020B0702040204020203" pitchFamily="34" charset="0"/>
                <a:cs typeface="Segoe UI Semibold" panose="020B0702040204020203" pitchFamily="34" charset="0"/>
              </a:rPr>
              <a:t> Systems (with Ballard)</a:t>
            </a:r>
          </a:p>
        </p:txBody>
      </p:sp>
      <p:sp>
        <p:nvSpPr>
          <p:cNvPr id="5" name="כותרת 1"/>
          <p:cNvSpPr txBox="1">
            <a:spLocks/>
          </p:cNvSpPr>
          <p:nvPr/>
        </p:nvSpPr>
        <p:spPr>
          <a:xfrm>
            <a:off x="352540" y="1190170"/>
            <a:ext cx="5095388" cy="3739182"/>
          </a:xfrm>
          <a:prstGeom prst="rect">
            <a:avLst/>
          </a:prstGeom>
        </p:spPr>
        <p:txBody>
          <a:bodyPr vert="horz" lIns="91440" tIns="45720" rIns="91440" bIns="45720" rtlCol="1" anchor="t" anchorCtr="0">
            <a:noAutofit/>
          </a:bodyPr>
          <a:lstStyle>
            <a:lvl1pPr algn="r" defTabSz="914359" rtl="1" eaLnBrk="1" latinLnBrk="0" hangingPunct="1">
              <a:lnSpc>
                <a:spcPct val="90000"/>
              </a:lnSpc>
              <a:spcBef>
                <a:spcPct val="0"/>
              </a:spcBef>
              <a:buNone/>
              <a:defRPr sz="3800" b="1" kern="1200">
                <a:solidFill>
                  <a:schemeClr val="tx1"/>
                </a:solidFill>
                <a:latin typeface="Segoe UI Semilight" panose="020B0402040204020203" pitchFamily="34" charset="0"/>
                <a:ea typeface="+mj-ea"/>
                <a:cs typeface="Segoe UI Semilight" panose="020B0402040204020203" pitchFamily="34" charset="0"/>
              </a:defRPr>
            </a:lvl1pPr>
          </a:lstStyle>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Project</a:t>
            </a:r>
            <a:r>
              <a:rPr lang="en-US" sz="2500" dirty="0"/>
              <a:t>:</a:t>
            </a:r>
            <a:r>
              <a:rPr lang="en-US" sz="2500" b="0" dirty="0"/>
              <a:t> 	</a:t>
            </a:r>
            <a:r>
              <a:rPr lang="en-US" sz="2800" dirty="0">
                <a:ea typeface="+mn-ea"/>
              </a:rPr>
              <a:t>Development of a hydrogen powered vertical take-off and landing drone</a:t>
            </a:r>
          </a:p>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Fund</a:t>
            </a:r>
            <a:r>
              <a:rPr lang="en-US" sz="2500" dirty="0"/>
              <a:t>:</a:t>
            </a:r>
            <a:r>
              <a:rPr lang="en-US" sz="2500" b="0" dirty="0"/>
              <a:t> 	</a:t>
            </a:r>
            <a:r>
              <a:rPr lang="en-US" sz="2800" dirty="0">
                <a:ea typeface="+mn-ea"/>
              </a:rPr>
              <a:t>About 1.6 Million Shekel</a:t>
            </a:r>
            <a:br>
              <a:rPr lang="en-US" sz="2800" dirty="0">
                <a:ea typeface="+mn-ea"/>
              </a:rPr>
            </a:br>
            <a:r>
              <a:rPr lang="en-US" sz="2800" dirty="0">
                <a:ea typeface="+mn-ea"/>
              </a:rPr>
              <a:t>through BIRD Energy</a:t>
            </a:r>
          </a:p>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Year</a:t>
            </a:r>
            <a:r>
              <a:rPr lang="en-US" sz="2500" b="0" dirty="0"/>
              <a:t>: 	</a:t>
            </a:r>
            <a:r>
              <a:rPr lang="en-US" sz="2800" dirty="0">
                <a:ea typeface="+mn-ea"/>
              </a:rPr>
              <a:t>2019</a:t>
            </a:r>
            <a:endParaRPr lang="en-US" sz="2500" dirty="0"/>
          </a:p>
          <a:p>
            <a:pPr algn="l" rtl="0"/>
            <a:endParaRPr lang="he-IL" sz="2500" dirty="0"/>
          </a:p>
          <a:p>
            <a:endParaRPr lang="en-US" sz="2500" dirty="0"/>
          </a:p>
        </p:txBody>
      </p:sp>
      <p:pic>
        <p:nvPicPr>
          <p:cNvPr id="3" name="Picture 2"/>
          <p:cNvPicPr>
            <a:picLocks noChangeAspect="1"/>
          </p:cNvPicPr>
          <p:nvPr/>
        </p:nvPicPr>
        <p:blipFill>
          <a:blip r:embed="rId3"/>
          <a:stretch>
            <a:fillRect/>
          </a:stretch>
        </p:blipFill>
        <p:spPr>
          <a:xfrm>
            <a:off x="5563635" y="1539155"/>
            <a:ext cx="6222526" cy="3489200"/>
          </a:xfrm>
          <a:prstGeom prst="rect">
            <a:avLst/>
          </a:prstGeom>
        </p:spPr>
      </p:pic>
    </p:spTree>
    <p:extLst>
      <p:ext uri="{BB962C8B-B14F-4D97-AF65-F5344CB8AC3E}">
        <p14:creationId xmlns:p14="http://schemas.microsoft.com/office/powerpoint/2010/main" val="242096085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2540" y="289971"/>
            <a:ext cx="11433621" cy="812320"/>
          </a:xfrm>
        </p:spPr>
        <p:txBody>
          <a:bodyPr>
            <a:normAutofit/>
          </a:bodyPr>
          <a:lstStyle/>
          <a:p>
            <a:pPr algn="l" rtl="0"/>
            <a:r>
              <a:rPr lang="en-US" cap="none" dirty="0">
                <a:solidFill>
                  <a:schemeClr val="accent1">
                    <a:lumMod val="50000"/>
                  </a:schemeClr>
                </a:solidFill>
                <a:latin typeface="Segoe UI Semibold" panose="020B0702040204020203" pitchFamily="34" charset="0"/>
                <a:cs typeface="Segoe UI Semibold" panose="020B0702040204020203" pitchFamily="34" charset="0"/>
              </a:rPr>
              <a:t>PO </a:t>
            </a:r>
            <a:r>
              <a:rPr lang="en-US" cap="none" dirty="0" err="1">
                <a:solidFill>
                  <a:schemeClr val="accent1">
                    <a:lumMod val="50000"/>
                  </a:schemeClr>
                </a:solidFill>
                <a:latin typeface="Segoe UI Semibold" panose="020B0702040204020203" pitchFamily="34" charset="0"/>
                <a:cs typeface="Segoe UI Semibold" panose="020B0702040204020203" pitchFamily="34" charset="0"/>
              </a:rPr>
              <a:t>Celltech</a:t>
            </a:r>
            <a:r>
              <a:rPr lang="en-US" cap="none" dirty="0">
                <a:solidFill>
                  <a:schemeClr val="accent1">
                    <a:lumMod val="50000"/>
                  </a:schemeClr>
                </a:solidFill>
                <a:latin typeface="Segoe UI Semibold" panose="020B0702040204020203" pitchFamily="34" charset="0"/>
                <a:cs typeface="Segoe UI Semibold" panose="020B0702040204020203" pitchFamily="34" charset="0"/>
              </a:rPr>
              <a:t> (AMFC)</a:t>
            </a:r>
          </a:p>
        </p:txBody>
      </p:sp>
      <p:sp>
        <p:nvSpPr>
          <p:cNvPr id="5" name="כותרת 1"/>
          <p:cNvSpPr txBox="1">
            <a:spLocks/>
          </p:cNvSpPr>
          <p:nvPr/>
        </p:nvSpPr>
        <p:spPr>
          <a:xfrm>
            <a:off x="352540" y="1190170"/>
            <a:ext cx="5095388" cy="3739182"/>
          </a:xfrm>
          <a:prstGeom prst="rect">
            <a:avLst/>
          </a:prstGeom>
        </p:spPr>
        <p:txBody>
          <a:bodyPr vert="horz" lIns="91440" tIns="45720" rIns="91440" bIns="45720" rtlCol="1" anchor="t" anchorCtr="0">
            <a:noAutofit/>
          </a:bodyPr>
          <a:lstStyle>
            <a:lvl1pPr algn="r" defTabSz="914359" rtl="1" eaLnBrk="1" latinLnBrk="0" hangingPunct="1">
              <a:lnSpc>
                <a:spcPct val="90000"/>
              </a:lnSpc>
              <a:spcBef>
                <a:spcPct val="0"/>
              </a:spcBef>
              <a:buNone/>
              <a:defRPr sz="3800" b="1" kern="1200">
                <a:solidFill>
                  <a:schemeClr val="tx1"/>
                </a:solidFill>
                <a:latin typeface="Segoe UI Semilight" panose="020B0402040204020203" pitchFamily="34" charset="0"/>
                <a:ea typeface="+mj-ea"/>
                <a:cs typeface="Segoe UI Semilight" panose="020B0402040204020203" pitchFamily="34" charset="0"/>
              </a:defRPr>
            </a:lvl1pPr>
          </a:lstStyle>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Project</a:t>
            </a:r>
            <a:r>
              <a:rPr lang="en-US" sz="2500" dirty="0"/>
              <a:t>:</a:t>
            </a:r>
            <a:r>
              <a:rPr lang="en-US" sz="2500" b="0" dirty="0"/>
              <a:t> 	</a:t>
            </a:r>
            <a:r>
              <a:rPr lang="en-US" sz="2800" dirty="0">
                <a:ea typeface="+mn-ea"/>
              </a:rPr>
              <a:t>Smart EV demonstrator - range extender</a:t>
            </a:r>
          </a:p>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Fund</a:t>
            </a:r>
            <a:r>
              <a:rPr lang="en-US" sz="2500" dirty="0"/>
              <a:t>:</a:t>
            </a:r>
            <a:r>
              <a:rPr lang="en-US" sz="2500" b="0" dirty="0"/>
              <a:t> 	</a:t>
            </a:r>
            <a:r>
              <a:rPr lang="en-US" sz="2800" dirty="0">
                <a:ea typeface="+mn-ea"/>
              </a:rPr>
              <a:t>About 2.1 Million Shekel</a:t>
            </a:r>
            <a:br>
              <a:rPr lang="en-US" sz="2800" dirty="0">
                <a:ea typeface="+mn-ea"/>
              </a:rPr>
            </a:br>
            <a:r>
              <a:rPr lang="en-US" sz="2800" dirty="0">
                <a:ea typeface="+mn-ea"/>
              </a:rPr>
              <a:t>Pilot</a:t>
            </a:r>
          </a:p>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Year</a:t>
            </a:r>
            <a:r>
              <a:rPr lang="en-US" sz="2500" b="0" dirty="0"/>
              <a:t>: 	</a:t>
            </a:r>
            <a:r>
              <a:rPr lang="en-US" sz="2800" dirty="0">
                <a:ea typeface="+mn-ea"/>
              </a:rPr>
              <a:t>2019</a:t>
            </a:r>
            <a:endParaRPr lang="en-US" sz="2500" dirty="0"/>
          </a:p>
          <a:p>
            <a:pPr algn="l" rtl="0"/>
            <a:endParaRPr lang="he-IL" sz="2500" dirty="0"/>
          </a:p>
          <a:p>
            <a:endParaRPr lang="en-US" sz="2500" dirty="0"/>
          </a:p>
        </p:txBody>
      </p:sp>
    </p:spTree>
    <p:extLst>
      <p:ext uri="{BB962C8B-B14F-4D97-AF65-F5344CB8AC3E}">
        <p14:creationId xmlns:p14="http://schemas.microsoft.com/office/powerpoint/2010/main" val="214683034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en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560" y="777095"/>
            <a:ext cx="6941440" cy="4524114"/>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352540" y="289971"/>
            <a:ext cx="11433621" cy="812320"/>
          </a:xfrm>
        </p:spPr>
        <p:txBody>
          <a:bodyPr>
            <a:normAutofit/>
          </a:bodyPr>
          <a:lstStyle/>
          <a:p>
            <a:pPr algn="l" rtl="0"/>
            <a:r>
              <a:rPr lang="en-US" cap="none" dirty="0" err="1">
                <a:solidFill>
                  <a:schemeClr val="accent1">
                    <a:lumMod val="50000"/>
                  </a:schemeClr>
                </a:solidFill>
                <a:latin typeface="Segoe UI Semibold" panose="020B0702040204020203" pitchFamily="34" charset="0"/>
                <a:cs typeface="Segoe UI Semibold" panose="020B0702040204020203" pitchFamily="34" charset="0"/>
              </a:rPr>
              <a:t>Gencell</a:t>
            </a:r>
            <a:endParaRPr lang="en-US" cap="none" dirty="0">
              <a:solidFill>
                <a:schemeClr val="accent1">
                  <a:lumMod val="50000"/>
                </a:schemeClr>
              </a:solidFill>
              <a:latin typeface="Segoe UI Semibold" panose="020B0702040204020203" pitchFamily="34" charset="0"/>
              <a:cs typeface="Segoe UI Semibold" panose="020B0702040204020203" pitchFamily="34" charset="0"/>
            </a:endParaRPr>
          </a:p>
        </p:txBody>
      </p:sp>
      <p:sp>
        <p:nvSpPr>
          <p:cNvPr id="5" name="כותרת 1"/>
          <p:cNvSpPr txBox="1">
            <a:spLocks/>
          </p:cNvSpPr>
          <p:nvPr/>
        </p:nvSpPr>
        <p:spPr>
          <a:xfrm>
            <a:off x="352540" y="1190170"/>
            <a:ext cx="8047716" cy="3739182"/>
          </a:xfrm>
          <a:prstGeom prst="rect">
            <a:avLst/>
          </a:prstGeom>
        </p:spPr>
        <p:txBody>
          <a:bodyPr vert="horz" lIns="91440" tIns="45720" rIns="91440" bIns="45720" rtlCol="1" anchor="t" anchorCtr="0">
            <a:noAutofit/>
          </a:bodyPr>
          <a:lstStyle>
            <a:lvl1pPr algn="r" defTabSz="914359" rtl="1" eaLnBrk="1" latinLnBrk="0" hangingPunct="1">
              <a:lnSpc>
                <a:spcPct val="90000"/>
              </a:lnSpc>
              <a:spcBef>
                <a:spcPct val="0"/>
              </a:spcBef>
              <a:buNone/>
              <a:defRPr sz="3800" b="1" kern="1200">
                <a:solidFill>
                  <a:schemeClr val="tx1"/>
                </a:solidFill>
                <a:latin typeface="Segoe UI Semilight" panose="020B0402040204020203" pitchFamily="34" charset="0"/>
                <a:ea typeface="+mj-ea"/>
                <a:cs typeface="Segoe UI Semilight" panose="020B0402040204020203" pitchFamily="34" charset="0"/>
              </a:defRPr>
            </a:lvl1pPr>
          </a:lstStyle>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Project</a:t>
            </a:r>
            <a:r>
              <a:rPr lang="en-US" sz="2500" dirty="0"/>
              <a:t>:</a:t>
            </a:r>
            <a:r>
              <a:rPr lang="en-US" sz="2500" b="0" dirty="0"/>
              <a:t> 	</a:t>
            </a:r>
            <a:r>
              <a:rPr lang="en-US" sz="2800" dirty="0">
                <a:ea typeface="+mn-ea"/>
              </a:rPr>
              <a:t>Efficient ammonia cracker </a:t>
            </a:r>
            <a:br>
              <a:rPr lang="en-US" sz="2800" dirty="0">
                <a:ea typeface="+mn-ea"/>
              </a:rPr>
            </a:br>
            <a:r>
              <a:rPr lang="en-US" sz="2800" dirty="0">
                <a:ea typeface="+mn-ea"/>
              </a:rPr>
              <a:t>for</a:t>
            </a:r>
            <a:r>
              <a:rPr lang="he-IL" sz="2800" dirty="0">
                <a:ea typeface="+mn-ea"/>
              </a:rPr>
              <a:t> </a:t>
            </a:r>
            <a:r>
              <a:rPr lang="en-US" sz="2800" dirty="0">
                <a:ea typeface="+mn-ea"/>
              </a:rPr>
              <a:t>Fuel Cells</a:t>
            </a:r>
          </a:p>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Fund</a:t>
            </a:r>
            <a:r>
              <a:rPr lang="en-US" sz="2500" dirty="0"/>
              <a:t>:</a:t>
            </a:r>
            <a:r>
              <a:rPr lang="en-US" sz="2500" b="0" dirty="0"/>
              <a:t>  	</a:t>
            </a:r>
            <a:r>
              <a:rPr lang="en-US" sz="2800" dirty="0">
                <a:ea typeface="+mn-ea"/>
              </a:rPr>
              <a:t>About 1.6 Million Shekel</a:t>
            </a:r>
            <a:br>
              <a:rPr lang="en-US" sz="2800" dirty="0">
                <a:ea typeface="+mn-ea"/>
              </a:rPr>
            </a:br>
            <a:r>
              <a:rPr lang="en-US" sz="2800" dirty="0">
                <a:ea typeface="+mn-ea"/>
              </a:rPr>
              <a:t>through BIRD Energy</a:t>
            </a:r>
          </a:p>
          <a:p>
            <a:pPr marL="1252538" indent="-1252538" algn="l" rtl="0">
              <a:lnSpc>
                <a:spcPct val="130000"/>
              </a:lnSpc>
              <a:spcAft>
                <a:spcPts val="1800"/>
              </a:spcAft>
            </a:pPr>
            <a:r>
              <a:rPr lang="en-US" sz="2500" dirty="0">
                <a:latin typeface="Segoe UI Semibold" panose="020B0702040204020203" pitchFamily="34" charset="0"/>
                <a:cs typeface="Segoe UI Semibold" panose="020B0702040204020203" pitchFamily="34" charset="0"/>
              </a:rPr>
              <a:t>Year</a:t>
            </a:r>
            <a:r>
              <a:rPr lang="en-US" sz="2500" b="0" dirty="0"/>
              <a:t>: 	</a:t>
            </a:r>
            <a:r>
              <a:rPr lang="en-US" sz="2800" dirty="0">
                <a:ea typeface="+mn-ea"/>
              </a:rPr>
              <a:t>2016</a:t>
            </a:r>
            <a:endParaRPr lang="en-US" sz="2500" dirty="0"/>
          </a:p>
          <a:p>
            <a:pPr algn="l" rtl="0"/>
            <a:endParaRPr lang="he-IL" sz="2500" dirty="0"/>
          </a:p>
          <a:p>
            <a:endParaRPr lang="en-US" sz="2500" dirty="0"/>
          </a:p>
        </p:txBody>
      </p:sp>
    </p:spTree>
    <p:extLst>
      <p:ext uri="{BB962C8B-B14F-4D97-AF65-F5344CB8AC3E}">
        <p14:creationId xmlns:p14="http://schemas.microsoft.com/office/powerpoint/2010/main" val="216714625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eaLnBrk="1" hangingPunct="1">
              <a:defRPr/>
            </a:pPr>
            <a:r>
              <a:rPr lang="en-US" cap="none" dirty="0">
                <a:latin typeface="+mn-lt"/>
              </a:rPr>
              <a:t>Fuel Cells Trains</a:t>
            </a:r>
            <a:endParaRPr lang="he-IL" cap="none" dirty="0">
              <a:latin typeface="+mn-lt"/>
            </a:endParaRPr>
          </a:p>
        </p:txBody>
      </p:sp>
      <p:pic>
        <p:nvPicPr>
          <p:cNvPr id="1026" name="Picture 2" descr="Image result for hydrogen locomotive">
            <a:extLst>
              <a:ext uri="{FF2B5EF4-FFF2-40B4-BE49-F238E27FC236}">
                <a16:creationId xmlns:a16="http://schemas.microsoft.com/office/drawing/2014/main" id="{AD89C8DC-A2AC-4DEA-AD05-3343DC2429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5816" y="990110"/>
            <a:ext cx="6228184" cy="467113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405F6D3-4239-42DB-B2EF-2F20762C49C5}"/>
              </a:ext>
            </a:extLst>
          </p:cNvPr>
          <p:cNvSpPr>
            <a:spLocks noGrp="1"/>
          </p:cNvSpPr>
          <p:nvPr>
            <p:ph idx="1"/>
          </p:nvPr>
        </p:nvSpPr>
        <p:spPr>
          <a:xfrm>
            <a:off x="609600" y="1196752"/>
            <a:ext cx="11074400" cy="4464496"/>
          </a:xfrm>
        </p:spPr>
        <p:txBody>
          <a:bodyPr/>
          <a:lstStyle/>
          <a:p>
            <a:pPr algn="l" rtl="0"/>
            <a:r>
              <a:rPr lang="en-US" altLang="en-US" sz="2800" kern="1200" dirty="0">
                <a:solidFill>
                  <a:schemeClr val="accent5">
                    <a:lumMod val="50000"/>
                  </a:schemeClr>
                </a:solidFill>
              </a:rPr>
              <a:t>Commuter in lower Saxony</a:t>
            </a:r>
          </a:p>
          <a:p>
            <a:pPr algn="l" rtl="0"/>
            <a:r>
              <a:rPr lang="en-US" altLang="en-US" sz="2800" kern="1200" dirty="0">
                <a:solidFill>
                  <a:schemeClr val="accent5">
                    <a:lumMod val="50000"/>
                  </a:schemeClr>
                </a:solidFill>
              </a:rPr>
              <a:t>Powered by Hydrogen</a:t>
            </a:r>
          </a:p>
          <a:p>
            <a:pPr algn="l" rtl="0"/>
            <a:r>
              <a:rPr lang="en-US" altLang="en-US" sz="2800" kern="1200" dirty="0">
                <a:solidFill>
                  <a:schemeClr val="accent5">
                    <a:lumMod val="50000"/>
                  </a:schemeClr>
                </a:solidFill>
              </a:rPr>
              <a:t>150-300 Passengers</a:t>
            </a:r>
          </a:p>
          <a:p>
            <a:pPr algn="l" rtl="0"/>
            <a:r>
              <a:rPr lang="en-US" altLang="en-US" sz="2800" kern="1200" dirty="0">
                <a:solidFill>
                  <a:schemeClr val="accent5">
                    <a:lumMod val="50000"/>
                  </a:schemeClr>
                </a:solidFill>
              </a:rPr>
              <a:t>140 Km/h</a:t>
            </a:r>
          </a:p>
          <a:p>
            <a:pPr algn="l" rtl="0"/>
            <a:r>
              <a:rPr lang="en-US" altLang="en-US" sz="2800" kern="1200" dirty="0">
                <a:solidFill>
                  <a:schemeClr val="accent5">
                    <a:lumMod val="50000"/>
                  </a:schemeClr>
                </a:solidFill>
              </a:rPr>
              <a:t>1,000 Km range</a:t>
            </a:r>
          </a:p>
          <a:p>
            <a:pPr algn="l" rtl="0"/>
            <a:r>
              <a:rPr lang="en-US" altLang="en-US" sz="2800" kern="1200" dirty="0">
                <a:solidFill>
                  <a:schemeClr val="accent5">
                    <a:lumMod val="50000"/>
                  </a:schemeClr>
                </a:solidFill>
              </a:rPr>
              <a:t>Produce steam &amp; Water</a:t>
            </a:r>
          </a:p>
          <a:p>
            <a:pPr algn="l" rtl="0"/>
            <a:r>
              <a:rPr lang="en-US" altLang="en-US" sz="2800" kern="1200" dirty="0">
                <a:solidFill>
                  <a:schemeClr val="accent5">
                    <a:lumMod val="50000"/>
                  </a:schemeClr>
                </a:solidFill>
              </a:rPr>
              <a:t>Started Sept 2018</a:t>
            </a:r>
          </a:p>
          <a:p>
            <a:pPr algn="l" rtl="0"/>
            <a:r>
              <a:rPr lang="en-US" altLang="en-US" sz="2800" kern="1200" dirty="0">
                <a:solidFill>
                  <a:schemeClr val="accent5">
                    <a:lumMod val="50000"/>
                  </a:schemeClr>
                </a:solidFill>
              </a:rPr>
              <a:t>2 </a:t>
            </a:r>
            <a:r>
              <a:rPr lang="en-US" altLang="en-US" sz="2800" kern="1200">
                <a:solidFill>
                  <a:schemeClr val="accent5">
                    <a:lumMod val="50000"/>
                  </a:schemeClr>
                </a:solidFill>
              </a:rPr>
              <a:t>trains today - 14 by </a:t>
            </a:r>
            <a:r>
              <a:rPr lang="en-US" altLang="en-US" sz="2800" kern="1200" dirty="0">
                <a:solidFill>
                  <a:schemeClr val="accent5">
                    <a:lumMod val="50000"/>
                  </a:schemeClr>
                </a:solidFill>
              </a:rPr>
              <a:t>2021</a:t>
            </a:r>
          </a:p>
          <a:p>
            <a:pPr algn="l" rtl="0"/>
            <a:endParaRPr lang="en-US" altLang="en-US" sz="2800" kern="1200" dirty="0">
              <a:solidFill>
                <a:schemeClr val="accent5">
                  <a:lumMod val="50000"/>
                </a:schemeClr>
              </a:solidFill>
            </a:endParaRPr>
          </a:p>
        </p:txBody>
      </p:sp>
    </p:spTree>
    <p:extLst>
      <p:ext uri="{BB962C8B-B14F-4D97-AF65-F5344CB8AC3E}">
        <p14:creationId xmlns:p14="http://schemas.microsoft.com/office/powerpoint/2010/main" val="206582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eaLnBrk="1" hangingPunct="1">
              <a:defRPr/>
            </a:pPr>
            <a:r>
              <a:rPr lang="en-US" cap="none" dirty="0">
                <a:latin typeface="+mn-lt"/>
              </a:rPr>
              <a:t>Hydrogen in Gas Pipes</a:t>
            </a:r>
            <a:endParaRPr lang="he-IL" cap="none" dirty="0">
              <a:latin typeface="+mn-lt"/>
            </a:endParaRPr>
          </a:p>
        </p:txBody>
      </p:sp>
      <p:sp>
        <p:nvSpPr>
          <p:cNvPr id="8" name="Content Placeholder 2">
            <a:extLst>
              <a:ext uri="{FF2B5EF4-FFF2-40B4-BE49-F238E27FC236}">
                <a16:creationId xmlns:a16="http://schemas.microsoft.com/office/drawing/2014/main" id="{D405F6D3-4239-42DB-B2EF-2F20762C49C5}"/>
              </a:ext>
            </a:extLst>
          </p:cNvPr>
          <p:cNvSpPr>
            <a:spLocks noGrp="1"/>
          </p:cNvSpPr>
          <p:nvPr>
            <p:ph idx="1"/>
          </p:nvPr>
        </p:nvSpPr>
        <p:spPr>
          <a:xfrm>
            <a:off x="609600" y="1196752"/>
            <a:ext cx="11074400" cy="4464496"/>
          </a:xfrm>
        </p:spPr>
        <p:txBody>
          <a:bodyPr/>
          <a:lstStyle/>
          <a:p>
            <a:pPr algn="l" rtl="0"/>
            <a:r>
              <a:rPr lang="en-US" altLang="en-US" sz="2800" kern="1200" dirty="0">
                <a:solidFill>
                  <a:schemeClr val="accent5">
                    <a:lumMod val="50000"/>
                  </a:schemeClr>
                </a:solidFill>
              </a:rPr>
              <a:t>Israel has an underdeveloped system</a:t>
            </a:r>
          </a:p>
          <a:p>
            <a:pPr algn="l" rtl="0"/>
            <a:r>
              <a:rPr lang="en-US" altLang="en-US" sz="2800" kern="1200" dirty="0">
                <a:solidFill>
                  <a:schemeClr val="accent5">
                    <a:lumMod val="50000"/>
                  </a:schemeClr>
                </a:solidFill>
              </a:rPr>
              <a:t>Gas Pipeline to Europe (</a:t>
            </a:r>
            <a:r>
              <a:rPr lang="en-US" altLang="en-US" sz="2800" kern="1200" dirty="0" err="1">
                <a:solidFill>
                  <a:schemeClr val="accent5">
                    <a:lumMod val="50000"/>
                  </a:schemeClr>
                </a:solidFill>
              </a:rPr>
              <a:t>eastmed</a:t>
            </a:r>
            <a:r>
              <a:rPr lang="en-US" altLang="en-US" sz="2800" kern="1200" dirty="0">
                <a:solidFill>
                  <a:schemeClr val="accent5">
                    <a:lumMod val="50000"/>
                  </a:schemeClr>
                </a:solidFill>
              </a:rPr>
              <a:t>)</a:t>
            </a:r>
          </a:p>
          <a:p>
            <a:pPr marL="0" indent="0" algn="l" rtl="0">
              <a:buNone/>
            </a:pPr>
            <a:endParaRPr lang="en-US" altLang="en-US" sz="2800" kern="1200" dirty="0">
              <a:solidFill>
                <a:schemeClr val="accent5">
                  <a:lumMod val="50000"/>
                </a:schemeClr>
              </a:solidFill>
            </a:endParaRPr>
          </a:p>
        </p:txBody>
      </p:sp>
      <p:pic>
        <p:nvPicPr>
          <p:cNvPr id="3" name="Picture 2" descr="Hydrogen Pipelines | Department of Energy">
            <a:extLst>
              <a:ext uri="{FF2B5EF4-FFF2-40B4-BE49-F238E27FC236}">
                <a16:creationId xmlns:a16="http://schemas.microsoft.com/office/drawing/2014/main" id="{F6BA3621-A5D1-47CF-867D-3E2DDA48E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2" y="1196752"/>
            <a:ext cx="4891759" cy="325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4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cap="none" dirty="0"/>
              <a:t>The Chief Scientist Mission and Goals</a:t>
            </a:r>
            <a:endParaRPr lang="he-IL" cap="none" dirty="0"/>
          </a:p>
        </p:txBody>
      </p:sp>
      <p:sp>
        <p:nvSpPr>
          <p:cNvPr id="3" name="Content Placeholder 2"/>
          <p:cNvSpPr>
            <a:spLocks noGrp="1"/>
          </p:cNvSpPr>
          <p:nvPr>
            <p:ph idx="1"/>
          </p:nvPr>
        </p:nvSpPr>
        <p:spPr/>
        <p:txBody>
          <a:bodyPr/>
          <a:lstStyle/>
          <a:p>
            <a:pPr algn="l" rtl="0"/>
            <a:r>
              <a:rPr lang="en-US" sz="2800" dirty="0"/>
              <a:t>Providing knowledge infrastructure to the energy market</a:t>
            </a:r>
          </a:p>
          <a:p>
            <a:pPr algn="l" rtl="0"/>
            <a:r>
              <a:rPr lang="en-US" sz="2800" dirty="0"/>
              <a:t>Building the market preparedness to the future</a:t>
            </a:r>
          </a:p>
          <a:p>
            <a:pPr lvl="1" algn="l" rtl="0"/>
            <a:r>
              <a:rPr lang="en-US" sz="2800" dirty="0"/>
              <a:t>Technology oriented</a:t>
            </a:r>
          </a:p>
          <a:p>
            <a:pPr lvl="1" algn="l" rtl="0"/>
            <a:r>
              <a:rPr lang="en-US" sz="2800" dirty="0"/>
              <a:t>Data driven</a:t>
            </a:r>
          </a:p>
          <a:p>
            <a:pPr algn="l" rtl="0"/>
            <a:r>
              <a:rPr lang="en-US" sz="2800" dirty="0"/>
              <a:t>Encouraging innovation and </a:t>
            </a:r>
            <a:br>
              <a:rPr lang="en-US" sz="2800" dirty="0"/>
            </a:br>
            <a:r>
              <a:rPr lang="en-US" sz="2800" dirty="0"/>
              <a:t>entrepreneurship</a:t>
            </a:r>
            <a:endParaRPr lang="he-IL" sz="2800" dirty="0"/>
          </a:p>
        </p:txBody>
      </p:sp>
      <p:pic>
        <p:nvPicPr>
          <p:cNvPr id="5"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8128" y="2276872"/>
            <a:ext cx="3720888" cy="3653950"/>
          </a:xfrm>
          <a:prstGeom prst="rect">
            <a:avLst/>
          </a:prstGeom>
          <a:ln>
            <a:noFill/>
          </a:ln>
          <a:effectLst>
            <a:softEdge rad="112500"/>
          </a:effectLst>
        </p:spPr>
      </p:pic>
    </p:spTree>
    <p:extLst>
      <p:ext uri="{BB962C8B-B14F-4D97-AF65-F5344CB8AC3E}">
        <p14:creationId xmlns:p14="http://schemas.microsoft.com/office/powerpoint/2010/main" val="123858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12"/>
          <p:cNvPicPr>
            <a:picLocks noChangeAspect="1"/>
          </p:cNvPicPr>
          <p:nvPr/>
        </p:nvPicPr>
        <p:blipFill>
          <a:blip r:embed="rId3"/>
          <a:stretch>
            <a:fillRect/>
          </a:stretch>
        </p:blipFill>
        <p:spPr>
          <a:xfrm rot="684114">
            <a:off x="2742502" y="1393470"/>
            <a:ext cx="2529670" cy="3933367"/>
          </a:xfrm>
          <a:prstGeom prst="rect">
            <a:avLst/>
          </a:prstGeom>
          <a:effectLst>
            <a:outerShdw blurRad="50800" dist="38100" dir="2700000" algn="tl" rotWithShape="0">
              <a:prstClr val="black">
                <a:alpha val="40000"/>
              </a:prstClr>
            </a:outerShdw>
          </a:effectLst>
        </p:spPr>
      </p:pic>
      <p:pic>
        <p:nvPicPr>
          <p:cNvPr id="4" name="תמונה 3"/>
          <p:cNvPicPr>
            <a:picLocks noChangeAspect="1"/>
          </p:cNvPicPr>
          <p:nvPr/>
        </p:nvPicPr>
        <p:blipFill>
          <a:blip r:embed="rId4"/>
          <a:stretch>
            <a:fillRect/>
          </a:stretch>
        </p:blipFill>
        <p:spPr>
          <a:xfrm rot="20849582">
            <a:off x="503389" y="1834379"/>
            <a:ext cx="2814548" cy="4077749"/>
          </a:xfrm>
          <a:prstGeom prst="rect">
            <a:avLst/>
          </a:prstGeom>
          <a:effectLst>
            <a:outerShdw blurRad="50800" dist="38100" dir="2700000" algn="tl" rotWithShape="0">
              <a:prstClr val="black">
                <a:alpha val="40000"/>
              </a:prstClr>
            </a:outerShdw>
          </a:effectLst>
        </p:spPr>
      </p:pic>
      <p:graphicFrame>
        <p:nvGraphicFramePr>
          <p:cNvPr id="7" name="תרשים 6"/>
          <p:cNvGraphicFramePr>
            <a:graphicFrameLocks/>
          </p:cNvGraphicFramePr>
          <p:nvPr/>
        </p:nvGraphicFramePr>
        <p:xfrm>
          <a:off x="5636004" y="1289720"/>
          <a:ext cx="6645089" cy="4515970"/>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1"/>
          <p:cNvSpPr>
            <a:spLocks noGrp="1"/>
          </p:cNvSpPr>
          <p:nvPr>
            <p:ph type="title"/>
          </p:nvPr>
        </p:nvSpPr>
        <p:spPr>
          <a:xfrm>
            <a:off x="228600" y="-35843"/>
            <a:ext cx="11609832" cy="1325563"/>
          </a:xfrm>
        </p:spPr>
        <p:txBody>
          <a:bodyPr/>
          <a:lstStyle/>
          <a:p>
            <a:pPr algn="l" rtl="0"/>
            <a:r>
              <a:rPr lang="en-US" cap="none" dirty="0"/>
              <a:t>Support Programs 2018-2019 - $30M</a:t>
            </a:r>
            <a:endParaRPr lang="he-IL" cap="none" dirty="0"/>
          </a:p>
        </p:txBody>
      </p:sp>
      <p:graphicFrame>
        <p:nvGraphicFramePr>
          <p:cNvPr id="10" name="תרשים 3"/>
          <p:cNvGraphicFramePr>
            <a:graphicFrameLocks/>
          </p:cNvGraphicFramePr>
          <p:nvPr>
            <p:extLst>
              <p:ext uri="{D42A27DB-BD31-4B8C-83A1-F6EECF244321}">
                <p14:modId xmlns:p14="http://schemas.microsoft.com/office/powerpoint/2010/main" val="3884995554"/>
              </p:ext>
            </p:extLst>
          </p:nvPr>
        </p:nvGraphicFramePr>
        <p:xfrm>
          <a:off x="6033516" y="1608985"/>
          <a:ext cx="4897755" cy="398335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6954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eaLnBrk="1" hangingPunct="1">
              <a:defRPr/>
            </a:pPr>
            <a:r>
              <a:rPr lang="en-US" cap="none" dirty="0">
                <a:latin typeface="+mn-lt"/>
              </a:rPr>
              <a:t>International Collaboration</a:t>
            </a:r>
            <a:endParaRPr lang="he-IL" cap="none" dirty="0">
              <a:latin typeface="+mn-lt"/>
            </a:endParaRPr>
          </a:p>
        </p:txBody>
      </p:sp>
      <p:sp>
        <p:nvSpPr>
          <p:cNvPr id="8" name="Content Placeholder 2">
            <a:extLst>
              <a:ext uri="{FF2B5EF4-FFF2-40B4-BE49-F238E27FC236}">
                <a16:creationId xmlns:a16="http://schemas.microsoft.com/office/drawing/2014/main" id="{D405F6D3-4239-42DB-B2EF-2F20762C49C5}"/>
              </a:ext>
            </a:extLst>
          </p:cNvPr>
          <p:cNvSpPr>
            <a:spLocks noGrp="1"/>
          </p:cNvSpPr>
          <p:nvPr>
            <p:ph idx="1"/>
          </p:nvPr>
        </p:nvSpPr>
        <p:spPr>
          <a:xfrm>
            <a:off x="609600" y="1196752"/>
            <a:ext cx="11074400" cy="4464496"/>
          </a:xfrm>
        </p:spPr>
        <p:txBody>
          <a:bodyPr/>
          <a:lstStyle/>
          <a:p>
            <a:pPr algn="l" rtl="0"/>
            <a:r>
              <a:rPr lang="en-US" altLang="en-US" sz="2800" kern="1200" dirty="0">
                <a:solidFill>
                  <a:schemeClr val="accent5">
                    <a:lumMod val="50000"/>
                  </a:schemeClr>
                </a:solidFill>
              </a:rPr>
              <a:t>IEA TCPs (e.g. AFC, Hydrogen)</a:t>
            </a:r>
          </a:p>
          <a:p>
            <a:pPr algn="l" rtl="0"/>
            <a:r>
              <a:rPr lang="en-US" altLang="en-US" sz="2800" kern="1200" dirty="0">
                <a:solidFill>
                  <a:schemeClr val="accent5">
                    <a:lumMod val="50000"/>
                  </a:schemeClr>
                </a:solidFill>
              </a:rPr>
              <a:t>IPHE (International Partnership for Hydrogen and Fuel Cells in the Economy)</a:t>
            </a:r>
          </a:p>
          <a:p>
            <a:pPr algn="l" rtl="0"/>
            <a:r>
              <a:rPr lang="en-US" altLang="en-US" sz="2800" kern="1200" dirty="0">
                <a:solidFill>
                  <a:schemeClr val="accent5">
                    <a:lumMod val="50000"/>
                  </a:schemeClr>
                </a:solidFill>
              </a:rPr>
              <a:t>MOU with JRC</a:t>
            </a:r>
          </a:p>
          <a:p>
            <a:pPr algn="l" rtl="0"/>
            <a:r>
              <a:rPr lang="en-US" altLang="en-US" sz="2800" kern="1200" dirty="0">
                <a:solidFill>
                  <a:schemeClr val="accent5">
                    <a:lumMod val="50000"/>
                  </a:schemeClr>
                </a:solidFill>
              </a:rPr>
              <a:t>ERA-NET</a:t>
            </a:r>
          </a:p>
          <a:p>
            <a:pPr algn="l" rtl="0"/>
            <a:r>
              <a:rPr lang="en-US" altLang="en-US" sz="2800" kern="1200" dirty="0">
                <a:solidFill>
                  <a:schemeClr val="accent5">
                    <a:lumMod val="50000"/>
                  </a:schemeClr>
                </a:solidFill>
              </a:rPr>
              <a:t>Horizon Europe</a:t>
            </a:r>
          </a:p>
          <a:p>
            <a:pPr algn="l" rtl="0"/>
            <a:r>
              <a:rPr lang="en-US" altLang="en-US" sz="2800" kern="1200" dirty="0" err="1">
                <a:solidFill>
                  <a:schemeClr val="accent5">
                    <a:lumMod val="50000"/>
                  </a:schemeClr>
                </a:solidFill>
              </a:rPr>
              <a:t>Billateral</a:t>
            </a:r>
            <a:r>
              <a:rPr lang="en-US" altLang="en-US" sz="2800" kern="1200" dirty="0">
                <a:solidFill>
                  <a:schemeClr val="accent5">
                    <a:lumMod val="50000"/>
                  </a:schemeClr>
                </a:solidFill>
              </a:rPr>
              <a:t> Agreements</a:t>
            </a:r>
          </a:p>
          <a:p>
            <a:pPr marL="0" indent="0" algn="l" rtl="0">
              <a:buNone/>
            </a:pPr>
            <a:endParaRPr lang="en-US" altLang="en-US" sz="2800" kern="1200" dirty="0">
              <a:solidFill>
                <a:schemeClr val="accent5">
                  <a:lumMod val="50000"/>
                </a:schemeClr>
              </a:solidFill>
            </a:endParaRPr>
          </a:p>
        </p:txBody>
      </p:sp>
    </p:spTree>
    <p:extLst>
      <p:ext uri="{BB962C8B-B14F-4D97-AF65-F5344CB8AC3E}">
        <p14:creationId xmlns:p14="http://schemas.microsoft.com/office/powerpoint/2010/main" val="103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6037A0-D3AF-4CE6-A1C1-D54E13364A40}"/>
              </a:ext>
            </a:extLst>
          </p:cNvPr>
          <p:cNvPicPr>
            <a:picLocks noChangeAspect="1"/>
          </p:cNvPicPr>
          <p:nvPr/>
        </p:nvPicPr>
        <p:blipFill>
          <a:blip r:embed="rId2"/>
          <a:stretch>
            <a:fillRect/>
          </a:stretch>
        </p:blipFill>
        <p:spPr>
          <a:xfrm>
            <a:off x="7366536" y="1680098"/>
            <a:ext cx="2754523" cy="1337780"/>
          </a:xfrm>
          <a:prstGeom prst="rect">
            <a:avLst/>
          </a:prstGeom>
        </p:spPr>
      </p:pic>
      <p:pic>
        <p:nvPicPr>
          <p:cNvPr id="8" name="Picture 7">
            <a:extLst>
              <a:ext uri="{FF2B5EF4-FFF2-40B4-BE49-F238E27FC236}">
                <a16:creationId xmlns:a16="http://schemas.microsoft.com/office/drawing/2014/main" id="{444E6623-7FD1-4179-A405-CFA0085BF61D}"/>
              </a:ext>
            </a:extLst>
          </p:cNvPr>
          <p:cNvPicPr>
            <a:picLocks noChangeAspect="1"/>
          </p:cNvPicPr>
          <p:nvPr/>
        </p:nvPicPr>
        <p:blipFill>
          <a:blip r:embed="rId3"/>
          <a:stretch>
            <a:fillRect/>
          </a:stretch>
        </p:blipFill>
        <p:spPr>
          <a:xfrm>
            <a:off x="3575720" y="4365104"/>
            <a:ext cx="2826391" cy="1525106"/>
          </a:xfrm>
          <a:prstGeom prst="rect">
            <a:avLst/>
          </a:prstGeom>
        </p:spPr>
      </p:pic>
      <p:pic>
        <p:nvPicPr>
          <p:cNvPr id="10" name="Picture 9">
            <a:extLst>
              <a:ext uri="{FF2B5EF4-FFF2-40B4-BE49-F238E27FC236}">
                <a16:creationId xmlns:a16="http://schemas.microsoft.com/office/drawing/2014/main" id="{BB4704A8-2818-49E5-B9DD-BE4E3766A6A2}"/>
              </a:ext>
            </a:extLst>
          </p:cNvPr>
          <p:cNvPicPr>
            <a:picLocks noChangeAspect="1"/>
          </p:cNvPicPr>
          <p:nvPr/>
        </p:nvPicPr>
        <p:blipFill rotWithShape="1">
          <a:blip r:embed="rId4"/>
          <a:srcRect l="35871" t="29680" r="36169" b="28028"/>
          <a:stretch/>
        </p:blipFill>
        <p:spPr>
          <a:xfrm>
            <a:off x="1553640" y="1158709"/>
            <a:ext cx="1808329" cy="1538566"/>
          </a:xfrm>
          <a:prstGeom prst="rect">
            <a:avLst/>
          </a:prstGeom>
        </p:spPr>
      </p:pic>
      <p:pic>
        <p:nvPicPr>
          <p:cNvPr id="6" name="Picture 5">
            <a:extLst>
              <a:ext uri="{FF2B5EF4-FFF2-40B4-BE49-F238E27FC236}">
                <a16:creationId xmlns:a16="http://schemas.microsoft.com/office/drawing/2014/main" id="{DF72EF8F-CBE4-4485-A538-3BB9D381ED26}"/>
              </a:ext>
            </a:extLst>
          </p:cNvPr>
          <p:cNvPicPr>
            <a:picLocks noChangeAspect="1"/>
          </p:cNvPicPr>
          <p:nvPr/>
        </p:nvPicPr>
        <p:blipFill>
          <a:blip r:embed="rId5"/>
          <a:stretch>
            <a:fillRect/>
          </a:stretch>
        </p:blipFill>
        <p:spPr>
          <a:xfrm>
            <a:off x="4036187" y="1253595"/>
            <a:ext cx="2005899" cy="1141302"/>
          </a:xfrm>
          <a:prstGeom prst="rect">
            <a:avLst/>
          </a:prstGeom>
        </p:spPr>
      </p:pic>
      <p:sp>
        <p:nvSpPr>
          <p:cNvPr id="3" name="Rectangle 2">
            <a:extLst>
              <a:ext uri="{FF2B5EF4-FFF2-40B4-BE49-F238E27FC236}">
                <a16:creationId xmlns:a16="http://schemas.microsoft.com/office/drawing/2014/main" id="{998B0308-5EE5-4099-9ACB-FF0AEE6FBEC2}"/>
              </a:ext>
            </a:extLst>
          </p:cNvPr>
          <p:cNvSpPr/>
          <p:nvPr/>
        </p:nvSpPr>
        <p:spPr>
          <a:xfrm>
            <a:off x="4036187" y="2620478"/>
            <a:ext cx="668015" cy="1267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0BC23C-7E04-43BF-BAEA-67C1FDDA0197}"/>
              </a:ext>
            </a:extLst>
          </p:cNvPr>
          <p:cNvPicPr>
            <a:picLocks noChangeAspect="1"/>
          </p:cNvPicPr>
          <p:nvPr/>
        </p:nvPicPr>
        <p:blipFill>
          <a:blip r:embed="rId6"/>
          <a:stretch>
            <a:fillRect/>
          </a:stretch>
        </p:blipFill>
        <p:spPr>
          <a:xfrm>
            <a:off x="1550338" y="2841277"/>
            <a:ext cx="2502434" cy="1409704"/>
          </a:xfrm>
          <a:prstGeom prst="rect">
            <a:avLst/>
          </a:prstGeom>
        </p:spPr>
      </p:pic>
      <p:sp>
        <p:nvSpPr>
          <p:cNvPr id="12" name="Rectangle 11">
            <a:extLst>
              <a:ext uri="{FF2B5EF4-FFF2-40B4-BE49-F238E27FC236}">
                <a16:creationId xmlns:a16="http://schemas.microsoft.com/office/drawing/2014/main" id="{8393C365-B237-4B7E-9D34-61BDB3699E63}"/>
              </a:ext>
            </a:extLst>
          </p:cNvPr>
          <p:cNvSpPr/>
          <p:nvPr/>
        </p:nvSpPr>
        <p:spPr>
          <a:xfrm>
            <a:off x="2819064" y="1515655"/>
            <a:ext cx="1156636" cy="369332"/>
          </a:xfrm>
          <a:prstGeom prst="rect">
            <a:avLst/>
          </a:prstGeom>
        </p:spPr>
        <p:txBody>
          <a:bodyPr wrap="square">
            <a:spAutoFit/>
          </a:bodyPr>
          <a:lstStyle/>
          <a:p>
            <a:pPr lvl="0" algn="ctr"/>
            <a:r>
              <a:rPr lang="en-GB"/>
              <a:t>PV/Wind</a:t>
            </a:r>
          </a:p>
        </p:txBody>
      </p:sp>
      <p:sp>
        <p:nvSpPr>
          <p:cNvPr id="14" name="Arrow: Bent 13">
            <a:extLst>
              <a:ext uri="{FF2B5EF4-FFF2-40B4-BE49-F238E27FC236}">
                <a16:creationId xmlns:a16="http://schemas.microsoft.com/office/drawing/2014/main" id="{1FDFFF16-D15F-4C97-8C68-D586BB22ACD8}"/>
              </a:ext>
            </a:extLst>
          </p:cNvPr>
          <p:cNvSpPr/>
          <p:nvPr/>
        </p:nvSpPr>
        <p:spPr>
          <a:xfrm rot="10800000">
            <a:off x="4167807" y="2442734"/>
            <a:ext cx="1004160" cy="11413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id="{E289F3E0-13CB-4F21-A8B0-8CD114B5CD40}"/>
              </a:ext>
            </a:extLst>
          </p:cNvPr>
          <p:cNvSpPr/>
          <p:nvPr/>
        </p:nvSpPr>
        <p:spPr>
          <a:xfrm>
            <a:off x="4956077" y="4180438"/>
            <a:ext cx="492443" cy="369332"/>
          </a:xfrm>
          <a:prstGeom prst="rect">
            <a:avLst/>
          </a:prstGeom>
        </p:spPr>
        <p:txBody>
          <a:bodyPr wrap="none">
            <a:spAutoFit/>
          </a:bodyPr>
          <a:lstStyle/>
          <a:p>
            <a:pPr lvl="0"/>
            <a:r>
              <a:rPr lang="en-GB" dirty="0"/>
              <a:t>FC</a:t>
            </a:r>
          </a:p>
        </p:txBody>
      </p:sp>
      <p:sp>
        <p:nvSpPr>
          <p:cNvPr id="13" name="Rectangle 12">
            <a:extLst>
              <a:ext uri="{FF2B5EF4-FFF2-40B4-BE49-F238E27FC236}">
                <a16:creationId xmlns:a16="http://schemas.microsoft.com/office/drawing/2014/main" id="{B3B6B5E5-0ABB-4B8C-B0DA-18B519B91BE0}"/>
              </a:ext>
            </a:extLst>
          </p:cNvPr>
          <p:cNvSpPr/>
          <p:nvPr/>
        </p:nvSpPr>
        <p:spPr>
          <a:xfrm>
            <a:off x="2429230" y="2513355"/>
            <a:ext cx="620683" cy="369332"/>
          </a:xfrm>
          <a:prstGeom prst="rect">
            <a:avLst/>
          </a:prstGeom>
        </p:spPr>
        <p:txBody>
          <a:bodyPr wrap="none">
            <a:spAutoFit/>
          </a:bodyPr>
          <a:lstStyle/>
          <a:p>
            <a:r>
              <a:rPr lang="en-GB"/>
              <a:t>Grid</a:t>
            </a:r>
          </a:p>
        </p:txBody>
      </p:sp>
      <p:sp>
        <p:nvSpPr>
          <p:cNvPr id="16" name="Rectangle 15">
            <a:extLst>
              <a:ext uri="{FF2B5EF4-FFF2-40B4-BE49-F238E27FC236}">
                <a16:creationId xmlns:a16="http://schemas.microsoft.com/office/drawing/2014/main" id="{2B275556-2739-4E05-9433-8CCCCFB8463B}"/>
              </a:ext>
            </a:extLst>
          </p:cNvPr>
          <p:cNvSpPr/>
          <p:nvPr/>
        </p:nvSpPr>
        <p:spPr>
          <a:xfrm>
            <a:off x="7715333" y="1267871"/>
            <a:ext cx="2108269" cy="369332"/>
          </a:xfrm>
          <a:prstGeom prst="rect">
            <a:avLst/>
          </a:prstGeom>
        </p:spPr>
        <p:txBody>
          <a:bodyPr wrap="none">
            <a:spAutoFit/>
          </a:bodyPr>
          <a:lstStyle/>
          <a:p>
            <a:pPr lvl="0"/>
            <a:r>
              <a:rPr lang="en-GB" dirty="0"/>
              <a:t>Electrolyzer (PEM)</a:t>
            </a:r>
          </a:p>
        </p:txBody>
      </p:sp>
      <p:sp>
        <p:nvSpPr>
          <p:cNvPr id="17" name="Rectangle 16">
            <a:extLst>
              <a:ext uri="{FF2B5EF4-FFF2-40B4-BE49-F238E27FC236}">
                <a16:creationId xmlns:a16="http://schemas.microsoft.com/office/drawing/2014/main" id="{A22FCCFA-13B6-40C7-8F05-071B0C73C255}"/>
              </a:ext>
            </a:extLst>
          </p:cNvPr>
          <p:cNvSpPr/>
          <p:nvPr/>
        </p:nvSpPr>
        <p:spPr>
          <a:xfrm>
            <a:off x="6495926" y="3033758"/>
            <a:ext cx="2518638" cy="369332"/>
          </a:xfrm>
          <a:prstGeom prst="rect">
            <a:avLst/>
          </a:prstGeom>
        </p:spPr>
        <p:txBody>
          <a:bodyPr wrap="none">
            <a:spAutoFit/>
          </a:bodyPr>
          <a:lstStyle/>
          <a:p>
            <a:pPr lvl="0"/>
            <a:r>
              <a:rPr lang="en-GB" dirty="0"/>
              <a:t>Hydrogen pipe storage</a:t>
            </a:r>
          </a:p>
        </p:txBody>
      </p:sp>
      <p:sp>
        <p:nvSpPr>
          <p:cNvPr id="18" name="Arrow: Bent 17">
            <a:extLst>
              <a:ext uri="{FF2B5EF4-FFF2-40B4-BE49-F238E27FC236}">
                <a16:creationId xmlns:a16="http://schemas.microsoft.com/office/drawing/2014/main" id="{A4741B1F-42E8-45D4-AC0B-2CCD9DCE3ECA}"/>
              </a:ext>
            </a:extLst>
          </p:cNvPr>
          <p:cNvSpPr/>
          <p:nvPr/>
        </p:nvSpPr>
        <p:spPr>
          <a:xfrm rot="10800000">
            <a:off x="6167078" y="4631078"/>
            <a:ext cx="1468945" cy="1366309"/>
          </a:xfrm>
          <a:prstGeom prst="bentArrow">
            <a:avLst>
              <a:gd name="adj1" fmla="val 20421"/>
              <a:gd name="adj2" fmla="val 20896"/>
              <a:gd name="adj3" fmla="val 34699"/>
              <a:gd name="adj4" fmla="val 45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Bent 19">
            <a:extLst>
              <a:ext uri="{FF2B5EF4-FFF2-40B4-BE49-F238E27FC236}">
                <a16:creationId xmlns:a16="http://schemas.microsoft.com/office/drawing/2014/main" id="{7094457B-FB7B-4CF8-B178-0F1EA625C33D}"/>
              </a:ext>
            </a:extLst>
          </p:cNvPr>
          <p:cNvSpPr/>
          <p:nvPr/>
        </p:nvSpPr>
        <p:spPr>
          <a:xfrm rot="16200000">
            <a:off x="2809443" y="4310255"/>
            <a:ext cx="1222669" cy="11413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a:extLst>
              <a:ext uri="{FF2B5EF4-FFF2-40B4-BE49-F238E27FC236}">
                <a16:creationId xmlns:a16="http://schemas.microsoft.com/office/drawing/2014/main" id="{103D50C7-0901-469B-88AC-2B20BEE903AA}"/>
              </a:ext>
            </a:extLst>
          </p:cNvPr>
          <p:cNvSpPr/>
          <p:nvPr/>
        </p:nvSpPr>
        <p:spPr>
          <a:xfrm rot="5400000">
            <a:off x="2871891" y="4683086"/>
            <a:ext cx="574196" cy="307777"/>
          </a:xfrm>
          <a:prstGeom prst="rect">
            <a:avLst/>
          </a:prstGeom>
          <a:noFill/>
        </p:spPr>
        <p:txBody>
          <a:bodyPr wrap="none">
            <a:spAutoFit/>
          </a:bodyPr>
          <a:lstStyle/>
          <a:p>
            <a:r>
              <a:rPr lang="en-GB" sz="1400" err="1">
                <a:solidFill>
                  <a:schemeClr val="bg1"/>
                </a:solidFill>
              </a:rPr>
              <a:t>KWh</a:t>
            </a:r>
            <a:endParaRPr lang="en-GB">
              <a:solidFill>
                <a:schemeClr val="bg1"/>
              </a:solidFill>
            </a:endParaRPr>
          </a:p>
        </p:txBody>
      </p:sp>
      <p:sp>
        <p:nvSpPr>
          <p:cNvPr id="21" name="Rectangle 20">
            <a:extLst>
              <a:ext uri="{FF2B5EF4-FFF2-40B4-BE49-F238E27FC236}">
                <a16:creationId xmlns:a16="http://schemas.microsoft.com/office/drawing/2014/main" id="{CFAD14F1-48A1-4703-98A8-6C93E63A50C2}"/>
              </a:ext>
            </a:extLst>
          </p:cNvPr>
          <p:cNvSpPr/>
          <p:nvPr/>
        </p:nvSpPr>
        <p:spPr>
          <a:xfrm rot="5400000">
            <a:off x="4761312" y="2593978"/>
            <a:ext cx="574196" cy="307777"/>
          </a:xfrm>
          <a:prstGeom prst="rect">
            <a:avLst/>
          </a:prstGeom>
          <a:noFill/>
        </p:spPr>
        <p:txBody>
          <a:bodyPr wrap="none">
            <a:spAutoFit/>
          </a:bodyPr>
          <a:lstStyle/>
          <a:p>
            <a:r>
              <a:rPr lang="en-GB" sz="1400" err="1">
                <a:solidFill>
                  <a:schemeClr val="bg1"/>
                </a:solidFill>
              </a:rPr>
              <a:t>KWh</a:t>
            </a:r>
            <a:endParaRPr lang="en-GB">
              <a:solidFill>
                <a:schemeClr val="bg1"/>
              </a:solidFill>
            </a:endParaRPr>
          </a:p>
        </p:txBody>
      </p:sp>
      <p:sp>
        <p:nvSpPr>
          <p:cNvPr id="23" name="Arrow: Bent 22">
            <a:extLst>
              <a:ext uri="{FF2B5EF4-FFF2-40B4-BE49-F238E27FC236}">
                <a16:creationId xmlns:a16="http://schemas.microsoft.com/office/drawing/2014/main" id="{84CFC827-AFF0-4B91-AB1C-09E20577567D}"/>
              </a:ext>
            </a:extLst>
          </p:cNvPr>
          <p:cNvSpPr/>
          <p:nvPr/>
        </p:nvSpPr>
        <p:spPr>
          <a:xfrm rot="5400000">
            <a:off x="6547957" y="966561"/>
            <a:ext cx="817777" cy="1831973"/>
          </a:xfrm>
          <a:prstGeom prst="bentArrow">
            <a:avLst>
              <a:gd name="adj1" fmla="val 25000"/>
              <a:gd name="adj2" fmla="val 31361"/>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a:extLst>
              <a:ext uri="{FF2B5EF4-FFF2-40B4-BE49-F238E27FC236}">
                <a16:creationId xmlns:a16="http://schemas.microsoft.com/office/drawing/2014/main" id="{74C19989-78D2-43AA-B583-98DDD42F1745}"/>
              </a:ext>
            </a:extLst>
          </p:cNvPr>
          <p:cNvSpPr/>
          <p:nvPr/>
        </p:nvSpPr>
        <p:spPr>
          <a:xfrm>
            <a:off x="6492890" y="1416106"/>
            <a:ext cx="574196" cy="307777"/>
          </a:xfrm>
          <a:prstGeom prst="rect">
            <a:avLst/>
          </a:prstGeom>
          <a:noFill/>
        </p:spPr>
        <p:txBody>
          <a:bodyPr wrap="none">
            <a:spAutoFit/>
          </a:bodyPr>
          <a:lstStyle/>
          <a:p>
            <a:r>
              <a:rPr lang="en-GB" sz="1400" err="1">
                <a:solidFill>
                  <a:schemeClr val="bg1"/>
                </a:solidFill>
              </a:rPr>
              <a:t>KWh</a:t>
            </a:r>
            <a:endParaRPr lang="en-GB">
              <a:solidFill>
                <a:schemeClr val="bg1"/>
              </a:solidFill>
            </a:endParaRPr>
          </a:p>
        </p:txBody>
      </p:sp>
      <p:sp>
        <p:nvSpPr>
          <p:cNvPr id="22" name="Rectangle 21">
            <a:extLst>
              <a:ext uri="{FF2B5EF4-FFF2-40B4-BE49-F238E27FC236}">
                <a16:creationId xmlns:a16="http://schemas.microsoft.com/office/drawing/2014/main" id="{75FC4394-955E-42DC-9F1C-61ACFEB209A8}"/>
              </a:ext>
            </a:extLst>
          </p:cNvPr>
          <p:cNvSpPr/>
          <p:nvPr/>
        </p:nvSpPr>
        <p:spPr>
          <a:xfrm rot="16200000">
            <a:off x="6936337" y="4886420"/>
            <a:ext cx="960519" cy="307777"/>
          </a:xfrm>
          <a:prstGeom prst="rect">
            <a:avLst/>
          </a:prstGeom>
          <a:noFill/>
        </p:spPr>
        <p:txBody>
          <a:bodyPr wrap="none">
            <a:spAutoFit/>
          </a:bodyPr>
          <a:lstStyle/>
          <a:p>
            <a:r>
              <a:rPr lang="en-GB" sz="1400">
                <a:solidFill>
                  <a:schemeClr val="bg1"/>
                </a:solidFill>
              </a:rPr>
              <a:t>Hydrogen</a:t>
            </a:r>
            <a:endParaRPr lang="en-GB">
              <a:solidFill>
                <a:schemeClr val="bg1"/>
              </a:solidFill>
            </a:endParaRPr>
          </a:p>
        </p:txBody>
      </p:sp>
      <p:pic>
        <p:nvPicPr>
          <p:cNvPr id="5" name="Picture 4">
            <a:extLst>
              <a:ext uri="{FF2B5EF4-FFF2-40B4-BE49-F238E27FC236}">
                <a16:creationId xmlns:a16="http://schemas.microsoft.com/office/drawing/2014/main" id="{59B0D9D8-DCFF-45E5-B2ED-FE2ED5C4BC98}"/>
              </a:ext>
            </a:extLst>
          </p:cNvPr>
          <p:cNvPicPr>
            <a:picLocks noChangeAspect="1"/>
          </p:cNvPicPr>
          <p:nvPr/>
        </p:nvPicPr>
        <p:blipFill rotWithShape="1">
          <a:blip r:embed="rId7"/>
          <a:srcRect l="24598" t="20332" r="39839" b="35180"/>
          <a:stretch/>
        </p:blipFill>
        <p:spPr>
          <a:xfrm>
            <a:off x="6715797" y="3429001"/>
            <a:ext cx="2221263" cy="1217957"/>
          </a:xfrm>
          <a:prstGeom prst="rect">
            <a:avLst/>
          </a:prstGeom>
        </p:spPr>
      </p:pic>
      <p:sp>
        <p:nvSpPr>
          <p:cNvPr id="27" name="Arrow: Bent 26">
            <a:extLst>
              <a:ext uri="{FF2B5EF4-FFF2-40B4-BE49-F238E27FC236}">
                <a16:creationId xmlns:a16="http://schemas.microsoft.com/office/drawing/2014/main" id="{0B671FB5-7F17-437C-9095-F12AF2FCF2F9}"/>
              </a:ext>
            </a:extLst>
          </p:cNvPr>
          <p:cNvSpPr/>
          <p:nvPr/>
        </p:nvSpPr>
        <p:spPr>
          <a:xfrm rot="10800000">
            <a:off x="8937059" y="2326433"/>
            <a:ext cx="1039528" cy="1986634"/>
          </a:xfrm>
          <a:prstGeom prst="bentArrow">
            <a:avLst>
              <a:gd name="adj1" fmla="val 22604"/>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596B4D5F-FBDD-4B8F-953A-83EEF71F3574}"/>
              </a:ext>
            </a:extLst>
          </p:cNvPr>
          <p:cNvSpPr/>
          <p:nvPr/>
        </p:nvSpPr>
        <p:spPr>
          <a:xfrm rot="5400000">
            <a:off x="9397247" y="3074237"/>
            <a:ext cx="960519" cy="307777"/>
          </a:xfrm>
          <a:prstGeom prst="rect">
            <a:avLst/>
          </a:prstGeom>
          <a:noFill/>
        </p:spPr>
        <p:txBody>
          <a:bodyPr wrap="none">
            <a:spAutoFit/>
          </a:bodyPr>
          <a:lstStyle/>
          <a:p>
            <a:r>
              <a:rPr lang="en-GB" sz="1400">
                <a:solidFill>
                  <a:schemeClr val="bg1"/>
                </a:solidFill>
              </a:rPr>
              <a:t>Hydrogen</a:t>
            </a:r>
            <a:endParaRPr lang="en-GB">
              <a:solidFill>
                <a:schemeClr val="bg1"/>
              </a:solidFill>
            </a:endParaRPr>
          </a:p>
        </p:txBody>
      </p:sp>
      <p:sp>
        <p:nvSpPr>
          <p:cNvPr id="28" name="Arrow: Bent 27">
            <a:extLst>
              <a:ext uri="{FF2B5EF4-FFF2-40B4-BE49-F238E27FC236}">
                <a16:creationId xmlns:a16="http://schemas.microsoft.com/office/drawing/2014/main" id="{77FF4200-3A1B-4AEB-979F-BE20A71136FA}"/>
              </a:ext>
            </a:extLst>
          </p:cNvPr>
          <p:cNvSpPr/>
          <p:nvPr/>
        </p:nvSpPr>
        <p:spPr>
          <a:xfrm rot="10800000" flipH="1">
            <a:off x="7347036" y="4646958"/>
            <a:ext cx="1468944" cy="1366309"/>
          </a:xfrm>
          <a:prstGeom prst="bentArrow">
            <a:avLst>
              <a:gd name="adj1" fmla="val 20421"/>
              <a:gd name="adj2" fmla="val 20896"/>
              <a:gd name="adj3" fmla="val 34699"/>
              <a:gd name="adj4" fmla="val 45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a:extLst>
              <a:ext uri="{FF2B5EF4-FFF2-40B4-BE49-F238E27FC236}">
                <a16:creationId xmlns:a16="http://schemas.microsoft.com/office/drawing/2014/main" id="{EC712443-3FE8-4127-B1A2-344222688BDE}"/>
              </a:ext>
            </a:extLst>
          </p:cNvPr>
          <p:cNvSpPr/>
          <p:nvPr/>
        </p:nvSpPr>
        <p:spPr>
          <a:xfrm rot="5400000">
            <a:off x="7040165" y="4957449"/>
            <a:ext cx="960519" cy="307777"/>
          </a:xfrm>
          <a:prstGeom prst="rect">
            <a:avLst/>
          </a:prstGeom>
          <a:noFill/>
        </p:spPr>
        <p:txBody>
          <a:bodyPr wrap="none">
            <a:spAutoFit/>
          </a:bodyPr>
          <a:lstStyle/>
          <a:p>
            <a:r>
              <a:rPr lang="en-GB" sz="1400">
                <a:solidFill>
                  <a:schemeClr val="bg1"/>
                </a:solidFill>
              </a:rPr>
              <a:t>Hydrogen</a:t>
            </a:r>
            <a:endParaRPr lang="en-GB">
              <a:solidFill>
                <a:schemeClr val="bg1"/>
              </a:solidFill>
            </a:endParaRPr>
          </a:p>
        </p:txBody>
      </p:sp>
      <p:pic>
        <p:nvPicPr>
          <p:cNvPr id="30" name="Picture 4" descr="http://www.ballard.com/files/Images/applications/Bus/A330FC_smaller_with_caption.jpg">
            <a:extLst>
              <a:ext uri="{FF2B5EF4-FFF2-40B4-BE49-F238E27FC236}">
                <a16:creationId xmlns:a16="http://schemas.microsoft.com/office/drawing/2014/main" id="{6A2741B8-1DC5-43AF-8F5B-B66BF800A235}"/>
              </a:ext>
            </a:extLst>
          </p:cNvPr>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ackgroundRemoval t="0" b="100000" l="0" r="100000">
                        <a14:backgroundMark x1="56500" y1="11294" x2="17500" y2="12310"/>
                        <a14:backgroundMark x1="7167" y1="37310" x2="14167" y2="9264"/>
                        <a14:backgroundMark x1="2500" y1="49873" x2="2833" y2="40355"/>
                        <a14:backgroundMark x1="8167" y1="52792" x2="8833" y2="48858"/>
                      </a14:backgroundRemoval>
                    </a14:imgEffect>
                  </a14:imgLayer>
                </a14:imgProps>
              </a:ext>
              <a:ext uri="{28A0092B-C50C-407E-A947-70E740481C1C}">
                <a14:useLocalDpi xmlns:a14="http://schemas.microsoft.com/office/drawing/2010/main"/>
              </a:ext>
            </a:extLst>
          </a:blip>
          <a:srcRect/>
          <a:stretch/>
        </p:blipFill>
        <p:spPr bwMode="auto">
          <a:xfrm>
            <a:off x="8927683" y="4709029"/>
            <a:ext cx="2181790" cy="145095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686743CB-1610-4739-A7FD-F697A087C287}"/>
              </a:ext>
            </a:extLst>
          </p:cNvPr>
          <p:cNvSpPr/>
          <p:nvPr/>
        </p:nvSpPr>
        <p:spPr>
          <a:xfrm>
            <a:off x="9489912" y="1647891"/>
            <a:ext cx="294643" cy="369332"/>
          </a:xfrm>
          <a:prstGeom prst="rect">
            <a:avLst/>
          </a:prstGeom>
        </p:spPr>
        <p:txBody>
          <a:bodyPr wrap="square">
            <a:spAutoFit/>
          </a:bodyPr>
          <a:lstStyle/>
          <a:p>
            <a:r>
              <a:rPr lang="en-GB" b="1"/>
              <a:t>B</a:t>
            </a:r>
          </a:p>
        </p:txBody>
      </p:sp>
      <p:sp>
        <p:nvSpPr>
          <p:cNvPr id="35" name="Rectangle 34">
            <a:extLst>
              <a:ext uri="{FF2B5EF4-FFF2-40B4-BE49-F238E27FC236}">
                <a16:creationId xmlns:a16="http://schemas.microsoft.com/office/drawing/2014/main" id="{B70323AD-FA3E-47EA-A07D-40B2622773C4}"/>
              </a:ext>
            </a:extLst>
          </p:cNvPr>
          <p:cNvSpPr/>
          <p:nvPr/>
        </p:nvSpPr>
        <p:spPr>
          <a:xfrm>
            <a:off x="6382311" y="3765803"/>
            <a:ext cx="272448" cy="369332"/>
          </a:xfrm>
          <a:prstGeom prst="rect">
            <a:avLst/>
          </a:prstGeom>
        </p:spPr>
        <p:txBody>
          <a:bodyPr wrap="square">
            <a:spAutoFit/>
          </a:bodyPr>
          <a:lstStyle/>
          <a:p>
            <a:r>
              <a:rPr lang="en-GB" b="1"/>
              <a:t>C</a:t>
            </a:r>
          </a:p>
        </p:txBody>
      </p:sp>
      <p:sp>
        <p:nvSpPr>
          <p:cNvPr id="36" name="Rectangle 35">
            <a:extLst>
              <a:ext uri="{FF2B5EF4-FFF2-40B4-BE49-F238E27FC236}">
                <a16:creationId xmlns:a16="http://schemas.microsoft.com/office/drawing/2014/main" id="{356257AE-4537-47B6-9EA3-92D63C0EAC25}"/>
              </a:ext>
            </a:extLst>
          </p:cNvPr>
          <p:cNvSpPr/>
          <p:nvPr/>
        </p:nvSpPr>
        <p:spPr>
          <a:xfrm>
            <a:off x="3227412" y="1220590"/>
            <a:ext cx="272448" cy="369332"/>
          </a:xfrm>
          <a:prstGeom prst="rect">
            <a:avLst/>
          </a:prstGeom>
        </p:spPr>
        <p:txBody>
          <a:bodyPr wrap="square">
            <a:spAutoFit/>
          </a:bodyPr>
          <a:lstStyle/>
          <a:p>
            <a:r>
              <a:rPr lang="en-GB" b="1"/>
              <a:t>A</a:t>
            </a:r>
          </a:p>
        </p:txBody>
      </p:sp>
      <p:sp>
        <p:nvSpPr>
          <p:cNvPr id="38" name="Rectangle 37">
            <a:extLst>
              <a:ext uri="{FF2B5EF4-FFF2-40B4-BE49-F238E27FC236}">
                <a16:creationId xmlns:a16="http://schemas.microsoft.com/office/drawing/2014/main" id="{E57B8F20-2DC2-42C2-8045-BEFBDA56CA57}"/>
              </a:ext>
            </a:extLst>
          </p:cNvPr>
          <p:cNvSpPr/>
          <p:nvPr/>
        </p:nvSpPr>
        <p:spPr>
          <a:xfrm>
            <a:off x="4941521" y="4559372"/>
            <a:ext cx="272448" cy="369332"/>
          </a:xfrm>
          <a:prstGeom prst="rect">
            <a:avLst/>
          </a:prstGeom>
        </p:spPr>
        <p:txBody>
          <a:bodyPr wrap="square">
            <a:spAutoFit/>
          </a:bodyPr>
          <a:lstStyle/>
          <a:p>
            <a:r>
              <a:rPr lang="en-GB" b="1"/>
              <a:t>D</a:t>
            </a:r>
          </a:p>
        </p:txBody>
      </p:sp>
      <p:sp>
        <p:nvSpPr>
          <p:cNvPr id="39" name="Rectangle 38">
            <a:extLst>
              <a:ext uri="{FF2B5EF4-FFF2-40B4-BE49-F238E27FC236}">
                <a16:creationId xmlns:a16="http://schemas.microsoft.com/office/drawing/2014/main" id="{72C32FA4-8C27-426C-A66E-21D6D724352F}"/>
              </a:ext>
            </a:extLst>
          </p:cNvPr>
          <p:cNvSpPr/>
          <p:nvPr/>
        </p:nvSpPr>
        <p:spPr>
          <a:xfrm>
            <a:off x="2439513" y="4303754"/>
            <a:ext cx="272448" cy="369332"/>
          </a:xfrm>
          <a:prstGeom prst="rect">
            <a:avLst/>
          </a:prstGeom>
        </p:spPr>
        <p:txBody>
          <a:bodyPr wrap="square">
            <a:spAutoFit/>
          </a:bodyPr>
          <a:lstStyle/>
          <a:p>
            <a:r>
              <a:rPr lang="en-GB" b="1"/>
              <a:t>E</a:t>
            </a:r>
          </a:p>
        </p:txBody>
      </p:sp>
      <p:sp>
        <p:nvSpPr>
          <p:cNvPr id="40" name="Rectangle 39">
            <a:extLst>
              <a:ext uri="{FF2B5EF4-FFF2-40B4-BE49-F238E27FC236}">
                <a16:creationId xmlns:a16="http://schemas.microsoft.com/office/drawing/2014/main" id="{852C8B71-1D8E-4129-A3A3-AE53934E4FE6}"/>
              </a:ext>
            </a:extLst>
          </p:cNvPr>
          <p:cNvSpPr/>
          <p:nvPr/>
        </p:nvSpPr>
        <p:spPr>
          <a:xfrm>
            <a:off x="7772653" y="5579948"/>
            <a:ext cx="915635" cy="369332"/>
          </a:xfrm>
          <a:prstGeom prst="rect">
            <a:avLst/>
          </a:prstGeom>
        </p:spPr>
        <p:txBody>
          <a:bodyPr wrap="none">
            <a:spAutoFit/>
          </a:bodyPr>
          <a:lstStyle/>
          <a:p>
            <a:r>
              <a:rPr lang="en-GB" dirty="0"/>
              <a:t>FCEVs</a:t>
            </a:r>
          </a:p>
        </p:txBody>
      </p:sp>
      <p:sp>
        <p:nvSpPr>
          <p:cNvPr id="41" name="TextBox 40"/>
          <p:cNvSpPr txBox="1"/>
          <p:nvPr/>
        </p:nvSpPr>
        <p:spPr>
          <a:xfrm>
            <a:off x="9838214" y="4313067"/>
            <a:ext cx="2198038" cy="369332"/>
          </a:xfrm>
          <a:prstGeom prst="rect">
            <a:avLst/>
          </a:prstGeom>
          <a:noFill/>
        </p:spPr>
        <p:txBody>
          <a:bodyPr wrap="none" rtlCol="1">
            <a:spAutoFit/>
          </a:bodyPr>
          <a:lstStyle/>
          <a:p>
            <a:r>
              <a:rPr lang="en-US" dirty="0"/>
              <a:t>Slide by Roy Segev</a:t>
            </a:r>
            <a:endParaRPr lang="he-IL" dirty="0"/>
          </a:p>
        </p:txBody>
      </p:sp>
      <p:sp>
        <p:nvSpPr>
          <p:cNvPr id="2" name="Title 1">
            <a:extLst>
              <a:ext uri="{FF2B5EF4-FFF2-40B4-BE49-F238E27FC236}">
                <a16:creationId xmlns:a16="http://schemas.microsoft.com/office/drawing/2014/main" id="{B05E2033-5330-4B71-983D-D0DFB4AA84EE}"/>
              </a:ext>
            </a:extLst>
          </p:cNvPr>
          <p:cNvSpPr>
            <a:spLocks noGrp="1"/>
          </p:cNvSpPr>
          <p:nvPr>
            <p:ph type="title"/>
          </p:nvPr>
        </p:nvSpPr>
        <p:spPr/>
        <p:txBody>
          <a:bodyPr/>
          <a:lstStyle/>
          <a:p>
            <a:pPr algn="l" rtl="0"/>
            <a:r>
              <a:rPr lang="en-US" cap="none" dirty="0"/>
              <a:t>The Hydrogen Cycle</a:t>
            </a:r>
          </a:p>
        </p:txBody>
      </p:sp>
    </p:spTree>
    <p:extLst>
      <p:ext uri="{BB962C8B-B14F-4D97-AF65-F5344CB8AC3E}">
        <p14:creationId xmlns:p14="http://schemas.microsoft.com/office/powerpoint/2010/main" val="4361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E5DA5-8B59-4EC6-98C0-5689DBA510EE}"/>
              </a:ext>
            </a:extLst>
          </p:cNvPr>
          <p:cNvSpPr>
            <a:spLocks noGrp="1"/>
          </p:cNvSpPr>
          <p:nvPr>
            <p:ph type="title"/>
          </p:nvPr>
        </p:nvSpPr>
        <p:spPr/>
        <p:txBody>
          <a:bodyPr/>
          <a:lstStyle/>
          <a:p>
            <a:pPr algn="l" rtl="0"/>
            <a:r>
              <a:rPr lang="en-US" cap="none" dirty="0"/>
              <a:t>Hydrogen &amp; Cars</a:t>
            </a:r>
          </a:p>
        </p:txBody>
      </p:sp>
      <p:pic>
        <p:nvPicPr>
          <p:cNvPr id="7" name="Picture 2">
            <a:extLst>
              <a:ext uri="{FF2B5EF4-FFF2-40B4-BE49-F238E27FC236}">
                <a16:creationId xmlns:a16="http://schemas.microsoft.com/office/drawing/2014/main" id="{3538A8E3-3FEA-4BC7-A5E7-03AD8E6B7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1124744"/>
            <a:ext cx="7252361" cy="508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40063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en-US" cap="none" dirty="0"/>
              <a:t>FCEV Technical Info</a:t>
            </a:r>
            <a:endParaRPr lang="he-IL" dirty="0">
              <a:latin typeface="+mn-lt"/>
            </a:endParaRPr>
          </a:p>
        </p:txBody>
      </p:sp>
      <p:graphicFrame>
        <p:nvGraphicFramePr>
          <p:cNvPr id="8" name="Table 4"/>
          <p:cNvGraphicFramePr>
            <a:graphicFrameLocks noGrp="1"/>
          </p:cNvGraphicFramePr>
          <p:nvPr/>
        </p:nvGraphicFramePr>
        <p:xfrm>
          <a:off x="1617662" y="1340768"/>
          <a:ext cx="9058275" cy="4028440"/>
        </p:xfrm>
        <a:graphic>
          <a:graphicData uri="http://schemas.openxmlformats.org/drawingml/2006/table">
            <a:tbl>
              <a:tblPr firstRow="1" bandRow="1">
                <a:tableStyleId>{5C22544A-7EE6-4342-B048-85BDC9FD1C3A}</a:tableStyleId>
              </a:tblPr>
              <a:tblGrid>
                <a:gridCol w="4441371">
                  <a:extLst>
                    <a:ext uri="{9D8B030D-6E8A-4147-A177-3AD203B41FA5}">
                      <a16:colId xmlns:a16="http://schemas.microsoft.com/office/drawing/2014/main" val="20000"/>
                    </a:ext>
                  </a:extLst>
                </a:gridCol>
                <a:gridCol w="4616904">
                  <a:extLst>
                    <a:ext uri="{9D8B030D-6E8A-4147-A177-3AD203B41FA5}">
                      <a16:colId xmlns:a16="http://schemas.microsoft.com/office/drawing/2014/main" val="20001"/>
                    </a:ext>
                  </a:extLst>
                </a:gridCol>
              </a:tblGrid>
              <a:tr h="370840">
                <a:tc>
                  <a:txBody>
                    <a:bodyPr/>
                    <a:lstStyle/>
                    <a:p>
                      <a:pPr algn="l" rtl="0"/>
                      <a:r>
                        <a:rPr lang="en-US" sz="2400" dirty="0">
                          <a:latin typeface="+mn-lt"/>
                        </a:rPr>
                        <a:t>Fuel cell type</a:t>
                      </a:r>
                    </a:p>
                  </a:txBody>
                  <a:tcPr marL="91442" marR="91442"/>
                </a:tc>
                <a:tc>
                  <a:txBody>
                    <a:bodyPr/>
                    <a:lstStyle/>
                    <a:p>
                      <a:pPr algn="l" rtl="0"/>
                      <a:r>
                        <a:rPr lang="en-US" sz="2400" dirty="0">
                          <a:latin typeface="+mn-lt"/>
                        </a:rPr>
                        <a:t>Proton Exchange Membrane</a:t>
                      </a:r>
                    </a:p>
                  </a:txBody>
                  <a:tcPr marL="91442" marR="91442"/>
                </a:tc>
                <a:extLst>
                  <a:ext uri="{0D108BD9-81ED-4DB2-BD59-A6C34878D82A}">
                    <a16:rowId xmlns:a16="http://schemas.microsoft.com/office/drawing/2014/main" val="10000"/>
                  </a:ext>
                </a:extLst>
              </a:tr>
              <a:tr h="370840">
                <a:tc>
                  <a:txBody>
                    <a:bodyPr/>
                    <a:lstStyle/>
                    <a:p>
                      <a:pPr algn="l" rtl="0"/>
                      <a:r>
                        <a:rPr lang="en-US" sz="2400" b="1" dirty="0">
                          <a:latin typeface="+mn-lt"/>
                        </a:rPr>
                        <a:t>Capacity</a:t>
                      </a:r>
                    </a:p>
                  </a:txBody>
                  <a:tcPr marL="91442" marR="91442"/>
                </a:tc>
                <a:tc>
                  <a:txBody>
                    <a:bodyPr/>
                    <a:lstStyle/>
                    <a:p>
                      <a:pPr algn="l" rtl="0"/>
                      <a:r>
                        <a:rPr lang="en-US" sz="2400" dirty="0">
                          <a:latin typeface="+mn-lt"/>
                        </a:rPr>
                        <a:t>80-120 kW</a:t>
                      </a:r>
                    </a:p>
                  </a:txBody>
                  <a:tcPr marL="91442" marR="91442"/>
                </a:tc>
                <a:extLst>
                  <a:ext uri="{0D108BD9-81ED-4DB2-BD59-A6C34878D82A}">
                    <a16:rowId xmlns:a16="http://schemas.microsoft.com/office/drawing/2014/main" val="10001"/>
                  </a:ext>
                </a:extLst>
              </a:tr>
              <a:tr h="370840">
                <a:tc>
                  <a:txBody>
                    <a:bodyPr/>
                    <a:lstStyle/>
                    <a:p>
                      <a:pPr algn="l" rtl="0"/>
                      <a:r>
                        <a:rPr lang="en-US" sz="2400" b="1" dirty="0">
                          <a:latin typeface="+mn-lt"/>
                        </a:rPr>
                        <a:t>Electrical</a:t>
                      </a:r>
                      <a:r>
                        <a:rPr lang="en-US" sz="2400" b="1" baseline="0" dirty="0">
                          <a:latin typeface="+mn-lt"/>
                        </a:rPr>
                        <a:t> efficiency</a:t>
                      </a:r>
                      <a:endParaRPr lang="en-US" sz="2400" b="1" dirty="0">
                        <a:latin typeface="+mn-lt"/>
                      </a:endParaRPr>
                    </a:p>
                  </a:txBody>
                  <a:tcPr marL="91442" marR="91442"/>
                </a:tc>
                <a:tc>
                  <a:txBody>
                    <a:bodyPr/>
                    <a:lstStyle/>
                    <a:p>
                      <a:pPr algn="l" rtl="0"/>
                      <a:r>
                        <a:rPr lang="en-US" sz="2400" dirty="0">
                          <a:latin typeface="+mn-lt"/>
                        </a:rPr>
                        <a:t>60% at full load</a:t>
                      </a:r>
                    </a:p>
                  </a:txBody>
                  <a:tcPr marL="91442" marR="91442"/>
                </a:tc>
                <a:extLst>
                  <a:ext uri="{0D108BD9-81ED-4DB2-BD59-A6C34878D82A}">
                    <a16:rowId xmlns:a16="http://schemas.microsoft.com/office/drawing/2014/main" val="10002"/>
                  </a:ext>
                </a:extLst>
              </a:tr>
              <a:tr h="370840">
                <a:tc>
                  <a:txBody>
                    <a:bodyPr/>
                    <a:lstStyle/>
                    <a:p>
                      <a:pPr algn="l" rtl="0"/>
                      <a:endParaRPr lang="en-US" sz="2400" b="1" dirty="0">
                        <a:latin typeface="+mn-lt"/>
                      </a:endParaRPr>
                    </a:p>
                  </a:txBody>
                  <a:tcPr marL="91442" marR="91442"/>
                </a:tc>
                <a:tc>
                  <a:txBody>
                    <a:bodyPr/>
                    <a:lstStyle/>
                    <a:p>
                      <a:pPr algn="l" rtl="0"/>
                      <a:endParaRPr lang="en-US" sz="2400" dirty="0">
                        <a:latin typeface="+mn-lt"/>
                      </a:endParaRPr>
                    </a:p>
                  </a:txBody>
                  <a:tcPr marL="91442" marR="91442"/>
                </a:tc>
                <a:extLst>
                  <a:ext uri="{0D108BD9-81ED-4DB2-BD59-A6C34878D82A}">
                    <a16:rowId xmlns:a16="http://schemas.microsoft.com/office/drawing/2014/main" val="10003"/>
                  </a:ext>
                </a:extLst>
              </a:tr>
              <a:tr h="370840">
                <a:tc>
                  <a:txBody>
                    <a:bodyPr/>
                    <a:lstStyle/>
                    <a:p>
                      <a:pPr algn="l" rtl="0"/>
                      <a:r>
                        <a:rPr lang="en-US" sz="2400" b="1" dirty="0">
                          <a:latin typeface="+mn-lt"/>
                        </a:rPr>
                        <a:t>Hydrogen tank capacity</a:t>
                      </a:r>
                    </a:p>
                  </a:txBody>
                  <a:tcPr marL="91442" marR="91442"/>
                </a:tc>
                <a:tc>
                  <a:txBody>
                    <a:bodyPr/>
                    <a:lstStyle/>
                    <a:p>
                      <a:pPr algn="l" rtl="0"/>
                      <a:r>
                        <a:rPr lang="en-US" sz="2400" dirty="0">
                          <a:latin typeface="+mn-lt"/>
                        </a:rPr>
                        <a:t>4-6 kg</a:t>
                      </a:r>
                    </a:p>
                  </a:txBody>
                  <a:tcPr marL="91442" marR="91442"/>
                </a:tc>
                <a:extLst>
                  <a:ext uri="{0D108BD9-81ED-4DB2-BD59-A6C34878D82A}">
                    <a16:rowId xmlns:a16="http://schemas.microsoft.com/office/drawing/2014/main" val="10004"/>
                  </a:ext>
                </a:extLst>
              </a:tr>
              <a:tr h="370840">
                <a:tc>
                  <a:txBody>
                    <a:bodyPr/>
                    <a:lstStyle/>
                    <a:p>
                      <a:pPr algn="l" rtl="0"/>
                      <a:r>
                        <a:rPr lang="en-US" sz="2400" b="1" dirty="0">
                          <a:latin typeface="+mn-lt"/>
                        </a:rPr>
                        <a:t>Hydrogen energy content (HHV)</a:t>
                      </a:r>
                    </a:p>
                  </a:txBody>
                  <a:tcPr marL="91442" marR="91442"/>
                </a:tc>
                <a:tc>
                  <a:txBody>
                    <a:bodyPr/>
                    <a:lstStyle/>
                    <a:p>
                      <a:pPr algn="l" rtl="0"/>
                      <a:r>
                        <a:rPr lang="en-US" sz="2400" dirty="0">
                          <a:latin typeface="+mn-lt"/>
                        </a:rPr>
                        <a:t>39 kWh /</a:t>
                      </a:r>
                      <a:r>
                        <a:rPr lang="en-US" sz="2400" baseline="0" dirty="0">
                          <a:latin typeface="+mn-lt"/>
                        </a:rPr>
                        <a:t>kg </a:t>
                      </a:r>
                      <a:endParaRPr lang="en-US" sz="2400" dirty="0">
                        <a:latin typeface="+mn-lt"/>
                      </a:endParaRPr>
                    </a:p>
                  </a:txBody>
                  <a:tcPr marL="91442" marR="91442"/>
                </a:tc>
                <a:extLst>
                  <a:ext uri="{0D108BD9-81ED-4DB2-BD59-A6C34878D82A}">
                    <a16:rowId xmlns:a16="http://schemas.microsoft.com/office/drawing/2014/main" val="10005"/>
                  </a:ext>
                </a:extLst>
              </a:tr>
              <a:tr h="370840">
                <a:tc>
                  <a:txBody>
                    <a:bodyPr/>
                    <a:lstStyle/>
                    <a:p>
                      <a:pPr algn="l" rtl="0"/>
                      <a:r>
                        <a:rPr lang="en-US" sz="2400" b="1" dirty="0">
                          <a:latin typeface="+mn-lt"/>
                        </a:rPr>
                        <a:t>Water production</a:t>
                      </a:r>
                    </a:p>
                  </a:txBody>
                  <a:tcPr marL="91442" marR="91442"/>
                </a:tc>
                <a:tc>
                  <a:txBody>
                    <a:bodyPr/>
                    <a:lstStyle/>
                    <a:p>
                      <a:pPr algn="l" rtl="0"/>
                      <a:r>
                        <a:rPr lang="en-US" sz="2400" dirty="0">
                          <a:latin typeface="+mn-lt"/>
                        </a:rPr>
                        <a:t>9L per kg Hydrogen</a:t>
                      </a:r>
                    </a:p>
                  </a:txBody>
                  <a:tcPr marL="91442" marR="91442"/>
                </a:tc>
                <a:extLst>
                  <a:ext uri="{0D108BD9-81ED-4DB2-BD59-A6C34878D82A}">
                    <a16:rowId xmlns:a16="http://schemas.microsoft.com/office/drawing/2014/main" val="10006"/>
                  </a:ext>
                </a:extLst>
              </a:tr>
              <a:tr h="370840">
                <a:tc>
                  <a:txBody>
                    <a:bodyPr/>
                    <a:lstStyle/>
                    <a:p>
                      <a:pPr algn="l" rtl="0"/>
                      <a:r>
                        <a:rPr lang="en-US" sz="2400" b="1" dirty="0">
                          <a:latin typeface="+mn-lt"/>
                        </a:rPr>
                        <a:t>Driving distance</a:t>
                      </a:r>
                    </a:p>
                  </a:txBody>
                  <a:tcPr marL="91442" marR="91442"/>
                </a:tc>
                <a:tc>
                  <a:txBody>
                    <a:bodyPr/>
                    <a:lstStyle/>
                    <a:p>
                      <a:pPr algn="l" rtl="0"/>
                      <a:r>
                        <a:rPr lang="en-US" sz="2400" dirty="0">
                          <a:latin typeface="+mn-lt"/>
                        </a:rPr>
                        <a:t>100 km per kg</a:t>
                      </a:r>
                      <a:r>
                        <a:rPr lang="en-US" sz="2400" baseline="0" dirty="0">
                          <a:latin typeface="+mn-lt"/>
                        </a:rPr>
                        <a:t> Hydrogen</a:t>
                      </a:r>
                      <a:endParaRPr lang="en-US" sz="2400" dirty="0">
                        <a:latin typeface="+mn-lt"/>
                      </a:endParaRPr>
                    </a:p>
                  </a:txBody>
                  <a:tcPr marL="91442" marR="91442"/>
                </a:tc>
                <a:extLst>
                  <a:ext uri="{0D108BD9-81ED-4DB2-BD59-A6C34878D82A}">
                    <a16:rowId xmlns:a16="http://schemas.microsoft.com/office/drawing/2014/main" val="10007"/>
                  </a:ext>
                </a:extLst>
              </a:tr>
              <a:tr h="370840">
                <a:tc>
                  <a:txBody>
                    <a:bodyPr/>
                    <a:lstStyle/>
                    <a:p>
                      <a:endParaRPr lang="nl-NL" sz="1600" dirty="0">
                        <a:latin typeface="+mn-lt"/>
                      </a:endParaRPr>
                    </a:p>
                  </a:txBody>
                  <a:tcPr marL="91442" marR="91442"/>
                </a:tc>
                <a:tc>
                  <a:txBody>
                    <a:bodyPr/>
                    <a:lstStyle/>
                    <a:p>
                      <a:endParaRPr lang="nl-NL" sz="1600" dirty="0">
                        <a:latin typeface="+mn-lt"/>
                      </a:endParaRPr>
                    </a:p>
                  </a:txBody>
                  <a:tcPr marL="91442" marR="9144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5312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eaLnBrk="1" hangingPunct="1">
              <a:defRPr/>
            </a:pPr>
            <a:r>
              <a:rPr lang="en-US" cap="none" dirty="0" err="1">
                <a:latin typeface="+mn-lt"/>
              </a:rPr>
              <a:t>Evs</a:t>
            </a:r>
            <a:r>
              <a:rPr lang="en-US" cap="none" dirty="0">
                <a:latin typeface="+mn-lt"/>
              </a:rPr>
              <a:t> as Power Stations</a:t>
            </a:r>
            <a:endParaRPr lang="he-IL" cap="none" dirty="0">
              <a:latin typeface="+mn-lt"/>
            </a:endParaRPr>
          </a:p>
        </p:txBody>
      </p:sp>
      <p:grpSp>
        <p:nvGrpSpPr>
          <p:cNvPr id="10244" name="קבוצה 3"/>
          <p:cNvGrpSpPr>
            <a:grpSpLocks/>
          </p:cNvGrpSpPr>
          <p:nvPr/>
        </p:nvGrpSpPr>
        <p:grpSpPr bwMode="auto">
          <a:xfrm>
            <a:off x="1127448" y="1340768"/>
            <a:ext cx="4032448" cy="4228752"/>
            <a:chOff x="236534" y="1353841"/>
            <a:chExt cx="3730165" cy="4032904"/>
          </a:xfrm>
          <a:noFill/>
        </p:grpSpPr>
        <p:sp>
          <p:nvSpPr>
            <p:cNvPr id="7" name="Rounded Rectangle 1"/>
            <p:cNvSpPr/>
            <p:nvPr/>
          </p:nvSpPr>
          <p:spPr>
            <a:xfrm>
              <a:off x="251703" y="1407328"/>
              <a:ext cx="3714996" cy="3979417"/>
            </a:xfrm>
            <a:prstGeom prst="roundRect">
              <a:avLst>
                <a:gd name="adj" fmla="val 1791"/>
              </a:avLst>
            </a:prstGeom>
            <a:grpFill/>
            <a:ln w="28575">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p:cNvSpPr txBox="1"/>
            <p:nvPr/>
          </p:nvSpPr>
          <p:spPr>
            <a:xfrm>
              <a:off x="236534" y="1353841"/>
              <a:ext cx="3714996" cy="355534"/>
            </a:xfrm>
            <a:prstGeom prst="rect">
              <a:avLst/>
            </a:prstGeom>
            <a:grpFill/>
          </p:spPr>
          <p:txBody>
            <a:bodyPr>
              <a:spAutoFit/>
            </a:bodyPr>
            <a:lstStyle/>
            <a:p>
              <a:pPr algn="ctr">
                <a:defRPr/>
              </a:pPr>
              <a:r>
                <a:rPr lang="en-US" b="1">
                  <a:latin typeface="+mn-lt"/>
                  <a:cs typeface="+mn-cs"/>
                </a:rPr>
                <a:t>Residential area</a:t>
              </a:r>
            </a:p>
          </p:txBody>
        </p:sp>
        <p:cxnSp>
          <p:nvCxnSpPr>
            <p:cNvPr id="11" name="Elbow Connector 5"/>
            <p:cNvCxnSpPr/>
            <p:nvPr/>
          </p:nvCxnSpPr>
          <p:spPr>
            <a:xfrm rot="10800000" flipV="1">
              <a:off x="406432" y="1981929"/>
              <a:ext cx="1237826" cy="1092658"/>
            </a:xfrm>
            <a:prstGeom prst="bentConnector3">
              <a:avLst>
                <a:gd name="adj1" fmla="val 99901"/>
              </a:avLst>
            </a:prstGeom>
            <a:grpFill/>
            <a:ln w="5715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5474" y="1974288"/>
              <a:ext cx="747854" cy="291886"/>
            </a:xfrm>
            <a:prstGeom prst="rect">
              <a:avLst/>
            </a:prstGeom>
            <a:grpFill/>
          </p:spPr>
          <p:txBody>
            <a:bodyPr>
              <a:spAutoFit/>
            </a:bodyPr>
            <a:lstStyle/>
            <a:p>
              <a:pPr>
                <a:defRPr/>
              </a:pPr>
              <a:r>
                <a:rPr lang="en-US" sz="1300" i="1">
                  <a:latin typeface="+mn-lt"/>
                </a:rPr>
                <a:t>Water</a:t>
              </a:r>
            </a:p>
          </p:txBody>
        </p:sp>
        <p:sp>
          <p:nvSpPr>
            <p:cNvPr id="13" name="Rounded Rectangle 12"/>
            <p:cNvSpPr/>
            <p:nvPr/>
          </p:nvSpPr>
          <p:spPr>
            <a:xfrm>
              <a:off x="316932" y="3109736"/>
              <a:ext cx="1152877" cy="423309"/>
            </a:xfrm>
            <a:prstGeom prst="roundRect">
              <a:avLst>
                <a:gd name="adj" fmla="val 1791"/>
              </a:avLst>
            </a:prstGeom>
            <a:grpFill/>
            <a:ln w="3175">
              <a:solidFill>
                <a:schemeClr val="tx2"/>
              </a:solidFill>
              <a:prstDash val="sysDot"/>
            </a:ln>
          </p:spPr>
          <p:style>
            <a:lnRef idx="1">
              <a:schemeClr val="accent1"/>
            </a:lnRef>
            <a:fillRef idx="3">
              <a:schemeClr val="accent1"/>
            </a:fillRef>
            <a:effectRef idx="2">
              <a:schemeClr val="accent1"/>
            </a:effectRef>
            <a:fontRef idx="minor">
              <a:schemeClr val="lt1"/>
            </a:fontRef>
          </p:style>
          <p:txBody>
            <a:bodyPr lIns="36000" rIns="36000" anchor="ctr"/>
            <a:lstStyle/>
            <a:p>
              <a:pPr algn="ctr">
                <a:defRPr/>
              </a:pPr>
              <a:r>
                <a:rPr lang="en-US" sz="1300" i="1" dirty="0">
                  <a:solidFill>
                    <a:schemeClr val="tx1"/>
                  </a:solidFill>
                </a:rPr>
                <a:t>H</a:t>
              </a:r>
              <a:r>
                <a:rPr lang="en-US" sz="1300" i="1" baseline="-25000" dirty="0">
                  <a:solidFill>
                    <a:schemeClr val="tx1"/>
                  </a:solidFill>
                </a:rPr>
                <a:t>2</a:t>
              </a:r>
              <a:r>
                <a:rPr lang="en-US" sz="1300" i="1" dirty="0">
                  <a:solidFill>
                    <a:schemeClr val="tx1"/>
                  </a:solidFill>
                </a:rPr>
                <a:t> production</a:t>
              </a:r>
            </a:p>
          </p:txBody>
        </p:sp>
        <p:cxnSp>
          <p:nvCxnSpPr>
            <p:cNvPr id="14" name="Straight Connector 13"/>
            <p:cNvCxnSpPr/>
            <p:nvPr/>
          </p:nvCxnSpPr>
          <p:spPr>
            <a:xfrm>
              <a:off x="238050" y="1673234"/>
              <a:ext cx="3713479" cy="0"/>
            </a:xfrm>
            <a:prstGeom prst="line">
              <a:avLst/>
            </a:prstGeom>
            <a:grpFill/>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Elbow Connector 21"/>
            <p:cNvCxnSpPr>
              <a:endCxn id="13" idx="3"/>
            </p:cNvCxnSpPr>
            <p:nvPr/>
          </p:nvCxnSpPr>
          <p:spPr>
            <a:xfrm rot="5400000">
              <a:off x="1482155" y="2747433"/>
              <a:ext cx="560848" cy="585540"/>
            </a:xfrm>
            <a:prstGeom prst="bentConnector2">
              <a:avLst/>
            </a:prstGeom>
            <a:grpFill/>
            <a:ln w="57150">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10253" name="Picture 2" descr="http://www.clker.com/cliparts/B/H/P/B/K/b/gas-petrol-station-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74" y="4374338"/>
              <a:ext cx="767076" cy="804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54" name="TextBox 16"/>
            <p:cNvSpPr txBox="1">
              <a:spLocks noChangeArrowheads="1"/>
            </p:cNvSpPr>
            <p:nvPr/>
          </p:nvSpPr>
          <p:spPr bwMode="auto">
            <a:xfrm>
              <a:off x="238170" y="4066561"/>
              <a:ext cx="1231754" cy="29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SzPct val="17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SzPct val="100000"/>
                <a:buFont typeface="Courier New" panose="02070309020205020404" pitchFamily="49" charset="0"/>
                <a:buChar char="o"/>
                <a:defRPr sz="2400">
                  <a:solidFill>
                    <a:schemeClr val="tx1"/>
                  </a:solidFill>
                  <a:latin typeface="Arial" panose="020B0604020202020204" pitchFamily="34" charset="0"/>
                </a:defRPr>
              </a:lvl3pPr>
              <a:lvl4pPr marL="1600200" indent="-228600">
                <a:spcBef>
                  <a:spcPct val="20000"/>
                </a:spcBef>
                <a:buSzPct val="100000"/>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FontTx/>
                <a:buNone/>
              </a:pPr>
              <a:r>
                <a:rPr lang="en-US" altLang="en-US" sz="1300" i="1"/>
                <a:t>H</a:t>
              </a:r>
              <a:r>
                <a:rPr lang="en-US" altLang="en-US" sz="1300" i="1" baseline="-25000"/>
                <a:t>2</a:t>
              </a:r>
              <a:r>
                <a:rPr lang="en-US" altLang="en-US" sz="1300" i="1"/>
                <a:t> refueling</a:t>
              </a:r>
            </a:p>
          </p:txBody>
        </p:sp>
        <p:cxnSp>
          <p:nvCxnSpPr>
            <p:cNvPr id="18" name="Straight Arrow Connector 36"/>
            <p:cNvCxnSpPr/>
            <p:nvPr/>
          </p:nvCxnSpPr>
          <p:spPr>
            <a:xfrm>
              <a:off x="406432" y="3533045"/>
              <a:ext cx="0" cy="600581"/>
            </a:xfrm>
            <a:prstGeom prst="straightConnector1">
              <a:avLst/>
            </a:prstGeom>
            <a:grpFill/>
            <a:ln w="57150">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10256" name="Picture 2"/>
            <p:cNvPicPr>
              <a:picLocks noChangeAspect="1" noChangeArrowheads="1"/>
            </p:cNvPicPr>
            <p:nvPr/>
          </p:nvPicPr>
          <p:blipFill>
            <a:blip r:embed="rId3">
              <a:extLst>
                <a:ext uri="{28A0092B-C50C-407E-A947-70E740481C1C}">
                  <a14:useLocalDpi xmlns:a14="http://schemas.microsoft.com/office/drawing/2010/main" val="0"/>
                </a:ext>
              </a:extLst>
            </a:blip>
            <a:srcRect l="55112" t="65524" r="15746" b="17238"/>
            <a:stretch>
              <a:fillRect/>
            </a:stretch>
          </p:blipFill>
          <p:spPr bwMode="auto">
            <a:xfrm rot="10800000">
              <a:off x="1617344" y="4297393"/>
              <a:ext cx="2255263" cy="9586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48"/>
            <p:cNvCxnSpPr/>
            <p:nvPr/>
          </p:nvCxnSpPr>
          <p:spPr>
            <a:xfrm>
              <a:off x="1084505" y="4715867"/>
              <a:ext cx="719031" cy="0"/>
            </a:xfrm>
            <a:prstGeom prst="straightConnector1">
              <a:avLst/>
            </a:prstGeom>
            <a:grpFill/>
            <a:ln w="5715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991638" y="2759779"/>
              <a:ext cx="952641" cy="492078"/>
            </a:xfrm>
            <a:prstGeom prst="rect">
              <a:avLst/>
            </a:prstGeom>
            <a:grpFill/>
          </p:spPr>
          <p:txBody>
            <a:bodyPr>
              <a:spAutoFit/>
            </a:bodyPr>
            <a:lstStyle/>
            <a:p>
              <a:pPr>
                <a:defRPr/>
              </a:pPr>
              <a:r>
                <a:rPr lang="en-US" sz="1300" i="1">
                  <a:latin typeface="+mn-lt"/>
                </a:rPr>
                <a:t>Excess</a:t>
              </a:r>
              <a:br>
                <a:rPr lang="en-US" sz="1300" i="1">
                  <a:latin typeface="+mn-lt"/>
                </a:rPr>
              </a:br>
              <a:r>
                <a:rPr lang="en-US" sz="1300" i="1">
                  <a:latin typeface="+mn-lt"/>
                </a:rPr>
                <a:t>Electricity</a:t>
              </a:r>
            </a:p>
          </p:txBody>
        </p:sp>
        <p:cxnSp>
          <p:nvCxnSpPr>
            <p:cNvPr id="22" name="Straight Arrow Connector 32"/>
            <p:cNvCxnSpPr/>
            <p:nvPr/>
          </p:nvCxnSpPr>
          <p:spPr>
            <a:xfrm flipV="1">
              <a:off x="3543472" y="2762836"/>
              <a:ext cx="0" cy="1651978"/>
            </a:xfrm>
            <a:prstGeom prst="straightConnector1">
              <a:avLst/>
            </a:prstGeom>
            <a:grpFill/>
            <a:ln w="57150">
              <a:solidFill>
                <a:schemeClr val="accent6"/>
              </a:solidFill>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508916" y="3259499"/>
              <a:ext cx="1049725" cy="492078"/>
            </a:xfrm>
            <a:prstGeom prst="rect">
              <a:avLst/>
            </a:prstGeom>
            <a:grpFill/>
          </p:spPr>
          <p:txBody>
            <a:bodyPr>
              <a:spAutoFit/>
            </a:bodyPr>
            <a:lstStyle/>
            <a:p>
              <a:pPr algn="r">
                <a:defRPr/>
              </a:pPr>
              <a:r>
                <a:rPr lang="en-US" sz="1300" i="1" dirty="0">
                  <a:latin typeface="+mn-lt"/>
                </a:rPr>
                <a:t>In case of shortage</a:t>
              </a:r>
            </a:p>
          </p:txBody>
        </p:sp>
        <p:grpSp>
          <p:nvGrpSpPr>
            <p:cNvPr id="10261" name="Group 41"/>
            <p:cNvGrpSpPr>
              <a:grpSpLocks/>
            </p:cNvGrpSpPr>
            <p:nvPr/>
          </p:nvGrpSpPr>
          <p:grpSpPr bwMode="auto">
            <a:xfrm>
              <a:off x="1745766" y="2053528"/>
              <a:ext cx="620445" cy="706475"/>
              <a:chOff x="2262797" y="1702904"/>
              <a:chExt cx="620445" cy="706475"/>
            </a:xfrm>
            <a:grpFill/>
          </p:grpSpPr>
          <p:pic>
            <p:nvPicPr>
              <p:cNvPr id="10270" name="Picture 2" descr="https://cdn4.iconfinder.com/data/icons/eldorado-building/40/house_3-512.png"/>
              <p:cNvPicPr>
                <a:picLocks noChangeAspect="1" noChangeArrowheads="1"/>
              </p:cNvPicPr>
              <p:nvPr/>
            </p:nvPicPr>
            <p:blipFill>
              <a:blip r:embed="rId4" cstate="print">
                <a:extLst>
                  <a:ext uri="{28A0092B-C50C-407E-A947-70E740481C1C}">
                    <a14:useLocalDpi xmlns:a14="http://schemas.microsoft.com/office/drawing/2010/main" val="0"/>
                  </a:ext>
                </a:extLst>
              </a:blip>
              <a:srcRect l="8875" t="8090" r="11906" b="9550"/>
              <a:stretch>
                <a:fillRect/>
              </a:stretch>
            </p:blipFill>
            <p:spPr bwMode="auto">
              <a:xfrm>
                <a:off x="2262797" y="1764338"/>
                <a:ext cx="620445" cy="6450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9"/>
              <p:cNvCxnSpPr/>
              <p:nvPr/>
            </p:nvCxnSpPr>
            <p:spPr>
              <a:xfrm flipH="1">
                <a:off x="2270509" y="1781068"/>
                <a:ext cx="242711" cy="250624"/>
              </a:xfrm>
              <a:prstGeom prst="line">
                <a:avLst/>
              </a:prstGeom>
              <a:grpFill/>
              <a:ln>
                <a:solidFill>
                  <a:schemeClr val="tx2"/>
                </a:solidFill>
              </a:ln>
            </p:spPr>
            <p:style>
              <a:lnRef idx="2">
                <a:schemeClr val="accent1"/>
              </a:lnRef>
              <a:fillRef idx="0">
                <a:schemeClr val="accent1"/>
              </a:fillRef>
              <a:effectRef idx="1">
                <a:schemeClr val="accent1"/>
              </a:effectRef>
              <a:fontRef idx="minor">
                <a:schemeClr val="tx1"/>
              </a:fontRef>
            </p:style>
          </p:cxnSp>
          <p:sp>
            <p:nvSpPr>
              <p:cNvPr id="10272" name="TextBox 26"/>
              <p:cNvSpPr txBox="1">
                <a:spLocks noChangeArrowheads="1"/>
              </p:cNvSpPr>
              <p:nvPr/>
            </p:nvSpPr>
            <p:spPr bwMode="auto">
              <a:xfrm rot="18763740">
                <a:off x="2178593" y="1821180"/>
                <a:ext cx="339486" cy="102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SzPct val="17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SzPct val="100000"/>
                  <a:buFont typeface="Courier New" panose="02070309020205020404" pitchFamily="49" charset="0"/>
                  <a:buChar char="o"/>
                  <a:defRPr sz="2400">
                    <a:solidFill>
                      <a:schemeClr val="tx1"/>
                    </a:solidFill>
                    <a:latin typeface="Arial" panose="020B0604020202020204" pitchFamily="34" charset="0"/>
                  </a:defRPr>
                </a:lvl3pPr>
                <a:lvl4pPr marL="1600200" indent="-228600">
                  <a:spcBef>
                    <a:spcPct val="20000"/>
                  </a:spcBef>
                  <a:buSzPct val="100000"/>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FontTx/>
                  <a:buNone/>
                </a:pPr>
                <a:r>
                  <a:rPr lang="en-US" altLang="en-US" sz="700"/>
                  <a:t>Solar PV</a:t>
                </a:r>
              </a:p>
            </p:txBody>
          </p:sp>
        </p:grpSp>
        <p:pic>
          <p:nvPicPr>
            <p:cNvPr id="10262" name="Picture 9" descr="https://pixabay.com/static/uploads/photo/2015/12/03/15/43/sun-1075154_960_7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277" y="1844170"/>
              <a:ext cx="263196" cy="2758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0263" name="Group 66"/>
            <p:cNvGrpSpPr>
              <a:grpSpLocks/>
            </p:cNvGrpSpPr>
            <p:nvPr/>
          </p:nvGrpSpPr>
          <p:grpSpPr bwMode="auto">
            <a:xfrm>
              <a:off x="3219046" y="2051985"/>
              <a:ext cx="620445" cy="706475"/>
              <a:chOff x="2262797" y="1702904"/>
              <a:chExt cx="620445" cy="706475"/>
            </a:xfrm>
            <a:grpFill/>
          </p:grpSpPr>
          <p:pic>
            <p:nvPicPr>
              <p:cNvPr id="10267" name="Picture 2" descr="https://cdn4.iconfinder.com/data/icons/eldorado-building/40/house_3-512.png"/>
              <p:cNvPicPr>
                <a:picLocks noChangeAspect="1" noChangeArrowheads="1"/>
              </p:cNvPicPr>
              <p:nvPr/>
            </p:nvPicPr>
            <p:blipFill>
              <a:blip r:embed="rId4" cstate="print">
                <a:extLst>
                  <a:ext uri="{28A0092B-C50C-407E-A947-70E740481C1C}">
                    <a14:useLocalDpi xmlns:a14="http://schemas.microsoft.com/office/drawing/2010/main" val="0"/>
                  </a:ext>
                </a:extLst>
              </a:blip>
              <a:srcRect l="8875" t="8090" r="11906" b="9550"/>
              <a:stretch>
                <a:fillRect/>
              </a:stretch>
            </p:blipFill>
            <p:spPr bwMode="auto">
              <a:xfrm>
                <a:off x="2262797" y="1764338"/>
                <a:ext cx="620445" cy="6450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74"/>
              <p:cNvCxnSpPr/>
              <p:nvPr/>
            </p:nvCxnSpPr>
            <p:spPr>
              <a:xfrm flipH="1">
                <a:off x="2270182" y="1781082"/>
                <a:ext cx="242711" cy="250624"/>
              </a:xfrm>
              <a:prstGeom prst="line">
                <a:avLst/>
              </a:prstGeom>
              <a:grpFill/>
              <a:ln>
                <a:solidFill>
                  <a:schemeClr val="tx2"/>
                </a:solidFill>
              </a:ln>
            </p:spPr>
            <p:style>
              <a:lnRef idx="2">
                <a:schemeClr val="accent1"/>
              </a:lnRef>
              <a:fillRef idx="0">
                <a:schemeClr val="accent1"/>
              </a:fillRef>
              <a:effectRef idx="1">
                <a:schemeClr val="accent1"/>
              </a:effectRef>
              <a:fontRef idx="minor">
                <a:schemeClr val="tx1"/>
              </a:fontRef>
            </p:style>
          </p:cxnSp>
          <p:sp>
            <p:nvSpPr>
              <p:cNvPr id="10269" name="TextBox 31"/>
              <p:cNvSpPr txBox="1">
                <a:spLocks noChangeArrowheads="1"/>
              </p:cNvSpPr>
              <p:nvPr/>
            </p:nvSpPr>
            <p:spPr bwMode="auto">
              <a:xfrm rot="18763740">
                <a:off x="2178593" y="1821180"/>
                <a:ext cx="339486" cy="102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SzPct val="17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SzPct val="100000"/>
                  <a:buFont typeface="Courier New" panose="02070309020205020404" pitchFamily="49" charset="0"/>
                  <a:buChar char="o"/>
                  <a:defRPr sz="2400">
                    <a:solidFill>
                      <a:schemeClr val="tx1"/>
                    </a:solidFill>
                    <a:latin typeface="Arial" panose="020B0604020202020204" pitchFamily="34" charset="0"/>
                  </a:defRPr>
                </a:lvl3pPr>
                <a:lvl4pPr marL="1600200" indent="-228600">
                  <a:spcBef>
                    <a:spcPct val="20000"/>
                  </a:spcBef>
                  <a:buSzPct val="100000"/>
                  <a:buFont typeface="Wingdings" panose="05000000000000000000" pitchFamily="2" charset="2"/>
                  <a:buChar char="Ø"/>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FontTx/>
                  <a:buNone/>
                </a:pPr>
                <a:r>
                  <a:rPr lang="en-US" altLang="en-US" sz="700"/>
                  <a:t>Solar PV</a:t>
                </a:r>
              </a:p>
            </p:txBody>
          </p:sp>
        </p:grpSp>
        <p:sp>
          <p:nvSpPr>
            <p:cNvPr id="33" name="Arc 57"/>
            <p:cNvSpPr/>
            <p:nvPr/>
          </p:nvSpPr>
          <p:spPr>
            <a:xfrm>
              <a:off x="1894553" y="4067913"/>
              <a:ext cx="1586724" cy="680047"/>
            </a:xfrm>
            <a:prstGeom prst="arc">
              <a:avLst>
                <a:gd name="adj1" fmla="val 11047397"/>
                <a:gd name="adj2" fmla="val 0"/>
              </a:avLst>
            </a:prstGeom>
            <a:grpFill/>
            <a:ln w="57150">
              <a:solidFill>
                <a:schemeClr val="accent6"/>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Rectangle 6"/>
            <p:cNvSpPr/>
            <p:nvPr/>
          </p:nvSpPr>
          <p:spPr>
            <a:xfrm>
              <a:off x="1644258" y="1832166"/>
              <a:ext cx="2228390" cy="994854"/>
            </a:xfrm>
            <a:prstGeom prst="rect">
              <a:avLst/>
            </a:prstGeom>
            <a:grpFill/>
            <a:ln w="28575">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66" name="Picture 2" descr="http://clipartion.com/wp-content/uploads/2015/10/yellow-moon-clipart-free-clipart-imag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2752" y="1887083"/>
              <a:ext cx="145568" cy="190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0245" name="Picture 4"/>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5724524" y="1360488"/>
            <a:ext cx="5707337" cy="422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05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3682" y="916952"/>
            <a:ext cx="4798173" cy="2092881"/>
          </a:xfrm>
          <a:prstGeom prst="rect">
            <a:avLst/>
          </a:prstGeom>
        </p:spPr>
        <p:txBody>
          <a:bodyPr wrap="none">
            <a:spAutoFit/>
          </a:bodyPr>
          <a:lstStyle/>
          <a:p>
            <a:pPr eaLnBrk="1" fontAlgn="auto" hangingPunct="1">
              <a:spcBef>
                <a:spcPts val="0"/>
              </a:spcBef>
              <a:spcAft>
                <a:spcPts val="0"/>
              </a:spcAft>
              <a:defRPr/>
            </a:pPr>
            <a:r>
              <a:rPr lang="en-US" sz="2000" b="1" u="sng" dirty="0">
                <a:solidFill>
                  <a:srgbClr val="000000"/>
                </a:solidFill>
                <a:latin typeface="Times New Roman" panose="02020603050405020304" pitchFamily="18" charset="0"/>
                <a:ea typeface="Calibri" panose="020F0502020204030204" pitchFamily="34" charset="0"/>
              </a:rPr>
              <a:t>Team 1: Electrochemistry (E-Team):</a:t>
            </a:r>
          </a:p>
          <a:p>
            <a:pPr eaLnBrk="1" fontAlgn="auto" hangingPunct="1">
              <a:spcBef>
                <a:spcPts val="0"/>
              </a:spcBef>
              <a:spcAft>
                <a:spcPts val="0"/>
              </a:spcAft>
              <a:defRPr/>
            </a:pPr>
            <a:endParaRPr lang="en-US" sz="2000" b="1" u="sng" dirty="0">
              <a:solidFill>
                <a:srgbClr val="000000"/>
              </a:solidFill>
              <a:latin typeface="Times New Roman" panose="02020603050405020304" pitchFamily="18" charset="0"/>
            </a:endParaRPr>
          </a:p>
          <a:p>
            <a:pPr marL="342900" indent="-342900" eaLnBrk="1" fontAlgn="auto" hangingPunct="1">
              <a:spcBef>
                <a:spcPts val="0"/>
              </a:spcBef>
              <a:spcAft>
                <a:spcPts val="0"/>
              </a:spcAft>
              <a:buFont typeface="+mj-lt"/>
              <a:buAutoNum type="arabicParenR"/>
              <a:defRPr/>
            </a:pPr>
            <a:r>
              <a:rPr lang="en-US" dirty="0">
                <a:solidFill>
                  <a:prstClr val="black"/>
                </a:solidFill>
                <a:latin typeface="Calibri"/>
              </a:rPr>
              <a:t>Dr. Lior Elbaz (Head, Team Leader)</a:t>
            </a:r>
          </a:p>
          <a:p>
            <a:pPr marL="342900" indent="-342900" eaLnBrk="1" fontAlgn="auto" hangingPunct="1">
              <a:spcBef>
                <a:spcPts val="0"/>
              </a:spcBef>
              <a:spcAft>
                <a:spcPts val="0"/>
              </a:spcAft>
              <a:buFont typeface="+mj-lt"/>
              <a:buAutoNum type="arabicParenR"/>
              <a:defRPr/>
            </a:pPr>
            <a:r>
              <a:rPr lang="en-US" dirty="0">
                <a:solidFill>
                  <a:prstClr val="black"/>
                </a:solidFill>
                <a:latin typeface="Calibri"/>
              </a:rPr>
              <a:t>Prof. Zeev Gross (Electrocatalysis) </a:t>
            </a:r>
          </a:p>
          <a:p>
            <a:pPr marL="342900" indent="-342900" eaLnBrk="1" fontAlgn="auto" hangingPunct="1">
              <a:spcBef>
                <a:spcPts val="0"/>
              </a:spcBef>
              <a:spcAft>
                <a:spcPts val="0"/>
              </a:spcAft>
              <a:buFont typeface="+mj-lt"/>
              <a:buAutoNum type="arabicParenR"/>
              <a:defRPr/>
            </a:pPr>
            <a:r>
              <a:rPr lang="en-US" dirty="0">
                <a:solidFill>
                  <a:prstClr val="black"/>
                </a:solidFill>
                <a:latin typeface="Calibri"/>
              </a:rPr>
              <a:t>Dr. Brian Rosen (Electrochemical Engineering)</a:t>
            </a:r>
          </a:p>
          <a:p>
            <a:pPr marL="342900" indent="-342900" eaLnBrk="1" fontAlgn="auto" hangingPunct="1">
              <a:spcBef>
                <a:spcPts val="0"/>
              </a:spcBef>
              <a:spcAft>
                <a:spcPts val="0"/>
              </a:spcAft>
              <a:buFont typeface="+mj-lt"/>
              <a:buAutoNum type="arabicParenR"/>
              <a:defRPr/>
            </a:pPr>
            <a:r>
              <a:rPr lang="en-US" dirty="0">
                <a:solidFill>
                  <a:prstClr val="black"/>
                </a:solidFill>
                <a:latin typeface="Calibri"/>
              </a:rPr>
              <a:t>Prof. Ilya Grinberg (Electrocatalysis – Theory)</a:t>
            </a:r>
          </a:p>
          <a:p>
            <a:pPr eaLnBrk="1" fontAlgn="auto" hangingPunct="1">
              <a:spcBef>
                <a:spcPts val="0"/>
              </a:spcBef>
              <a:spcAft>
                <a:spcPts val="0"/>
              </a:spcAft>
              <a:defRPr/>
            </a:pPr>
            <a:endParaRPr lang="en-US" dirty="0">
              <a:solidFill>
                <a:prstClr val="black"/>
              </a:solidFill>
              <a:latin typeface="Calibri"/>
            </a:endParaRPr>
          </a:p>
        </p:txBody>
      </p:sp>
      <p:sp>
        <p:nvSpPr>
          <p:cNvPr id="6" name="Rectangle 5"/>
          <p:cNvSpPr/>
          <p:nvPr/>
        </p:nvSpPr>
        <p:spPr>
          <a:xfrm>
            <a:off x="6257992" y="912210"/>
            <a:ext cx="4896867" cy="2339102"/>
          </a:xfrm>
          <a:prstGeom prst="rect">
            <a:avLst/>
          </a:prstGeom>
        </p:spPr>
        <p:txBody>
          <a:bodyPr wrap="square">
            <a:spAutoFit/>
          </a:bodyPr>
          <a:lstStyle/>
          <a:p>
            <a:pPr eaLnBrk="1" fontAlgn="auto" hangingPunct="1">
              <a:spcBef>
                <a:spcPts val="0"/>
              </a:spcBef>
              <a:spcAft>
                <a:spcPts val="0"/>
              </a:spcAft>
              <a:defRPr/>
            </a:pPr>
            <a:r>
              <a:rPr lang="en-US" sz="2000" b="1" u="sng" dirty="0">
                <a:solidFill>
                  <a:prstClr val="black"/>
                </a:solidFill>
                <a:latin typeface="Times New Roman" panose="02020603050405020304" pitchFamily="18" charset="0"/>
                <a:ea typeface="Times New Roman" panose="02020603050405020304" pitchFamily="18" charset="0"/>
              </a:rPr>
              <a:t>Team 2: Materials (M-Team):</a:t>
            </a:r>
          </a:p>
          <a:p>
            <a:pPr eaLnBrk="1" fontAlgn="auto" hangingPunct="1">
              <a:spcBef>
                <a:spcPts val="0"/>
              </a:spcBef>
              <a:spcAft>
                <a:spcPts val="0"/>
              </a:spcAft>
              <a:defRPr/>
            </a:pPr>
            <a:endParaRPr lang="en-US" sz="2000" b="1" u="sng" dirty="0">
              <a:solidFill>
                <a:prstClr val="black"/>
              </a:solidFill>
              <a:latin typeface="Times New Roman" panose="02020603050405020304" pitchFamily="18" charset="0"/>
            </a:endParaRPr>
          </a:p>
          <a:p>
            <a:pPr marL="342900" indent="-342900" eaLnBrk="1" fontAlgn="auto" hangingPunct="1">
              <a:spcBef>
                <a:spcPts val="0"/>
              </a:spcBef>
              <a:spcAft>
                <a:spcPts val="0"/>
              </a:spcAft>
              <a:buFont typeface="+mj-lt"/>
              <a:buAutoNum type="arabicParenR"/>
              <a:defRPr/>
            </a:pPr>
            <a:r>
              <a:rPr lang="en-US" dirty="0">
                <a:solidFill>
                  <a:prstClr val="black"/>
                </a:solidFill>
                <a:latin typeface="Calibri"/>
              </a:rPr>
              <a:t>Prof. Emanuel Peled (Team Leader)</a:t>
            </a:r>
          </a:p>
          <a:p>
            <a:pPr marL="342900" indent="-342900" eaLnBrk="1" fontAlgn="auto" hangingPunct="1">
              <a:spcBef>
                <a:spcPts val="0"/>
              </a:spcBef>
              <a:spcAft>
                <a:spcPts val="0"/>
              </a:spcAft>
              <a:buFont typeface="+mj-lt"/>
              <a:buAutoNum type="arabicParenR"/>
              <a:defRPr/>
            </a:pPr>
            <a:r>
              <a:rPr lang="en-US" dirty="0">
                <a:solidFill>
                  <a:prstClr val="black"/>
                </a:solidFill>
                <a:latin typeface="Calibri"/>
              </a:rPr>
              <a:t>Dr. Alex Schechter (Materials Science) </a:t>
            </a:r>
          </a:p>
          <a:p>
            <a:pPr marL="342900" indent="-342900" eaLnBrk="1" fontAlgn="auto" hangingPunct="1">
              <a:spcBef>
                <a:spcPts val="0"/>
              </a:spcBef>
              <a:spcAft>
                <a:spcPts val="0"/>
              </a:spcAft>
              <a:buFont typeface="+mj-lt"/>
              <a:buAutoNum type="arabicParenR"/>
              <a:defRPr/>
            </a:pPr>
            <a:r>
              <a:rPr lang="en-US" dirty="0">
                <a:solidFill>
                  <a:prstClr val="black"/>
                </a:solidFill>
                <a:latin typeface="Calibri"/>
              </a:rPr>
              <a:t>Prof. David Zitoun (Nano-technology)</a:t>
            </a:r>
          </a:p>
          <a:p>
            <a:pPr marL="342900" indent="-342900" eaLnBrk="1" fontAlgn="auto" hangingPunct="1">
              <a:spcBef>
                <a:spcPts val="0"/>
              </a:spcBef>
              <a:spcAft>
                <a:spcPts val="0"/>
              </a:spcAft>
              <a:buFont typeface="+mj-lt"/>
              <a:buAutoNum type="arabicParenR"/>
              <a:defRPr/>
            </a:pPr>
            <a:r>
              <a:rPr lang="en-US" dirty="0">
                <a:solidFill>
                  <a:prstClr val="black"/>
                </a:solidFill>
                <a:latin typeface="Calibri"/>
              </a:rPr>
              <a:t>Prof. </a:t>
            </a:r>
            <a:r>
              <a:rPr lang="en-US" dirty="0" err="1">
                <a:solidFill>
                  <a:prstClr val="black"/>
                </a:solidFill>
                <a:latin typeface="Calibri"/>
              </a:rPr>
              <a:t>Slava</a:t>
            </a:r>
            <a:r>
              <a:rPr lang="en-US" dirty="0">
                <a:solidFill>
                  <a:prstClr val="black"/>
                </a:solidFill>
                <a:latin typeface="Calibri"/>
              </a:rPr>
              <a:t> Freger (Membrane Technology)</a:t>
            </a:r>
          </a:p>
          <a:p>
            <a:pPr marL="342900" indent="-342900">
              <a:buFont typeface="+mj-lt"/>
              <a:buAutoNum type="arabicParenR"/>
              <a:defRPr/>
            </a:pPr>
            <a:r>
              <a:rPr lang="en-US" dirty="0">
                <a:solidFill>
                  <a:prstClr val="black"/>
                </a:solidFill>
              </a:rPr>
              <a:t>Dr. David Eisenberg (Carbon Materials)</a:t>
            </a:r>
          </a:p>
          <a:p>
            <a:pPr marL="342900" indent="-342900" eaLnBrk="1" fontAlgn="auto" hangingPunct="1">
              <a:spcBef>
                <a:spcPts val="0"/>
              </a:spcBef>
              <a:spcAft>
                <a:spcPts val="0"/>
              </a:spcAft>
              <a:buFont typeface="+mj-lt"/>
              <a:buAutoNum type="arabicParenR"/>
              <a:defRPr/>
            </a:pPr>
            <a:endParaRPr lang="en-US" sz="1600" dirty="0">
              <a:solidFill>
                <a:prstClr val="black"/>
              </a:solidFill>
              <a:latin typeface="Calibri"/>
            </a:endParaRPr>
          </a:p>
        </p:txBody>
      </p:sp>
      <p:sp>
        <p:nvSpPr>
          <p:cNvPr id="7" name="Rectangle 6"/>
          <p:cNvSpPr/>
          <p:nvPr/>
        </p:nvSpPr>
        <p:spPr>
          <a:xfrm>
            <a:off x="2000025" y="3005583"/>
            <a:ext cx="4969758" cy="1785104"/>
          </a:xfrm>
          <a:prstGeom prst="rect">
            <a:avLst/>
          </a:prstGeom>
        </p:spPr>
        <p:txBody>
          <a:bodyPr wrap="none">
            <a:spAutoFit/>
          </a:bodyPr>
          <a:lstStyle/>
          <a:p>
            <a:pPr eaLnBrk="1" fontAlgn="auto" hangingPunct="1">
              <a:spcBef>
                <a:spcPts val="0"/>
              </a:spcBef>
              <a:spcAft>
                <a:spcPts val="0"/>
              </a:spcAft>
              <a:defRPr/>
            </a:pPr>
            <a:r>
              <a:rPr lang="en-US" sz="2000" b="1" u="sng" dirty="0">
                <a:solidFill>
                  <a:prstClr val="black"/>
                </a:solidFill>
                <a:latin typeface="Times New Roman" panose="02020603050405020304" pitchFamily="18" charset="0"/>
                <a:ea typeface="Times New Roman" panose="02020603050405020304" pitchFamily="18" charset="0"/>
              </a:rPr>
              <a:t>Team 3: Testing &amp; Durability (T&amp;D-Team):</a:t>
            </a:r>
          </a:p>
          <a:p>
            <a:pPr eaLnBrk="1" fontAlgn="auto" hangingPunct="1">
              <a:spcBef>
                <a:spcPts val="0"/>
              </a:spcBef>
              <a:spcAft>
                <a:spcPts val="0"/>
              </a:spcAft>
              <a:defRPr/>
            </a:pPr>
            <a:endParaRPr lang="en-US" b="1" u="sng" dirty="0">
              <a:solidFill>
                <a:prstClr val="black"/>
              </a:solidFill>
              <a:latin typeface="Times New Roman" panose="02020603050405020304" pitchFamily="18" charset="0"/>
            </a:endParaRPr>
          </a:p>
          <a:p>
            <a:pPr marL="342900" indent="-342900" eaLnBrk="1" fontAlgn="auto" hangingPunct="1">
              <a:spcBef>
                <a:spcPts val="0"/>
              </a:spcBef>
              <a:spcAft>
                <a:spcPts val="0"/>
              </a:spcAft>
              <a:buFont typeface="+mj-lt"/>
              <a:buAutoNum type="arabicParenR"/>
              <a:defRPr/>
            </a:pPr>
            <a:r>
              <a:rPr lang="en-US" dirty="0">
                <a:solidFill>
                  <a:prstClr val="black"/>
                </a:solidFill>
                <a:latin typeface="Calibri"/>
              </a:rPr>
              <a:t>Prof. Yair </a:t>
            </a:r>
            <a:r>
              <a:rPr lang="en-US" dirty="0" err="1">
                <a:solidFill>
                  <a:prstClr val="black"/>
                </a:solidFill>
                <a:latin typeface="Calibri"/>
              </a:rPr>
              <a:t>Ein</a:t>
            </a:r>
            <a:r>
              <a:rPr lang="en-US" dirty="0">
                <a:solidFill>
                  <a:prstClr val="black"/>
                </a:solidFill>
                <a:latin typeface="Calibri"/>
              </a:rPr>
              <a:t>-Eli (Team Leader)</a:t>
            </a:r>
          </a:p>
          <a:p>
            <a:pPr marL="342900" indent="-342900" eaLnBrk="1" fontAlgn="auto" hangingPunct="1">
              <a:spcBef>
                <a:spcPts val="0"/>
              </a:spcBef>
              <a:spcAft>
                <a:spcPts val="0"/>
              </a:spcAft>
              <a:buFont typeface="+mj-lt"/>
              <a:buAutoNum type="arabicParenR"/>
              <a:defRPr/>
            </a:pPr>
            <a:r>
              <a:rPr lang="en-US" dirty="0">
                <a:solidFill>
                  <a:prstClr val="black"/>
                </a:solidFill>
                <a:latin typeface="Calibri"/>
              </a:rPr>
              <a:t>Prof. </a:t>
            </a:r>
            <a:r>
              <a:rPr lang="en-US" dirty="0" err="1">
                <a:solidFill>
                  <a:prstClr val="black"/>
                </a:solidFill>
                <a:latin typeface="Calibri"/>
              </a:rPr>
              <a:t>Yoed</a:t>
            </a:r>
            <a:r>
              <a:rPr lang="en-US" dirty="0">
                <a:solidFill>
                  <a:prstClr val="black"/>
                </a:solidFill>
                <a:latin typeface="Calibri"/>
              </a:rPr>
              <a:t> </a:t>
            </a:r>
            <a:r>
              <a:rPr lang="en-US" dirty="0" err="1">
                <a:solidFill>
                  <a:prstClr val="black"/>
                </a:solidFill>
                <a:latin typeface="Calibri"/>
              </a:rPr>
              <a:t>Tsur</a:t>
            </a:r>
            <a:r>
              <a:rPr lang="en-US" dirty="0">
                <a:solidFill>
                  <a:prstClr val="black"/>
                </a:solidFill>
                <a:latin typeface="Calibri"/>
              </a:rPr>
              <a:t> (</a:t>
            </a:r>
            <a:r>
              <a:rPr lang="en-US" dirty="0" err="1">
                <a:solidFill>
                  <a:prstClr val="black"/>
                </a:solidFill>
                <a:latin typeface="Calibri"/>
              </a:rPr>
              <a:t>Electroanalysis</a:t>
            </a:r>
            <a:r>
              <a:rPr lang="en-US" dirty="0">
                <a:solidFill>
                  <a:prstClr val="black"/>
                </a:solidFill>
                <a:latin typeface="Calibri"/>
              </a:rPr>
              <a:t>)</a:t>
            </a:r>
          </a:p>
          <a:p>
            <a:pPr marL="342900" indent="-342900" eaLnBrk="1" fontAlgn="auto" hangingPunct="1">
              <a:spcBef>
                <a:spcPts val="0"/>
              </a:spcBef>
              <a:spcAft>
                <a:spcPts val="0"/>
              </a:spcAft>
              <a:buFont typeface="+mj-lt"/>
              <a:buAutoNum type="arabicParenR"/>
              <a:defRPr/>
            </a:pPr>
            <a:r>
              <a:rPr lang="en-US" dirty="0">
                <a:solidFill>
                  <a:prstClr val="black"/>
                </a:solidFill>
                <a:latin typeface="Calibri"/>
              </a:rPr>
              <a:t>Prof. Dario Dekel (FC Technology)</a:t>
            </a:r>
          </a:p>
          <a:p>
            <a:pPr eaLnBrk="1" fontAlgn="auto" hangingPunct="1">
              <a:spcBef>
                <a:spcPts val="0"/>
              </a:spcBef>
              <a:spcAft>
                <a:spcPts val="0"/>
              </a:spcAft>
              <a:defRPr/>
            </a:pPr>
            <a:endParaRPr lang="en-US" dirty="0">
              <a:solidFill>
                <a:prstClr val="black"/>
              </a:solidFill>
              <a:latin typeface="Calibri"/>
            </a:endParaRPr>
          </a:p>
        </p:txBody>
      </p:sp>
      <p:graphicFrame>
        <p:nvGraphicFramePr>
          <p:cNvPr id="8" name="Diagram 7"/>
          <p:cNvGraphicFramePr>
            <a:graphicFrameLocks/>
          </p:cNvGraphicFramePr>
          <p:nvPr>
            <p:extLst>
              <p:ext uri="{D42A27DB-BD31-4B8C-83A1-F6EECF244321}">
                <p14:modId xmlns:p14="http://schemas.microsoft.com/office/powerpoint/2010/main" val="319851600"/>
              </p:ext>
            </p:extLst>
          </p:nvPr>
        </p:nvGraphicFramePr>
        <p:xfrm>
          <a:off x="1536700" y="4198167"/>
          <a:ext cx="8376667" cy="1896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p:cNvGrpSpPr/>
          <p:nvPr/>
        </p:nvGrpSpPr>
        <p:grpSpPr>
          <a:xfrm>
            <a:off x="2146874" y="379551"/>
            <a:ext cx="7418300" cy="6191853"/>
            <a:chOff x="1877580" y="1027430"/>
            <a:chExt cx="5250815" cy="4803140"/>
          </a:xfrm>
        </p:grpSpPr>
        <p:sp>
          <p:nvSpPr>
            <p:cNvPr id="10" name="Arc 9"/>
            <p:cNvSpPr>
              <a:spLocks/>
            </p:cNvSpPr>
            <p:nvPr/>
          </p:nvSpPr>
          <p:spPr>
            <a:xfrm rot="8239510">
              <a:off x="1877580" y="1027430"/>
              <a:ext cx="5250815" cy="4803140"/>
            </a:xfrm>
            <a:prstGeom prst="arc">
              <a:avLst/>
            </a:prstGeom>
            <a:noFill/>
            <a:ln w="38100" cap="rnd" cmpd="sng" algn="ctr">
              <a:solidFill>
                <a:srgbClr val="4F81BD">
                  <a:shade val="95000"/>
                  <a:satMod val="105000"/>
                </a:srgbClr>
              </a:solidFill>
              <a:prstDash val="solid"/>
              <a:round/>
              <a:headEnd type="none"/>
              <a:tailEnd type="stealth"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endParaRPr lang="en-US">
                <a:solidFill>
                  <a:prstClr val="black"/>
                </a:solidFill>
                <a:latin typeface="Calibri"/>
              </a:endParaRPr>
            </a:p>
          </p:txBody>
        </p:sp>
        <p:sp>
          <p:nvSpPr>
            <p:cNvPr id="11" name="Arc 10"/>
            <p:cNvSpPr>
              <a:spLocks/>
            </p:cNvSpPr>
            <p:nvPr/>
          </p:nvSpPr>
          <p:spPr>
            <a:xfrm rot="8239510">
              <a:off x="2165235" y="2731135"/>
              <a:ext cx="3068955" cy="2862580"/>
            </a:xfrm>
            <a:prstGeom prst="arc">
              <a:avLst/>
            </a:prstGeom>
            <a:noFill/>
            <a:ln w="38100" cap="rnd" cmpd="sng" algn="ctr">
              <a:solidFill>
                <a:srgbClr val="4F81BD">
                  <a:shade val="95000"/>
                  <a:satMod val="105000"/>
                </a:srgbClr>
              </a:solidFill>
              <a:prstDash val="solid"/>
              <a:round/>
              <a:headEnd type="none"/>
              <a:tailEnd type="stealth"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endParaRPr lang="en-US">
                <a:solidFill>
                  <a:prstClr val="black"/>
                </a:solidFill>
                <a:latin typeface="Calibri"/>
              </a:endParaRPr>
            </a:p>
          </p:txBody>
        </p:sp>
      </p:grpSp>
      <p:pic>
        <p:nvPicPr>
          <p:cNvPr id="3" name="Picture 2"/>
          <p:cNvPicPr>
            <a:picLocks noChangeAspect="1"/>
          </p:cNvPicPr>
          <p:nvPr/>
        </p:nvPicPr>
        <p:blipFill>
          <a:blip r:embed="rId7"/>
          <a:stretch>
            <a:fillRect/>
          </a:stretch>
        </p:blipFill>
        <p:spPr>
          <a:xfrm>
            <a:off x="10196496" y="3354466"/>
            <a:ext cx="1781393" cy="1092422"/>
          </a:xfrm>
          <a:prstGeom prst="rect">
            <a:avLst/>
          </a:prstGeom>
        </p:spPr>
      </p:pic>
      <p:sp>
        <p:nvSpPr>
          <p:cNvPr id="14" name="Title 1"/>
          <p:cNvSpPr txBox="1">
            <a:spLocks/>
          </p:cNvSpPr>
          <p:nvPr/>
        </p:nvSpPr>
        <p:spPr bwMode="auto">
          <a:xfrm>
            <a:off x="609600" y="188640"/>
            <a:ext cx="1107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1" eaLnBrk="1" fontAlgn="base" hangingPunct="1">
              <a:lnSpc>
                <a:spcPct val="80000"/>
              </a:lnSpc>
              <a:spcBef>
                <a:spcPct val="0"/>
              </a:spcBef>
              <a:spcAft>
                <a:spcPct val="0"/>
              </a:spcAft>
              <a:defRPr sz="4400">
                <a:solidFill>
                  <a:srgbClr val="FFFF00"/>
                </a:solidFill>
                <a:latin typeface="+mj-lt"/>
                <a:ea typeface="+mj-ea"/>
                <a:cs typeface="+mj-cs"/>
              </a:defRPr>
            </a:lvl1pPr>
            <a:lvl2pPr algn="l" rtl="1" eaLnBrk="1" fontAlgn="base" hangingPunct="1">
              <a:spcBef>
                <a:spcPct val="0"/>
              </a:spcBef>
              <a:spcAft>
                <a:spcPct val="0"/>
              </a:spcAft>
              <a:defRPr sz="3600">
                <a:solidFill>
                  <a:schemeClr val="tx2"/>
                </a:solidFill>
                <a:latin typeface="Arial Black" pitchFamily="34" charset="0"/>
              </a:defRPr>
            </a:lvl2pPr>
            <a:lvl3pPr algn="l" rtl="1" eaLnBrk="1" fontAlgn="base" hangingPunct="1">
              <a:spcBef>
                <a:spcPct val="0"/>
              </a:spcBef>
              <a:spcAft>
                <a:spcPct val="0"/>
              </a:spcAft>
              <a:defRPr sz="3600">
                <a:solidFill>
                  <a:schemeClr val="tx2"/>
                </a:solidFill>
                <a:latin typeface="Arial Black" pitchFamily="34" charset="0"/>
              </a:defRPr>
            </a:lvl3pPr>
            <a:lvl4pPr algn="l" rtl="1" eaLnBrk="1" fontAlgn="base" hangingPunct="1">
              <a:spcBef>
                <a:spcPct val="0"/>
              </a:spcBef>
              <a:spcAft>
                <a:spcPct val="0"/>
              </a:spcAft>
              <a:defRPr sz="3600">
                <a:solidFill>
                  <a:schemeClr val="tx2"/>
                </a:solidFill>
                <a:latin typeface="Arial Black" pitchFamily="34" charset="0"/>
              </a:defRPr>
            </a:lvl4pPr>
            <a:lvl5pPr algn="l" rtl="1" eaLnBrk="1" fontAlgn="base" hangingPunct="1">
              <a:spcBef>
                <a:spcPct val="0"/>
              </a:spcBef>
              <a:spcAft>
                <a:spcPct val="0"/>
              </a:spcAft>
              <a:defRPr sz="3600">
                <a:solidFill>
                  <a:schemeClr val="tx2"/>
                </a:solidFill>
                <a:latin typeface="Arial Black" pitchFamily="34" charset="0"/>
              </a:defRPr>
            </a:lvl5pPr>
            <a:lvl6pPr marL="457200" algn="l" rtl="1" eaLnBrk="1" fontAlgn="base" hangingPunct="1">
              <a:spcBef>
                <a:spcPct val="0"/>
              </a:spcBef>
              <a:spcAft>
                <a:spcPct val="0"/>
              </a:spcAft>
              <a:defRPr sz="3600">
                <a:solidFill>
                  <a:schemeClr val="tx2"/>
                </a:solidFill>
                <a:latin typeface="Arial Black" pitchFamily="34" charset="0"/>
              </a:defRPr>
            </a:lvl6pPr>
            <a:lvl7pPr marL="914400" algn="l" rtl="1" eaLnBrk="1" fontAlgn="base" hangingPunct="1">
              <a:spcBef>
                <a:spcPct val="0"/>
              </a:spcBef>
              <a:spcAft>
                <a:spcPct val="0"/>
              </a:spcAft>
              <a:defRPr sz="3600">
                <a:solidFill>
                  <a:schemeClr val="tx2"/>
                </a:solidFill>
                <a:latin typeface="Arial Black" pitchFamily="34" charset="0"/>
              </a:defRPr>
            </a:lvl7pPr>
            <a:lvl8pPr marL="1371600" algn="l" rtl="1" eaLnBrk="1" fontAlgn="base" hangingPunct="1">
              <a:spcBef>
                <a:spcPct val="0"/>
              </a:spcBef>
              <a:spcAft>
                <a:spcPct val="0"/>
              </a:spcAft>
              <a:defRPr sz="3600">
                <a:solidFill>
                  <a:schemeClr val="tx2"/>
                </a:solidFill>
                <a:latin typeface="Arial Black" pitchFamily="34" charset="0"/>
              </a:defRPr>
            </a:lvl8pPr>
            <a:lvl9pPr marL="1828800" algn="l" rtl="1" eaLnBrk="1" fontAlgn="base" hangingPunct="1">
              <a:spcBef>
                <a:spcPct val="0"/>
              </a:spcBef>
              <a:spcAft>
                <a:spcPct val="0"/>
              </a:spcAft>
              <a:defRPr sz="3600">
                <a:solidFill>
                  <a:schemeClr val="tx2"/>
                </a:solidFill>
                <a:latin typeface="Arial Black" pitchFamily="34" charset="0"/>
              </a:defRPr>
            </a:lvl9pPr>
          </a:lstStyle>
          <a:p>
            <a:pPr algn="l" rtl="0"/>
            <a:r>
              <a:rPr lang="en-US" sz="4000" b="1" dirty="0">
                <a:solidFill>
                  <a:srgbClr val="002060"/>
                </a:solidFill>
                <a:latin typeface="Segoe UI Semilight" panose="020B0402040204020203" pitchFamily="34" charset="0"/>
                <a:cs typeface="Segoe UI Semilight" panose="020B0402040204020203" pitchFamily="34" charset="0"/>
              </a:rPr>
              <a:t>Israel Fuel Cells Consortium</a:t>
            </a:r>
            <a:endParaRPr lang="he-IL" sz="4000" b="1" dirty="0">
              <a:solidFill>
                <a:srgbClr val="00206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60339541"/>
      </p:ext>
    </p:extLst>
  </p:cSld>
  <p:clrMapOvr>
    <a:masterClrMapping/>
  </p:clrMapOvr>
</p:sld>
</file>

<file path=ppt/theme/theme1.xml><?xml version="1.0" encoding="utf-8"?>
<a:theme xmlns:a="http://schemas.openxmlformats.org/drawingml/2006/main" name="Default Design">
  <a:themeElements>
    <a:clrScheme name="התאמה אישית 3">
      <a:dk1>
        <a:srgbClr val="002060"/>
      </a:dk1>
      <a:lt1>
        <a:srgbClr val="002060"/>
      </a:lt1>
      <a:dk2>
        <a:srgbClr val="373545"/>
      </a:dk2>
      <a:lt2>
        <a:srgbClr val="FFFFFF"/>
      </a:lt2>
      <a:accent1>
        <a:srgbClr val="3494BA"/>
      </a:accent1>
      <a:accent2>
        <a:srgbClr val="58B6C0"/>
      </a:accent2>
      <a:accent3>
        <a:srgbClr val="75BDA7"/>
      </a:accent3>
      <a:accent4>
        <a:srgbClr val="002060"/>
      </a:accent4>
      <a:accent5>
        <a:srgbClr val="002060"/>
      </a:accent5>
      <a:accent6>
        <a:srgbClr val="002060"/>
      </a:accent6>
      <a:hlink>
        <a:srgbClr val="002060"/>
      </a:hlink>
      <a:folHlink>
        <a:srgbClr val="9F6715"/>
      </a:folHlink>
    </a:clrScheme>
    <a:fontScheme name="התאמה אישית 2">
      <a:majorFont>
        <a:latin typeface="Segoe UI Semilight"/>
        <a:ea typeface=""/>
        <a:cs typeface="Segoe UI Semilight"/>
      </a:majorFont>
      <a:minorFont>
        <a:latin typeface="Segoe UI Semilight"/>
        <a:ea typeface=""/>
        <a:cs typeface="Segoe UI Semi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4D4D4D"/>
        </a:dk1>
        <a:lt1>
          <a:srgbClr val="FFFFD9"/>
        </a:lt1>
        <a:dk2>
          <a:srgbClr val="000000"/>
        </a:dk2>
        <a:lt2>
          <a:srgbClr val="7F7F7D"/>
        </a:lt2>
        <a:accent1>
          <a:srgbClr val="DEDACF"/>
        </a:accent1>
        <a:accent2>
          <a:srgbClr val="536D89"/>
        </a:accent2>
        <a:accent3>
          <a:srgbClr val="FFFFE9"/>
        </a:accent3>
        <a:accent4>
          <a:srgbClr val="404040"/>
        </a:accent4>
        <a:accent5>
          <a:srgbClr val="ECEAE4"/>
        </a:accent5>
        <a:accent6>
          <a:srgbClr val="4A627C"/>
        </a:accent6>
        <a:hlink>
          <a:srgbClr val="943C35"/>
        </a:hlink>
        <a:folHlink>
          <a:srgbClr val="63406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DEF6F1"/>
        </a:lt1>
        <a:dk2>
          <a:srgbClr val="000000"/>
        </a:dk2>
        <a:lt2>
          <a:srgbClr val="969696"/>
        </a:lt2>
        <a:accent1>
          <a:srgbClr val="E1EAED"/>
        </a:accent1>
        <a:accent2>
          <a:srgbClr val="8DC6FF"/>
        </a:accent2>
        <a:accent3>
          <a:srgbClr val="ECFAF7"/>
        </a:accent3>
        <a:accent4>
          <a:srgbClr val="000000"/>
        </a:accent4>
        <a:accent5>
          <a:srgbClr val="EEF3F4"/>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85B400"/>
        </a:folHlink>
      </a:clrScheme>
      <a:clrMap bg1="lt1" tx1="dk1" bg2="lt2" tx2="dk2" accent1="accent1" accent2="accent2" accent3="accent3" accent4="accent4" accent5="accent5" accent6="accent6" hlink="hlink" folHlink="folHlink"/>
    </a:extraClrScheme>
    <a:extraClrScheme>
      <a:clrScheme name="Default Design 7">
        <a:dk1>
          <a:srgbClr val="666666"/>
        </a:dk1>
        <a:lt1>
          <a:srgbClr val="FFFFFF"/>
        </a:lt1>
        <a:dk2>
          <a:srgbClr val="000000"/>
        </a:dk2>
        <a:lt2>
          <a:srgbClr val="333333"/>
        </a:lt2>
        <a:accent1>
          <a:srgbClr val="D7DCC8"/>
        </a:accent1>
        <a:accent2>
          <a:srgbClr val="8DC6FF"/>
        </a:accent2>
        <a:accent3>
          <a:srgbClr val="FFFFFF"/>
        </a:accent3>
        <a:accent4>
          <a:srgbClr val="565656"/>
        </a:accent4>
        <a:accent5>
          <a:srgbClr val="E8EBE0"/>
        </a:accent5>
        <a:accent6>
          <a:srgbClr val="7FB3E7"/>
        </a:accent6>
        <a:hlink>
          <a:srgbClr val="0066CC"/>
        </a:hlink>
        <a:folHlink>
          <a:srgbClr val="FF9933"/>
        </a:folHlink>
      </a:clrScheme>
      <a:clrMap bg1="lt1" tx1="dk1" bg2="lt2" tx2="dk2" accent1="accent1" accent2="accent2" accent3="accent3" accent4="accent4" accent5="accent5" accent6="accent6" hlink="hlink" folHlink="folHlink"/>
    </a:extraClrScheme>
    <a:extraClrScheme>
      <a:clrScheme name="Default Design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Default Design 9">
        <a:dk1>
          <a:srgbClr val="666633"/>
        </a:dk1>
        <a:lt1>
          <a:srgbClr val="008080"/>
        </a:lt1>
        <a:dk2>
          <a:srgbClr val="808000"/>
        </a:dk2>
        <a:lt2>
          <a:srgbClr val="005A58"/>
        </a:lt2>
        <a:accent1>
          <a:srgbClr val="B5C6B3"/>
        </a:accent1>
        <a:accent2>
          <a:srgbClr val="FFA962"/>
        </a:accent2>
        <a:accent3>
          <a:srgbClr val="AAC0C0"/>
        </a:accent3>
        <a:accent4>
          <a:srgbClr val="56562A"/>
        </a:accent4>
        <a:accent5>
          <a:srgbClr val="D7DFD6"/>
        </a:accent5>
        <a:accent6>
          <a:srgbClr val="E79958"/>
        </a:accent6>
        <a:hlink>
          <a:srgbClr val="FFEFCE"/>
        </a:hlink>
        <a:folHlink>
          <a:srgbClr val="A74101"/>
        </a:folHlink>
      </a:clrScheme>
      <a:clrMap bg1="lt1" tx1="dk1" bg2="lt2" tx2="dk2" accent1="accent1" accent2="accent2" accent3="accent3" accent4="accent4" accent5="accent5" accent6="accent6" hlink="hlink" folHlink="folHlink"/>
    </a:extraClrScheme>
    <a:extraClrScheme>
      <a:clrScheme name="Default Design 10">
        <a:dk1>
          <a:srgbClr val="003366"/>
        </a:dk1>
        <a:lt1>
          <a:srgbClr val="A28E73"/>
        </a:lt1>
        <a:dk2>
          <a:srgbClr val="000099"/>
        </a:dk2>
        <a:lt2>
          <a:srgbClr val="D2C368"/>
        </a:lt2>
        <a:accent1>
          <a:srgbClr val="D1EBEA"/>
        </a:accent1>
        <a:accent2>
          <a:srgbClr val="CEC975"/>
        </a:accent2>
        <a:accent3>
          <a:srgbClr val="AAAACA"/>
        </a:accent3>
        <a:accent4>
          <a:srgbClr val="8A7861"/>
        </a:accent4>
        <a:accent5>
          <a:srgbClr val="E5F3F3"/>
        </a:accent5>
        <a:accent6>
          <a:srgbClr val="BAB669"/>
        </a:accent6>
        <a:hlink>
          <a:srgbClr val="7EBA93"/>
        </a:hlink>
        <a:folHlink>
          <a:srgbClr val="F09D3D"/>
        </a:folHlink>
      </a:clrScheme>
      <a:clrMap bg1="dk2" tx1="lt1" bg2="dk1" tx2="lt2" accent1="accent1" accent2="accent2" accent3="accent3" accent4="accent4" accent5="accent5" accent6="accent6" hlink="hlink" folHlink="folHlink"/>
    </a:extraClrScheme>
    <a:extraClrScheme>
      <a:clrScheme name="Default Design 11">
        <a:dk1>
          <a:srgbClr val="336699"/>
        </a:dk1>
        <a:lt1>
          <a:srgbClr val="969696"/>
        </a:lt1>
        <a:dk2>
          <a:srgbClr val="000000"/>
        </a:dk2>
        <a:lt2>
          <a:srgbClr val="517FA1"/>
        </a:lt2>
        <a:accent1>
          <a:srgbClr val="F3F5DD"/>
        </a:accent1>
        <a:accent2>
          <a:srgbClr val="CB4B0A"/>
        </a:accent2>
        <a:accent3>
          <a:srgbClr val="AAAAAA"/>
        </a:accent3>
        <a:accent4>
          <a:srgbClr val="7F7F7F"/>
        </a:accent4>
        <a:accent5>
          <a:srgbClr val="F8F9EB"/>
        </a:accent5>
        <a:accent6>
          <a:srgbClr val="B84308"/>
        </a:accent6>
        <a:hlink>
          <a:srgbClr val="D4B224"/>
        </a:hlink>
        <a:folHlink>
          <a:srgbClr val="D58E56"/>
        </a:folHlink>
      </a:clrScheme>
      <a:clrMap bg1="dk2" tx1="lt1" bg2="dk1" tx2="lt2" accent1="accent1" accent2="accent2" accent3="accent3" accent4="accent4" accent5="accent5" accent6="accent6" hlink="hlink" folHlink="folHlink"/>
    </a:extraClrScheme>
    <a:extraClrScheme>
      <a:clrScheme name="Default Design 12">
        <a:dk1>
          <a:srgbClr val="5C1F00"/>
        </a:dk1>
        <a:lt1>
          <a:srgbClr val="8FA418"/>
        </a:lt1>
        <a:dk2>
          <a:srgbClr val="800000"/>
        </a:dk2>
        <a:lt2>
          <a:srgbClr val="A89546"/>
        </a:lt2>
        <a:accent1>
          <a:srgbClr val="EDF6BE"/>
        </a:accent1>
        <a:accent2>
          <a:srgbClr val="ADBC00"/>
        </a:accent2>
        <a:accent3>
          <a:srgbClr val="C0AAAA"/>
        </a:accent3>
        <a:accent4>
          <a:srgbClr val="798B13"/>
        </a:accent4>
        <a:accent5>
          <a:srgbClr val="F4FADB"/>
        </a:accent5>
        <a:accent6>
          <a:srgbClr val="9CAA00"/>
        </a:accent6>
        <a:hlink>
          <a:srgbClr val="FF7500"/>
        </a:hlink>
        <a:folHlink>
          <a:srgbClr val="3E5E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1D11CEA-E240-47CA-B824-2BA9F30A38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8645</TotalTime>
  <Words>1076</Words>
  <Application>Microsoft Office PowerPoint</Application>
  <PresentationFormat>Widescreen</PresentationFormat>
  <Paragraphs>150</Paragraphs>
  <Slides>18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Black</vt:lpstr>
      <vt:lpstr>Calibri</vt:lpstr>
      <vt:lpstr>Courier New</vt:lpstr>
      <vt:lpstr>Segoe UI Semibold</vt:lpstr>
      <vt:lpstr>Segoe UI Semilight</vt:lpstr>
      <vt:lpstr>Times New Roman</vt:lpstr>
      <vt:lpstr>Wingdings</vt:lpstr>
      <vt:lpstr>Default Design</vt:lpstr>
      <vt:lpstr>Hydrogen in Israel</vt:lpstr>
      <vt:lpstr>The Chief Scientist Mission and Goals</vt:lpstr>
      <vt:lpstr>Support Programs 2018-2019 - $30M</vt:lpstr>
      <vt:lpstr>International Collaboration</vt:lpstr>
      <vt:lpstr>The Hydrogen Cycle</vt:lpstr>
      <vt:lpstr>Hydrogen &amp; Cars</vt:lpstr>
      <vt:lpstr>FCEV Technical Info</vt:lpstr>
      <vt:lpstr>Evs as Power Stations</vt:lpstr>
      <vt:lpstr>PowerPoint Presentation</vt:lpstr>
      <vt:lpstr>PowerPoint Presentation</vt:lpstr>
      <vt:lpstr>Sonol + Metropolin – Hydrogen Fueling Station</vt:lpstr>
      <vt:lpstr>H2Pro – Power to Hydrogen</vt:lpstr>
      <vt:lpstr>NrgStoredge, Electriq Global – Hydrogen Storage</vt:lpstr>
      <vt:lpstr>Elbit Systems (with Ballard)</vt:lpstr>
      <vt:lpstr>PO Celltech (AMFC)</vt:lpstr>
      <vt:lpstr>Gencell</vt:lpstr>
      <vt:lpstr>Fuel Cells Trains</vt:lpstr>
      <vt:lpstr>Hydrogen in Gas Pipes</vt:lpstr>
    </vt:vector>
  </TitlesOfParts>
  <Company>MNI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גדעון פרידמן</dc:creator>
  <cp:keywords/>
  <cp:lastModifiedBy>Gideon Friedmann</cp:lastModifiedBy>
  <cp:revision>298</cp:revision>
  <cp:lastPrinted>1601-01-01T00:00:00Z</cp:lastPrinted>
  <dcterms:created xsi:type="dcterms:W3CDTF">2015-01-22T14:53:27Z</dcterms:created>
  <dcterms:modified xsi:type="dcterms:W3CDTF">2020-08-31T22:21:10Z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TC010721571033</vt:lpwstr>
  </property>
</Properties>
</file>